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wmv" ContentType="video/x-ms-wm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4.xml" ContentType="application/vnd.openxmlformats-officedocument.presentationml.tags+xml"/>
  <Override PartName="/ppt/notesSlides/notesSlide25.xml" ContentType="application/vnd.openxmlformats-officedocument.presentationml.notesSlide+xml"/>
  <Override PartName="/ppt/tags/tag15.xml" ContentType="application/vnd.openxmlformats-officedocument.presentationml.tags+xml"/>
  <Override PartName="/ppt/notesSlides/notesSlide26.xml" ContentType="application/vnd.openxmlformats-officedocument.presentationml.notesSlide+xml"/>
  <Override PartName="/ppt/tags/tag16.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7.xml" ContentType="application/vnd.openxmlformats-officedocument.presentationml.tags+xml"/>
  <Override PartName="/ppt/notesSlides/notesSlide29.xml" ContentType="application/vnd.openxmlformats-officedocument.presentationml.notesSlide+xml"/>
  <Override PartName="/ppt/tags/tag18.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9.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1"/>
  </p:notesMasterIdLst>
  <p:sldIdLst>
    <p:sldId id="357" r:id="rId2"/>
    <p:sldId id="362" r:id="rId3"/>
    <p:sldId id="352" r:id="rId4"/>
    <p:sldId id="296" r:id="rId5"/>
    <p:sldId id="361" r:id="rId6"/>
    <p:sldId id="359" r:id="rId7"/>
    <p:sldId id="323" r:id="rId8"/>
    <p:sldId id="360" r:id="rId9"/>
    <p:sldId id="343" r:id="rId10"/>
    <p:sldId id="344" r:id="rId11"/>
    <p:sldId id="345" r:id="rId12"/>
    <p:sldId id="349" r:id="rId13"/>
    <p:sldId id="348" r:id="rId14"/>
    <p:sldId id="324" r:id="rId15"/>
    <p:sldId id="353" r:id="rId16"/>
    <p:sldId id="320" r:id="rId17"/>
    <p:sldId id="321" r:id="rId18"/>
    <p:sldId id="274" r:id="rId19"/>
    <p:sldId id="275" r:id="rId20"/>
    <p:sldId id="276" r:id="rId21"/>
    <p:sldId id="280" r:id="rId22"/>
    <p:sldId id="281" r:id="rId23"/>
    <p:sldId id="328" r:id="rId24"/>
    <p:sldId id="330" r:id="rId25"/>
    <p:sldId id="283" r:id="rId26"/>
    <p:sldId id="301" r:id="rId27"/>
    <p:sldId id="285" r:id="rId28"/>
    <p:sldId id="331" r:id="rId29"/>
    <p:sldId id="287" r:id="rId30"/>
    <p:sldId id="354" r:id="rId31"/>
    <p:sldId id="355" r:id="rId32"/>
    <p:sldId id="291" r:id="rId33"/>
    <p:sldId id="346" r:id="rId34"/>
    <p:sldId id="292" r:id="rId35"/>
    <p:sldId id="293" r:id="rId36"/>
    <p:sldId id="306" r:id="rId37"/>
    <p:sldId id="309" r:id="rId38"/>
    <p:sldId id="356" r:id="rId39"/>
    <p:sldId id="358" r:id="rId40"/>
  </p:sldIdLst>
  <p:sldSz cx="12188825" cy="6858000"/>
  <p:notesSz cx="6858000" cy="9144000"/>
  <p:defaultText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60" autoAdjust="0"/>
    <p:restoredTop sz="57986" autoAdjust="0"/>
  </p:normalViewPr>
  <p:slideViewPr>
    <p:cSldViewPr snapToGrid="0" snapToObjects="1">
      <p:cViewPr>
        <p:scale>
          <a:sx n="50" d="100"/>
          <a:sy n="50" d="100"/>
        </p:scale>
        <p:origin x="-1884" y="-126"/>
      </p:cViewPr>
      <p:guideLst>
        <p:guide orient="horz" pos="2160"/>
        <p:guide pos="2880"/>
        <p:guide pos="3839"/>
      </p:guideLst>
    </p:cSldViewPr>
  </p:slideViewPr>
  <p:notesTextViewPr>
    <p:cViewPr>
      <p:scale>
        <a:sx n="100" d="100"/>
        <a:sy n="100" d="100"/>
      </p:scale>
      <p:origin x="0" y="0"/>
    </p:cViewPr>
  </p:notesTextViewPr>
  <p:sorterViewPr>
    <p:cViewPr>
      <p:scale>
        <a:sx n="100" d="100"/>
        <a:sy n="100" d="100"/>
      </p:scale>
      <p:origin x="0" y="23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1"/>
    <c:plotArea>
      <c:layout/>
      <c:barChart>
        <c:barDir val="col"/>
        <c:grouping val="clustered"/>
        <c:varyColors val="0"/>
        <c:ser>
          <c:idx val="0"/>
          <c:order val="0"/>
          <c:tx>
            <c:strRef>
              <c:f>Sheet1!$B$1</c:f>
              <c:strCache>
                <c:ptCount val="1"/>
                <c:pt idx="0">
                  <c:v> 2</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2015</c:v>
                </c:pt>
                <c:pt idx="1">
                  <c:v>2016</c:v>
                </c:pt>
                <c:pt idx="2">
                  <c:v>2017</c:v>
                </c:pt>
                <c:pt idx="3">
                  <c:v>2018</c:v>
                </c:pt>
                <c:pt idx="4">
                  <c:v>2019</c:v>
                </c:pt>
                <c:pt idx="5">
                  <c:v>2020*</c:v>
                </c:pt>
                <c:pt idx="6">
                  <c:v>2021*</c:v>
                </c:pt>
                <c:pt idx="7">
                  <c:v>2022*</c:v>
                </c:pt>
                <c:pt idx="8">
                  <c:v>2023*</c:v>
                </c:pt>
              </c:strCache>
            </c:strRef>
          </c:cat>
          <c:val>
            <c:numRef>
              <c:f>Sheet1!$B$2:$B$10</c:f>
              <c:numCache>
                <c:formatCode>General</c:formatCode>
                <c:ptCount val="9"/>
                <c:pt idx="0">
                  <c:v>102.21</c:v>
                </c:pt>
                <c:pt idx="1">
                  <c:v>101.82</c:v>
                </c:pt>
                <c:pt idx="2">
                  <c:v>111.79</c:v>
                </c:pt>
                <c:pt idx="3">
                  <c:v>118.17</c:v>
                </c:pt>
                <c:pt idx="4">
                  <c:v>123.61</c:v>
                </c:pt>
                <c:pt idx="5">
                  <c:v>125.15</c:v>
                </c:pt>
                <c:pt idx="6">
                  <c:v>126.41</c:v>
                </c:pt>
                <c:pt idx="7">
                  <c:v>127.41</c:v>
                </c:pt>
                <c:pt idx="8">
                  <c:v>128.33000000000001</c:v>
                </c:pt>
              </c:numCache>
            </c:numRef>
          </c:val>
          <c:extLst>
            <c:ext xmlns:c16="http://schemas.microsoft.com/office/drawing/2014/chart" uri="{C3380CC4-5D6E-409C-BE32-E72D297353CC}">
              <c16:uniqueId val="{00000000-B8B6-4BF0-96E7-E223C73020B9}"/>
            </c:ext>
          </c:extLst>
        </c:ser>
        <c:dLbls>
          <c:showLegendKey val="0"/>
          <c:showVal val="1"/>
          <c:showCatName val="0"/>
          <c:showSerName val="0"/>
          <c:showPercent val="0"/>
          <c:showBubbleSize val="0"/>
        </c:dLbls>
        <c:gapWidth val="150"/>
        <c:overlap val="-25"/>
        <c:axId val="82496512"/>
        <c:axId val="42710144"/>
      </c:barChart>
      <c:catAx>
        <c:axId val="82496512"/>
        <c:scaling>
          <c:orientation val="minMax"/>
        </c:scaling>
        <c:delete val="0"/>
        <c:axPos val="b"/>
        <c:title>
          <c:tx>
            <c:rich>
              <a:bodyPr/>
              <a:lstStyle/>
              <a:p>
                <a:pPr>
                  <a:defRPr/>
                </a:pPr>
                <a:r>
                  <a:rPr lang="en-US"/>
                  <a:t>Year</a:t>
                </a:r>
              </a:p>
            </c:rich>
          </c:tx>
          <c:overlay val="0"/>
        </c:title>
        <c:numFmt formatCode="General" sourceLinked="1"/>
        <c:majorTickMark val="none"/>
        <c:minorTickMark val="none"/>
        <c:tickLblPos val="nextTo"/>
        <c:crossAx val="42710144"/>
        <c:crosses val="autoZero"/>
        <c:auto val="1"/>
        <c:lblAlgn val="ctr"/>
        <c:lblOffset val="100"/>
        <c:noMultiLvlLbl val="0"/>
      </c:catAx>
      <c:valAx>
        <c:axId val="42710144"/>
        <c:scaling>
          <c:orientation val="minMax"/>
          <c:max val="130"/>
          <c:min val="90"/>
        </c:scaling>
        <c:delete val="0"/>
        <c:axPos val="l"/>
        <c:title>
          <c:tx>
            <c:rich>
              <a:bodyPr rot="-5400000" vert="horz"/>
              <a:lstStyle/>
              <a:p>
                <a:pPr>
                  <a:defRPr/>
                </a:pPr>
                <a:r>
                  <a:rPr lang="en-US"/>
                  <a:t>Number of Users (Million)</a:t>
                </a:r>
              </a:p>
            </c:rich>
          </c:tx>
          <c:overlay val="0"/>
        </c:title>
        <c:numFmt formatCode="General" sourceLinked="1"/>
        <c:majorTickMark val="out"/>
        <c:minorTickMark val="none"/>
        <c:tickLblPos val="nextTo"/>
        <c:crossAx val="82496512"/>
        <c:crosses val="autoZero"/>
        <c:crossBetween val="between"/>
        <c:majorUnit val="10"/>
      </c:valAx>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0CFA05-D3AB-49DE-AD4F-92E5C7DC96CD}" type="datetimeFigureOut">
              <a:rPr lang="en-US" smtClean="0"/>
              <a:t>11/13/2020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738E43-128A-4560-AA4E-67294CBAC5FD}" type="slidenum">
              <a:rPr lang="en-US" smtClean="0"/>
              <a:t>‹#›</a:t>
            </a:fld>
            <a:endParaRPr lang="en-US"/>
          </a:p>
        </p:txBody>
      </p:sp>
    </p:spTree>
    <p:extLst>
      <p:ext uri="{BB962C8B-B14F-4D97-AF65-F5344CB8AC3E}">
        <p14:creationId xmlns:p14="http://schemas.microsoft.com/office/powerpoint/2010/main" val="241439338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Hello everyone. Today I will Introduce our work on Electric toothbrushing monitoring with</a:t>
            </a:r>
            <a:r>
              <a:rPr lang="en-US" baseline="0" dirty="0"/>
              <a:t> magnetic inductive sensing.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9EDBF6CB-DEF5-4CE4-AF4D-AA0255B24037}" type="slidenum">
              <a:rPr lang="en-US" smtClean="0"/>
              <a:t>1</a:t>
            </a:fld>
            <a:endParaRPr lang="en-US"/>
          </a:p>
        </p:txBody>
      </p:sp>
    </p:spTree>
    <p:extLst>
      <p:ext uri="{BB962C8B-B14F-4D97-AF65-F5344CB8AC3E}">
        <p14:creationId xmlns:p14="http://schemas.microsoft.com/office/powerpoint/2010/main" val="2294452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analyzing the motor magnetic field, our system can also</a:t>
            </a:r>
            <a:r>
              <a:rPr lang="en-US" baseline="0" dirty="0"/>
              <a:t> track the roll angle of the toothbrush</a:t>
            </a:r>
            <a:endParaRPr lang="en-US" dirty="0"/>
          </a:p>
        </p:txBody>
      </p:sp>
      <p:sp>
        <p:nvSpPr>
          <p:cNvPr id="4" name="Slide Number Placeholder 3"/>
          <p:cNvSpPr>
            <a:spLocks noGrp="1"/>
          </p:cNvSpPr>
          <p:nvPr>
            <p:ph type="sldNum" sz="quarter" idx="10"/>
          </p:nvPr>
        </p:nvSpPr>
        <p:spPr/>
        <p:txBody>
          <a:bodyPr/>
          <a:lstStyle/>
          <a:p>
            <a:fld id="{3D738E43-128A-4560-AA4E-67294CBAC5FD}" type="slidenum">
              <a:rPr lang="en-US" smtClean="0"/>
              <a:t>10</a:t>
            </a:fld>
            <a:endParaRPr lang="en-US"/>
          </a:p>
        </p:txBody>
      </p:sp>
    </p:spTree>
    <p:extLst>
      <p:ext uri="{BB962C8B-B14F-4D97-AF65-F5344CB8AC3E}">
        <p14:creationId xmlns:p14="http://schemas.microsoft.com/office/powerpoint/2010/main" val="2706254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position and roll angle tracking results, our system will recognize</a:t>
            </a:r>
            <a:r>
              <a:rPr lang="en-US" baseline="0" dirty="0"/>
              <a:t> the toothbrushing surface and techniques, and provide the brushing quality report after the user finishes. </a:t>
            </a:r>
            <a:endParaRPr lang="en-US" dirty="0"/>
          </a:p>
        </p:txBody>
      </p:sp>
      <p:sp>
        <p:nvSpPr>
          <p:cNvPr id="4" name="Slide Number Placeholder 3"/>
          <p:cNvSpPr>
            <a:spLocks noGrp="1"/>
          </p:cNvSpPr>
          <p:nvPr>
            <p:ph type="sldNum" sz="quarter" idx="10"/>
          </p:nvPr>
        </p:nvSpPr>
        <p:spPr/>
        <p:txBody>
          <a:bodyPr/>
          <a:lstStyle/>
          <a:p>
            <a:fld id="{3D738E43-128A-4560-AA4E-67294CBAC5FD}" type="slidenum">
              <a:rPr lang="en-US" smtClean="0"/>
              <a:t>11</a:t>
            </a:fld>
            <a:endParaRPr lang="en-US"/>
          </a:p>
        </p:txBody>
      </p:sp>
    </p:spTree>
    <p:extLst>
      <p:ext uri="{BB962C8B-B14F-4D97-AF65-F5344CB8AC3E}">
        <p14:creationId xmlns:p14="http://schemas.microsoft.com/office/powerpoint/2010/main" val="1518639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firstly introduce the design of our sensor array.</a:t>
            </a:r>
          </a:p>
          <a:p>
            <a:endParaRPr lang="en-US" dirty="0"/>
          </a:p>
          <a:p>
            <a:endParaRPr lang="en-US" dirty="0"/>
          </a:p>
        </p:txBody>
      </p:sp>
      <p:sp>
        <p:nvSpPr>
          <p:cNvPr id="4" name="Slide Number Placeholder 3"/>
          <p:cNvSpPr>
            <a:spLocks noGrp="1"/>
          </p:cNvSpPr>
          <p:nvPr>
            <p:ph type="sldNum" sz="quarter" idx="10"/>
          </p:nvPr>
        </p:nvSpPr>
        <p:spPr/>
        <p:txBody>
          <a:bodyPr/>
          <a:lstStyle/>
          <a:p>
            <a:fld id="{3D738E43-128A-4560-AA4E-67294CBAC5FD}" type="slidenum">
              <a:rPr lang="en-US" smtClean="0"/>
              <a:t>12</a:t>
            </a:fld>
            <a:endParaRPr lang="en-US"/>
          </a:p>
        </p:txBody>
      </p:sp>
    </p:spTree>
    <p:extLst>
      <p:ext uri="{BB962C8B-B14F-4D97-AF65-F5344CB8AC3E}">
        <p14:creationId xmlns:p14="http://schemas.microsoft.com/office/powerpoint/2010/main" val="1250121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select the inductive sensor over other magnetic sensors due to its high sensing fidelity, robustness and low costs. To build the sensors, </a:t>
            </a:r>
            <a:r>
              <a:rPr lang="en-US" dirty="0"/>
              <a:t>we have considered several</a:t>
            </a:r>
            <a:r>
              <a:rPr lang="en-US" baseline="0" dirty="0"/>
              <a:t> factors, including the sensor sensitivity and the sensor form-factor. In our final design, </a:t>
            </a:r>
            <a:r>
              <a:rPr lang="en-US" dirty="0"/>
              <a:t>each</a:t>
            </a:r>
            <a:r>
              <a:rPr lang="en-US" baseline="0" dirty="0"/>
              <a:t> sensor coil has four thousand rounds of wire, and contains a ferrite core, which improves the signal strength. </a:t>
            </a:r>
          </a:p>
          <a:p>
            <a:endParaRPr lang="en-US" baseline="0" dirty="0"/>
          </a:p>
          <a:p>
            <a:pPr marL="0" marR="0" indent="0" algn="l" defTabSz="1218987" rtl="0" eaLnBrk="1" fontAlgn="auto" latinLnBrk="0" hangingPunct="1">
              <a:lnSpc>
                <a:spcPct val="100000"/>
              </a:lnSpc>
              <a:spcBef>
                <a:spcPts val="0"/>
              </a:spcBef>
              <a:spcAft>
                <a:spcPts val="0"/>
              </a:spcAft>
              <a:buClrTx/>
              <a:buSzTx/>
              <a:buFontTx/>
              <a:buNone/>
              <a:tabLst/>
              <a:defRPr/>
            </a:pPr>
            <a:r>
              <a:rPr lang="en-US" dirty="0"/>
              <a:t>We organized</a:t>
            </a:r>
            <a:r>
              <a:rPr lang="en-US" baseline="0" dirty="0"/>
              <a:t> eight inductive coils into an array. Each sensor has its unique spatial position so that it can provide independent magnetic field measurements to improve tracking accuracy.</a:t>
            </a:r>
            <a:endParaRPr lang="en-US" dirty="0"/>
          </a:p>
          <a:p>
            <a:endParaRPr lang="en-US" baseline="0" dirty="0"/>
          </a:p>
          <a:p>
            <a:endParaRPr lang="en-US" baseline="0" dirty="0"/>
          </a:p>
          <a:p>
            <a:r>
              <a:rPr lang="en-US" baseline="0" dirty="0"/>
              <a:t>We have leveraged several signal processing techniques, including the spectral subtraction and the band-path filtering. </a:t>
            </a:r>
          </a:p>
          <a:p>
            <a:endParaRPr lang="en-US" baseline="0" dirty="0"/>
          </a:p>
        </p:txBody>
      </p:sp>
      <p:sp>
        <p:nvSpPr>
          <p:cNvPr id="4" name="Slide Number Placeholder 3"/>
          <p:cNvSpPr>
            <a:spLocks noGrp="1"/>
          </p:cNvSpPr>
          <p:nvPr>
            <p:ph type="sldNum" sz="quarter" idx="10"/>
          </p:nvPr>
        </p:nvSpPr>
        <p:spPr/>
        <p:txBody>
          <a:bodyPr/>
          <a:lstStyle/>
          <a:p>
            <a:fld id="{3D738E43-128A-4560-AA4E-67294CBAC5FD}" type="slidenum">
              <a:rPr lang="en-US" smtClean="0"/>
              <a:t>13</a:t>
            </a:fld>
            <a:endParaRPr lang="en-US"/>
          </a:p>
        </p:txBody>
      </p:sp>
    </p:spTree>
    <p:extLst>
      <p:ext uri="{BB962C8B-B14F-4D97-AF65-F5344CB8AC3E}">
        <p14:creationId xmlns:p14="http://schemas.microsoft.com/office/powerpoint/2010/main" val="1502375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will introduce</a:t>
            </a:r>
            <a:r>
              <a:rPr lang="en-US" baseline="0" dirty="0"/>
              <a:t> how to achieve position tracking for an electric motor</a:t>
            </a:r>
            <a:endParaRPr lang="en-US" dirty="0"/>
          </a:p>
        </p:txBody>
      </p:sp>
      <p:sp>
        <p:nvSpPr>
          <p:cNvPr id="4" name="Slide Number Placeholder 3"/>
          <p:cNvSpPr>
            <a:spLocks noGrp="1"/>
          </p:cNvSpPr>
          <p:nvPr>
            <p:ph type="sldNum" sz="quarter" idx="10"/>
          </p:nvPr>
        </p:nvSpPr>
        <p:spPr/>
        <p:txBody>
          <a:bodyPr/>
          <a:lstStyle/>
          <a:p>
            <a:fld id="{3D738E43-128A-4560-AA4E-67294CBAC5FD}" type="slidenum">
              <a:rPr lang="en-US" smtClean="0"/>
              <a:t>14</a:t>
            </a:fld>
            <a:endParaRPr lang="en-US"/>
          </a:p>
        </p:txBody>
      </p:sp>
    </p:spTree>
    <p:extLst>
      <p:ext uri="{BB962C8B-B14F-4D97-AF65-F5344CB8AC3E}">
        <p14:creationId xmlns:p14="http://schemas.microsoft.com/office/powerpoint/2010/main" val="3685872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has been extensive research on</a:t>
            </a:r>
            <a:r>
              <a:rPr lang="en-US" baseline="0" dirty="0"/>
              <a:t> applying magnetic sensing for a motor. For example, there are works on motor magnetic noises analysis and motor health diagnosis based on magnetic sensing. However, little work was dedicated to analyze the spatial distribution of the motor magnetic field for position tracking. </a:t>
            </a:r>
          </a:p>
          <a:p>
            <a:r>
              <a:rPr lang="en-US" baseline="0" dirty="0"/>
              <a:t>To analyze motor magnetic field, an established approach is the finite element method. However, we cannot apply this approach since it requires detailed parameters of the motor, which are unavailable to us.</a:t>
            </a:r>
            <a:endParaRPr lang="en-US" dirty="0"/>
          </a:p>
        </p:txBody>
      </p:sp>
      <p:sp>
        <p:nvSpPr>
          <p:cNvPr id="4" name="Slide Number Placeholder 3"/>
          <p:cNvSpPr>
            <a:spLocks noGrp="1"/>
          </p:cNvSpPr>
          <p:nvPr>
            <p:ph type="sldNum" sz="quarter" idx="10"/>
          </p:nvPr>
        </p:nvSpPr>
        <p:spPr/>
        <p:txBody>
          <a:bodyPr/>
          <a:lstStyle/>
          <a:p>
            <a:fld id="{3D738E43-128A-4560-AA4E-67294CBAC5FD}" type="slidenum">
              <a:rPr lang="en-US" smtClean="0"/>
              <a:t>15</a:t>
            </a:fld>
            <a:endParaRPr lang="en-US"/>
          </a:p>
        </p:txBody>
      </p:sp>
    </p:spTree>
    <p:extLst>
      <p:ext uri="{BB962C8B-B14F-4D97-AF65-F5344CB8AC3E}">
        <p14:creationId xmlns:p14="http://schemas.microsoft.com/office/powerpoint/2010/main" val="3546582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Magnetic sensing has been</a:t>
            </a:r>
            <a:r>
              <a:rPr lang="en-US" baseline="0" dirty="0"/>
              <a:t> used for position tracking before. </a:t>
            </a:r>
          </a:p>
          <a:p>
            <a:r>
              <a:rPr lang="en-US" baseline="0" dirty="0"/>
              <a:t>In particular, there are cooperative magnetic position tracking systems that attach magnetic tags on the target to generate magnetic signals for position tracking. </a:t>
            </a:r>
          </a:p>
          <a:p>
            <a:endParaRPr lang="en-US" baseline="0" dirty="0"/>
          </a:p>
          <a:p>
            <a:r>
              <a:rPr lang="en-US" baseline="0" dirty="0"/>
              <a:t>These system can achieve high tracking accuracy. However, we cannot use this approach because the additional magnetic tag will interfere with the normal operation of an electric toothbrush.</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D738E43-128A-4560-AA4E-67294CBAC5FD}" type="slidenum">
              <a:rPr lang="en-US" smtClean="0"/>
              <a:t>16</a:t>
            </a:fld>
            <a:endParaRPr lang="en-US"/>
          </a:p>
        </p:txBody>
      </p:sp>
    </p:spTree>
    <p:extLst>
      <p:ext uri="{BB962C8B-B14F-4D97-AF65-F5344CB8AC3E}">
        <p14:creationId xmlns:p14="http://schemas.microsoft.com/office/powerpoint/2010/main" val="2133842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 are also non-</a:t>
            </a:r>
            <a:r>
              <a:rPr lang="en-US" baseline="0" dirty="0" err="1"/>
              <a:t>cooperateive</a:t>
            </a:r>
            <a:r>
              <a:rPr lang="en-US" baseline="0" dirty="0"/>
              <a:t> tracking systems that achieve coarse-grained localization using the targets’ existing magnetic field. For example, it is possible to achieve indoor localization based on modeling the magnetic field signature. </a:t>
            </a:r>
          </a:p>
          <a:p>
            <a:endParaRPr lang="en-US" baseline="0" dirty="0"/>
          </a:p>
          <a:p>
            <a:r>
              <a:rPr lang="en-US" baseline="0" dirty="0"/>
              <a:t>However, these signature based modeling techniques cannot achieve sufficient tracking accuracy for electric toothbrushing monitoring. </a:t>
            </a:r>
          </a:p>
          <a:p>
            <a:r>
              <a:rPr lang="en-US" baseline="0" dirty="0"/>
              <a:t>In this work, our goal is to achieve fine-grained tracking without any additional magnetic tags. </a:t>
            </a:r>
          </a:p>
          <a:p>
            <a:r>
              <a:rPr lang="en-US" baseline="0" dirty="0"/>
              <a:t>The unique approach we use is to construct an approximate analytical model for the motor magnetic field.</a:t>
            </a:r>
          </a:p>
          <a:p>
            <a:endParaRPr lang="en-US" baseline="0" dirty="0"/>
          </a:p>
        </p:txBody>
      </p:sp>
      <p:sp>
        <p:nvSpPr>
          <p:cNvPr id="4" name="Slide Number Placeholder 3"/>
          <p:cNvSpPr>
            <a:spLocks noGrp="1"/>
          </p:cNvSpPr>
          <p:nvPr>
            <p:ph type="sldNum" sz="quarter" idx="10"/>
          </p:nvPr>
        </p:nvSpPr>
        <p:spPr/>
        <p:txBody>
          <a:bodyPr/>
          <a:lstStyle/>
          <a:p>
            <a:fld id="{3D738E43-128A-4560-AA4E-67294CBAC5FD}" type="slidenum">
              <a:rPr lang="en-US" smtClean="0"/>
              <a:t>17</a:t>
            </a:fld>
            <a:endParaRPr lang="en-US"/>
          </a:p>
        </p:txBody>
      </p:sp>
    </p:spTree>
    <p:extLst>
      <p:ext uri="{BB962C8B-B14F-4D97-AF65-F5344CB8AC3E}">
        <p14:creationId xmlns:p14="http://schemas.microsoft.com/office/powerpoint/2010/main" val="2133842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track the motor</a:t>
            </a:r>
            <a:r>
              <a:rPr lang="en-US" baseline="0" dirty="0"/>
              <a:t> positions, our first step is to understand the motor magnetic field distribution. To do so, as illustrated in this figure, we conduct experiments that measures the motor magnetic field with sensors at different locations. </a:t>
            </a:r>
            <a:endParaRPr lang="en-US" dirty="0"/>
          </a:p>
        </p:txBody>
      </p:sp>
      <p:sp>
        <p:nvSpPr>
          <p:cNvPr id="4" name="Slide Number Placeholder 3"/>
          <p:cNvSpPr>
            <a:spLocks noGrp="1"/>
          </p:cNvSpPr>
          <p:nvPr>
            <p:ph type="sldNum" sz="quarter" idx="10"/>
          </p:nvPr>
        </p:nvSpPr>
        <p:spPr/>
        <p:txBody>
          <a:bodyPr/>
          <a:lstStyle/>
          <a:p>
            <a:fld id="{3D738E43-128A-4560-AA4E-67294CBAC5FD}" type="slidenum">
              <a:rPr lang="en-US" smtClean="0"/>
              <a:t>18</a:t>
            </a:fld>
            <a:endParaRPr lang="en-US"/>
          </a:p>
        </p:txBody>
      </p:sp>
    </p:spTree>
    <p:extLst>
      <p:ext uri="{BB962C8B-B14F-4D97-AF65-F5344CB8AC3E}">
        <p14:creationId xmlns:p14="http://schemas.microsoft.com/office/powerpoint/2010/main" val="2455813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our observations.</a:t>
            </a:r>
          </a:p>
          <a:p>
            <a:r>
              <a:rPr lang="en-US" dirty="0"/>
              <a:t>First,</a:t>
            </a:r>
            <a:r>
              <a:rPr lang="en-US" baseline="0" dirty="0"/>
              <a:t> the magnetic signals are highly periodic. This is illustrated in the power spectral of the magnetic signal, which has a large peak at a single frequency.</a:t>
            </a:r>
          </a:p>
          <a:p>
            <a:endParaRPr lang="en-US" baseline="0" dirty="0"/>
          </a:p>
          <a:p>
            <a:r>
              <a:rPr lang="en-US" baseline="0" dirty="0"/>
              <a:t>Second, the motor magnetic field strengths is not influenced by the motor roll angle</a:t>
            </a:r>
          </a:p>
          <a:p>
            <a:endParaRPr lang="en-US" baseline="0" dirty="0"/>
          </a:p>
          <a:p>
            <a:r>
              <a:rPr lang="en-US" baseline="0" dirty="0"/>
              <a:t>And finally, the magnetic signal phase is equal to the motor roll angle.</a:t>
            </a:r>
            <a:endParaRPr lang="en-US" dirty="0"/>
          </a:p>
          <a:p>
            <a:endParaRPr lang="en-US" dirty="0"/>
          </a:p>
        </p:txBody>
      </p:sp>
      <p:sp>
        <p:nvSpPr>
          <p:cNvPr id="4" name="Slide Number Placeholder 3"/>
          <p:cNvSpPr>
            <a:spLocks noGrp="1"/>
          </p:cNvSpPr>
          <p:nvPr>
            <p:ph type="sldNum" sz="quarter" idx="10"/>
          </p:nvPr>
        </p:nvSpPr>
        <p:spPr/>
        <p:txBody>
          <a:bodyPr/>
          <a:lstStyle/>
          <a:p>
            <a:fld id="{3D738E43-128A-4560-AA4E-67294CBAC5FD}" type="slidenum">
              <a:rPr lang="en-US" smtClean="0"/>
              <a:t>19</a:t>
            </a:fld>
            <a:endParaRPr lang="en-US"/>
          </a:p>
        </p:txBody>
      </p:sp>
    </p:spTree>
    <p:extLst>
      <p:ext uri="{BB962C8B-B14F-4D97-AF65-F5344CB8AC3E}">
        <p14:creationId xmlns:p14="http://schemas.microsoft.com/office/powerpoint/2010/main" val="3176439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Toothbrushing is the crucial habit</a:t>
            </a:r>
            <a:r>
              <a:rPr lang="en-US" baseline="0" dirty="0"/>
              <a:t> for a user to maintain dental health. Nowadays, electric toothbrushes are gaining popularity, and they are being used by over one hundred and twenty million Americans in . </a:t>
            </a:r>
            <a:endParaRPr lang="en-US" dirty="0"/>
          </a:p>
        </p:txBody>
      </p:sp>
      <p:sp>
        <p:nvSpPr>
          <p:cNvPr id="4" name="Slide Number Placeholder 3"/>
          <p:cNvSpPr>
            <a:spLocks noGrp="1"/>
          </p:cNvSpPr>
          <p:nvPr>
            <p:ph type="sldNum" sz="quarter" idx="10"/>
          </p:nvPr>
        </p:nvSpPr>
        <p:spPr/>
        <p:txBody>
          <a:bodyPr/>
          <a:lstStyle/>
          <a:p>
            <a:fld id="{3D738E43-128A-4560-AA4E-67294CBAC5FD}" type="slidenum">
              <a:rPr lang="en-US" smtClean="0"/>
              <a:t>2</a:t>
            </a:fld>
            <a:endParaRPr lang="en-US"/>
          </a:p>
        </p:txBody>
      </p:sp>
    </p:spTree>
    <p:extLst>
      <p:ext uri="{BB962C8B-B14F-4D97-AF65-F5344CB8AC3E}">
        <p14:creationId xmlns:p14="http://schemas.microsoft.com/office/powerpoint/2010/main" val="3146037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Based on these observations, we construct an approximate magnetic model. </a:t>
            </a:r>
          </a:p>
          <a:p>
            <a:r>
              <a:rPr lang="en-US" baseline="0" dirty="0"/>
              <a:t>The intuition is that if we replace the electric motor with a rotating magnet, we can still get the same three observations. </a:t>
            </a:r>
          </a:p>
          <a:p>
            <a:endParaRPr lang="en-US" baseline="0" dirty="0"/>
          </a:p>
          <a:p>
            <a:r>
              <a:rPr lang="en-US" dirty="0"/>
              <a:t>Based on this intuition,</a:t>
            </a:r>
            <a:r>
              <a:rPr lang="en-US" baseline="0" dirty="0"/>
              <a:t> the magnetic moment of a motor is approximated using this equation, which describes the magnetic moment of a rotating magnet.</a:t>
            </a:r>
            <a:endParaRPr lang="en-US" dirty="0"/>
          </a:p>
          <a:p>
            <a:endParaRPr lang="en-US" dirty="0"/>
          </a:p>
        </p:txBody>
      </p:sp>
      <p:sp>
        <p:nvSpPr>
          <p:cNvPr id="4" name="Slide Number Placeholder 3"/>
          <p:cNvSpPr>
            <a:spLocks noGrp="1"/>
          </p:cNvSpPr>
          <p:nvPr>
            <p:ph type="sldNum" sz="quarter" idx="10"/>
          </p:nvPr>
        </p:nvSpPr>
        <p:spPr/>
        <p:txBody>
          <a:bodyPr/>
          <a:lstStyle/>
          <a:p>
            <a:fld id="{3D738E43-128A-4560-AA4E-67294CBAC5FD}" type="slidenum">
              <a:rPr lang="en-US" smtClean="0"/>
              <a:t>20</a:t>
            </a:fld>
            <a:endParaRPr lang="en-US"/>
          </a:p>
        </p:txBody>
      </p:sp>
    </p:spTree>
    <p:extLst>
      <p:ext uri="{BB962C8B-B14F-4D97-AF65-F5344CB8AC3E}">
        <p14:creationId xmlns:p14="http://schemas.microsoft.com/office/powerpoint/2010/main" val="1724086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Next, we analyze the influence of the motor orientation change, which includes the change of the yaw and pitch angles. In particular, The influence of orientation change is computed using the rotation matrices. </a:t>
            </a:r>
          </a:p>
          <a:p>
            <a:endParaRPr lang="en-US" baseline="0" dirty="0"/>
          </a:p>
          <a:p>
            <a:r>
              <a:rPr lang="en-US" baseline="0" dirty="0"/>
              <a:t>Then we can calculate the field at the sensor using the standard magnetic field distribution equation. </a:t>
            </a:r>
          </a:p>
          <a:p>
            <a:endParaRPr lang="en-US" baseline="0" dirty="0"/>
          </a:p>
          <a:p>
            <a:r>
              <a:rPr lang="en-US" baseline="0" dirty="0"/>
              <a:t>In this equation, r represents the relative position between a sensor and the motor. Mt represents the approximated magnetic moment of the motor. </a:t>
            </a:r>
          </a:p>
          <a:p>
            <a:endParaRPr lang="en-US" baseline="0" dirty="0"/>
          </a:p>
          <a:p>
            <a:r>
              <a:rPr lang="en-US" baseline="0" dirty="0"/>
              <a:t>The final model, represented by the root mean square of f, is an analytical function that maps the position and orientation to the magnetic field strength. </a:t>
            </a:r>
            <a:endParaRPr lang="en-US" dirty="0"/>
          </a:p>
        </p:txBody>
      </p:sp>
      <p:sp>
        <p:nvSpPr>
          <p:cNvPr id="4" name="Slide Number Placeholder 3"/>
          <p:cNvSpPr>
            <a:spLocks noGrp="1"/>
          </p:cNvSpPr>
          <p:nvPr>
            <p:ph type="sldNum" sz="quarter" idx="10"/>
          </p:nvPr>
        </p:nvSpPr>
        <p:spPr/>
        <p:txBody>
          <a:bodyPr/>
          <a:lstStyle/>
          <a:p>
            <a:fld id="{3D738E43-128A-4560-AA4E-67294CBAC5FD}" type="slidenum">
              <a:rPr lang="en-US" smtClean="0"/>
              <a:t>21</a:t>
            </a:fld>
            <a:endParaRPr lang="en-US"/>
          </a:p>
        </p:txBody>
      </p:sp>
    </p:spTree>
    <p:extLst>
      <p:ext uri="{BB962C8B-B14F-4D97-AF65-F5344CB8AC3E}">
        <p14:creationId xmlns:p14="http://schemas.microsoft.com/office/powerpoint/2010/main" val="2912851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this model, We can </a:t>
            </a:r>
            <a:r>
              <a:rPr lang="en-US" baseline="0" dirty="0"/>
              <a:t>formulate an optimization algorithm to estimate the toothbrush position.</a:t>
            </a:r>
          </a:p>
          <a:p>
            <a:r>
              <a:rPr lang="en-US" baseline="0" dirty="0"/>
              <a:t>In this equation, v represents the actual sensor measurement, and f represents the predicted magnetic field. </a:t>
            </a:r>
          </a:p>
          <a:p>
            <a:r>
              <a:rPr lang="en-US" baseline="0" dirty="0"/>
              <a:t>Our algorithm searches the values of the motor position and orientation such that the model predictions are closest to the sensor measurements.</a:t>
            </a:r>
          </a:p>
          <a:p>
            <a:endParaRPr lang="en-US" baseline="0" dirty="0"/>
          </a:p>
          <a:p>
            <a:r>
              <a:rPr lang="en-US" baseline="0" dirty="0"/>
              <a:t>This figure shows some sample tracking results. We can see that the estimated positions, which are represented by the red crosses, are close to the ground truth positions.</a:t>
            </a:r>
          </a:p>
          <a:p>
            <a:endParaRPr lang="en-US" dirty="0"/>
          </a:p>
        </p:txBody>
      </p:sp>
      <p:sp>
        <p:nvSpPr>
          <p:cNvPr id="4" name="Slide Number Placeholder 3"/>
          <p:cNvSpPr>
            <a:spLocks noGrp="1"/>
          </p:cNvSpPr>
          <p:nvPr>
            <p:ph type="sldNum" sz="quarter" idx="10"/>
          </p:nvPr>
        </p:nvSpPr>
        <p:spPr/>
        <p:txBody>
          <a:bodyPr/>
          <a:lstStyle/>
          <a:p>
            <a:fld id="{3D738E43-128A-4560-AA4E-67294CBAC5FD}" type="slidenum">
              <a:rPr lang="en-US" smtClean="0"/>
              <a:t>22</a:t>
            </a:fld>
            <a:endParaRPr lang="en-US"/>
          </a:p>
        </p:txBody>
      </p:sp>
    </p:spTree>
    <p:extLst>
      <p:ext uri="{BB962C8B-B14F-4D97-AF65-F5344CB8AC3E}">
        <p14:creationId xmlns:p14="http://schemas.microsoft.com/office/powerpoint/2010/main" val="1377552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dirty="0"/>
              <a:t>Next I’m going to present how we achieve roll angle estimation </a:t>
            </a:r>
          </a:p>
          <a:p>
            <a:endParaRPr lang="en-US" dirty="0"/>
          </a:p>
        </p:txBody>
      </p:sp>
      <p:sp>
        <p:nvSpPr>
          <p:cNvPr id="4" name="Slide Number Placeholder 3"/>
          <p:cNvSpPr>
            <a:spLocks noGrp="1"/>
          </p:cNvSpPr>
          <p:nvPr>
            <p:ph type="sldNum" sz="quarter" idx="10"/>
          </p:nvPr>
        </p:nvSpPr>
        <p:spPr/>
        <p:txBody>
          <a:bodyPr/>
          <a:lstStyle/>
          <a:p>
            <a:fld id="{3D738E43-128A-4560-AA4E-67294CBAC5FD}" type="slidenum">
              <a:rPr lang="en-US" smtClean="0"/>
              <a:t>23</a:t>
            </a:fld>
            <a:endParaRPr lang="en-US"/>
          </a:p>
        </p:txBody>
      </p:sp>
    </p:spTree>
    <p:extLst>
      <p:ext uri="{BB962C8B-B14F-4D97-AF65-F5344CB8AC3E}">
        <p14:creationId xmlns:p14="http://schemas.microsoft.com/office/powerpoint/2010/main" val="24941407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dirty="0"/>
              <a:t>As we have seen in one of the previous</a:t>
            </a:r>
            <a:r>
              <a:rPr lang="en-US" baseline="0" dirty="0"/>
              <a:t> experiment, the toothbrush roll angle change does not influence the magnetic field strength. Instead, we rely on the time domain magnetic signal signature for roll angle tracking. </a:t>
            </a:r>
            <a:endParaRPr lang="en-US" dirty="0"/>
          </a:p>
          <a:p>
            <a:endParaRPr lang="en-US" dirty="0"/>
          </a:p>
        </p:txBody>
      </p:sp>
      <p:sp>
        <p:nvSpPr>
          <p:cNvPr id="4" name="Slide Number Placeholder 3"/>
          <p:cNvSpPr>
            <a:spLocks noGrp="1"/>
          </p:cNvSpPr>
          <p:nvPr>
            <p:ph type="sldNum" sz="quarter" idx="10"/>
          </p:nvPr>
        </p:nvSpPr>
        <p:spPr/>
        <p:txBody>
          <a:bodyPr/>
          <a:lstStyle/>
          <a:p>
            <a:fld id="{3D738E43-128A-4560-AA4E-67294CBAC5FD}" type="slidenum">
              <a:rPr lang="en-US" smtClean="0"/>
              <a:t>24</a:t>
            </a:fld>
            <a:endParaRPr lang="en-US"/>
          </a:p>
        </p:txBody>
      </p:sp>
    </p:spTree>
    <p:extLst>
      <p:ext uri="{BB962C8B-B14F-4D97-AF65-F5344CB8AC3E}">
        <p14:creationId xmlns:p14="http://schemas.microsoft.com/office/powerpoint/2010/main" val="1583149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our</a:t>
            </a:r>
            <a:r>
              <a:rPr lang="en-US" baseline="0" dirty="0"/>
              <a:t> </a:t>
            </a:r>
            <a:r>
              <a:rPr lang="en-US" dirty="0"/>
              <a:t>experiment. we record magnetic signals</a:t>
            </a:r>
            <a:r>
              <a:rPr lang="en-US" baseline="0" dirty="0"/>
              <a:t> </a:t>
            </a:r>
          </a:p>
          <a:p>
            <a:endParaRPr lang="en-US" baseline="0" dirty="0"/>
          </a:p>
          <a:p>
            <a:r>
              <a:rPr lang="en-US" baseline="0" dirty="0"/>
              <a:t>when the toothbrush </a:t>
            </a:r>
          </a:p>
          <a:p>
            <a:endParaRPr lang="en-US" baseline="0" dirty="0"/>
          </a:p>
          <a:p>
            <a:r>
              <a:rPr lang="en-US" baseline="0" dirty="0"/>
              <a:t>had different roll angles. </a:t>
            </a:r>
            <a:endParaRPr lang="en-US" dirty="0"/>
          </a:p>
          <a:p>
            <a:endParaRPr lang="en-US" dirty="0"/>
          </a:p>
        </p:txBody>
      </p:sp>
      <p:sp>
        <p:nvSpPr>
          <p:cNvPr id="4" name="Slide Number Placeholder 3"/>
          <p:cNvSpPr>
            <a:spLocks noGrp="1"/>
          </p:cNvSpPr>
          <p:nvPr>
            <p:ph type="sldNum" sz="quarter" idx="10"/>
          </p:nvPr>
        </p:nvSpPr>
        <p:spPr/>
        <p:txBody>
          <a:bodyPr/>
          <a:lstStyle/>
          <a:p>
            <a:fld id="{3D738E43-128A-4560-AA4E-67294CBAC5FD}" type="slidenum">
              <a:rPr lang="en-US" smtClean="0"/>
              <a:t>25</a:t>
            </a:fld>
            <a:endParaRPr lang="en-US"/>
          </a:p>
        </p:txBody>
      </p:sp>
    </p:spTree>
    <p:extLst>
      <p:ext uri="{BB962C8B-B14F-4D97-AF65-F5344CB8AC3E}">
        <p14:creationId xmlns:p14="http://schemas.microsoft.com/office/powerpoint/2010/main" val="4016263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Our sensors record different waveforms when the toothbrush has different roll angles. For example, on the left, these two figures are inverse to each other. </a:t>
            </a:r>
          </a:p>
          <a:p>
            <a:endParaRPr lang="en-US" baseline="0" dirty="0"/>
          </a:p>
          <a:p>
            <a:r>
              <a:rPr lang="en-US" baseline="0" dirty="0"/>
              <a:t>On the right, the two figures have small jumps in the waveforms, and they are also inverse to each other. </a:t>
            </a:r>
            <a:endParaRPr lang="en-US" dirty="0"/>
          </a:p>
          <a:p>
            <a:endParaRPr lang="en-US" dirty="0"/>
          </a:p>
        </p:txBody>
      </p:sp>
      <p:sp>
        <p:nvSpPr>
          <p:cNvPr id="4" name="Slide Number Placeholder 3"/>
          <p:cNvSpPr>
            <a:spLocks noGrp="1"/>
          </p:cNvSpPr>
          <p:nvPr>
            <p:ph type="sldNum" sz="quarter" idx="10"/>
          </p:nvPr>
        </p:nvSpPr>
        <p:spPr/>
        <p:txBody>
          <a:bodyPr/>
          <a:lstStyle/>
          <a:p>
            <a:fld id="{3D738E43-128A-4560-AA4E-67294CBAC5FD}" type="slidenum">
              <a:rPr lang="en-US" smtClean="0"/>
              <a:t>26</a:t>
            </a:fld>
            <a:endParaRPr lang="en-US"/>
          </a:p>
        </p:txBody>
      </p:sp>
    </p:spTree>
    <p:extLst>
      <p:ext uri="{BB962C8B-B14F-4D97-AF65-F5344CB8AC3E}">
        <p14:creationId xmlns:p14="http://schemas.microsoft.com/office/powerpoint/2010/main" val="3999469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this observation, we </a:t>
            </a:r>
            <a:r>
              <a:rPr lang="en-US" baseline="0" dirty="0"/>
              <a:t>developed a machine learning based algorithm to recognize the toothbrush roll angle. The overview is as follows.  </a:t>
            </a:r>
          </a:p>
          <a:p>
            <a:r>
              <a:rPr lang="en-US" baseline="0" dirty="0"/>
              <a:t>All the sensors are collecting the magnetic field signal concurrently. </a:t>
            </a:r>
          </a:p>
          <a:p>
            <a:endParaRPr lang="en-US" baseline="0" dirty="0"/>
          </a:p>
          <a:p>
            <a:r>
              <a:rPr lang="en-US" baseline="0" dirty="0"/>
              <a:t>Then we compute the similarity between these measured signals and a set of template signals. The template signals are collected with known roll angle of the toothbrush before hand. </a:t>
            </a:r>
          </a:p>
          <a:p>
            <a:endParaRPr lang="en-US" baseline="0" dirty="0"/>
          </a:p>
          <a:p>
            <a:r>
              <a:rPr lang="en-US" baseline="0" dirty="0"/>
              <a:t>These similarity values contain rich information about the toothbrush roll angle, and we treat them as a feature set.</a:t>
            </a:r>
          </a:p>
          <a:p>
            <a:endParaRPr lang="en-US" baseline="0" dirty="0"/>
          </a:p>
          <a:p>
            <a:r>
              <a:rPr lang="en-US" baseline="0" dirty="0"/>
              <a:t>we have tested several different classification algorithms and we selected the deep neural network due to its good performance. The algorithm returns a coarse grained prediction of the toothbrush roll angle. That is, up, right, down, and left. This is how we achieve toothbrush roll angle estimation.</a:t>
            </a:r>
            <a:endParaRPr lang="en-US" dirty="0"/>
          </a:p>
          <a:p>
            <a:endParaRPr lang="en-US" dirty="0"/>
          </a:p>
        </p:txBody>
      </p:sp>
      <p:sp>
        <p:nvSpPr>
          <p:cNvPr id="4" name="Slide Number Placeholder 3"/>
          <p:cNvSpPr>
            <a:spLocks noGrp="1"/>
          </p:cNvSpPr>
          <p:nvPr>
            <p:ph type="sldNum" sz="quarter" idx="10"/>
          </p:nvPr>
        </p:nvSpPr>
        <p:spPr/>
        <p:txBody>
          <a:bodyPr/>
          <a:lstStyle/>
          <a:p>
            <a:fld id="{3D738E43-128A-4560-AA4E-67294CBAC5FD}" type="slidenum">
              <a:rPr lang="en-US" smtClean="0"/>
              <a:t>27</a:t>
            </a:fld>
            <a:endParaRPr lang="en-US"/>
          </a:p>
        </p:txBody>
      </p:sp>
    </p:spTree>
    <p:extLst>
      <p:ext uri="{BB962C8B-B14F-4D97-AF65-F5344CB8AC3E}">
        <p14:creationId xmlns:p14="http://schemas.microsoft.com/office/powerpoint/2010/main" val="2668540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dirty="0"/>
              <a:t>Based on the </a:t>
            </a:r>
            <a:r>
              <a:rPr lang="en-US" dirty="0" err="1"/>
              <a:t>toothrbrush</a:t>
            </a:r>
            <a:r>
              <a:rPr lang="en-US" baseline="0" dirty="0"/>
              <a:t> position and orientation tracking results, we are now ready to design the toothbrushing surface recognition algorithm</a:t>
            </a:r>
            <a:endParaRPr lang="en-US" dirty="0"/>
          </a:p>
          <a:p>
            <a:endParaRPr lang="en-US" dirty="0"/>
          </a:p>
        </p:txBody>
      </p:sp>
      <p:sp>
        <p:nvSpPr>
          <p:cNvPr id="4" name="Slide Number Placeholder 3"/>
          <p:cNvSpPr>
            <a:spLocks noGrp="1"/>
          </p:cNvSpPr>
          <p:nvPr>
            <p:ph type="sldNum" sz="quarter" idx="10"/>
          </p:nvPr>
        </p:nvSpPr>
        <p:spPr/>
        <p:txBody>
          <a:bodyPr/>
          <a:lstStyle/>
          <a:p>
            <a:fld id="{3D738E43-128A-4560-AA4E-67294CBAC5FD}" type="slidenum">
              <a:rPr lang="en-US" smtClean="0"/>
              <a:t>28</a:t>
            </a:fld>
            <a:endParaRPr lang="en-US"/>
          </a:p>
        </p:txBody>
      </p:sp>
    </p:spTree>
    <p:extLst>
      <p:ext uri="{BB962C8B-B14F-4D97-AF65-F5344CB8AC3E}">
        <p14:creationId xmlns:p14="http://schemas.microsoft.com/office/powerpoint/2010/main" val="1537221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is to classify the toothbrush positions based on the roll</a:t>
            </a:r>
            <a:r>
              <a:rPr lang="en-US" baseline="0" dirty="0"/>
              <a:t> angle estimation results. </a:t>
            </a:r>
            <a:endParaRPr lang="en-US" dirty="0"/>
          </a:p>
          <a:p>
            <a:endParaRPr lang="en-US" dirty="0"/>
          </a:p>
          <a:p>
            <a:r>
              <a:rPr lang="en-US" dirty="0"/>
              <a:t>In</a:t>
            </a:r>
            <a:r>
              <a:rPr lang="en-US" baseline="0" dirty="0"/>
              <a:t> this figure, we plot the toothbrush positions when the toothbrush roll angle is facing right. We can see that </a:t>
            </a:r>
            <a:r>
              <a:rPr lang="en-US" sz="1600" baseline="0" dirty="0"/>
              <a:t>when brushing different surfaces, the toothbrush positions form distinguishable clusters. We conduct a normality test on the data and the result shows that each cluster follows a </a:t>
            </a:r>
            <a:r>
              <a:rPr lang="en-US" sz="1600" baseline="0" dirty="0" err="1"/>
              <a:t>gaussian</a:t>
            </a:r>
            <a:r>
              <a:rPr lang="en-US" sz="1600" baseline="0" dirty="0"/>
              <a:t> distribution.  This motivates us to use the </a:t>
            </a:r>
            <a:r>
              <a:rPr lang="en-US" sz="1600" baseline="0" dirty="0" err="1"/>
              <a:t>gaussian</a:t>
            </a:r>
            <a:r>
              <a:rPr lang="en-US" sz="1600" baseline="0" dirty="0"/>
              <a:t> mixture model algorithm to conduct clustering on the toothbrush positions.</a:t>
            </a:r>
          </a:p>
          <a:p>
            <a:endParaRPr lang="en-US" sz="1600" baseline="0" dirty="0"/>
          </a:p>
          <a:p>
            <a:r>
              <a:rPr lang="en-US" sz="1600" baseline="0" dirty="0"/>
              <a:t>After we finish clustering, we can then label these clusters automatically based on their relative positions.</a:t>
            </a:r>
          </a:p>
          <a:p>
            <a:endParaRPr lang="en-US" sz="1600" baseline="0" dirty="0"/>
          </a:p>
          <a:p>
            <a:r>
              <a:rPr lang="en-US" sz="1600" baseline="0" dirty="0"/>
              <a:t>In this example, we can find the labels for the left upper, </a:t>
            </a:r>
          </a:p>
          <a:p>
            <a:endParaRPr lang="en-US" sz="1600" baseline="0" dirty="0"/>
          </a:p>
          <a:p>
            <a:r>
              <a:rPr lang="en-US" sz="1600" baseline="0" dirty="0"/>
              <a:t>left lower, </a:t>
            </a:r>
          </a:p>
          <a:p>
            <a:endParaRPr lang="en-US" sz="1600" baseline="0" dirty="0"/>
          </a:p>
          <a:p>
            <a:r>
              <a:rPr lang="en-US" sz="1600" baseline="0" dirty="0"/>
              <a:t>right lower and </a:t>
            </a:r>
          </a:p>
          <a:p>
            <a:endParaRPr lang="en-US" sz="1600" baseline="0" dirty="0"/>
          </a:p>
          <a:p>
            <a:r>
              <a:rPr lang="en-US" sz="1600" baseline="0" dirty="0"/>
              <a:t>right upper surfaces.  This is how we recognize the brushing surface when the user is standing still</a:t>
            </a:r>
          </a:p>
          <a:p>
            <a:endParaRPr lang="en-US" sz="1600" baseline="0" dirty="0"/>
          </a:p>
          <a:p>
            <a:r>
              <a:rPr lang="en-US" sz="1600" baseline="0" dirty="0"/>
              <a:t>In the case of movement during brushing, we used a hidden </a:t>
            </a:r>
            <a:r>
              <a:rPr lang="en-US" sz="1600" baseline="0" dirty="0" err="1"/>
              <a:t>markov</a:t>
            </a:r>
            <a:r>
              <a:rPr lang="en-US" sz="1600" baseline="0" dirty="0"/>
              <a:t> model to track the user’s </a:t>
            </a:r>
            <a:r>
              <a:rPr lang="en-US" sz="1600" baseline="0" dirty="0" err="1"/>
              <a:t>mvoements</a:t>
            </a:r>
            <a:endParaRPr lang="en-US" sz="1600" baseline="0" dirty="0"/>
          </a:p>
          <a:p>
            <a:endParaRPr lang="en-US" dirty="0"/>
          </a:p>
        </p:txBody>
      </p:sp>
      <p:sp>
        <p:nvSpPr>
          <p:cNvPr id="4" name="Slide Number Placeholder 3"/>
          <p:cNvSpPr>
            <a:spLocks noGrp="1"/>
          </p:cNvSpPr>
          <p:nvPr>
            <p:ph type="sldNum" sz="quarter" idx="10"/>
          </p:nvPr>
        </p:nvSpPr>
        <p:spPr/>
        <p:txBody>
          <a:bodyPr/>
          <a:lstStyle/>
          <a:p>
            <a:fld id="{3D738E43-128A-4560-AA4E-67294CBAC5FD}" type="slidenum">
              <a:rPr lang="en-US" smtClean="0"/>
              <a:t>29</a:t>
            </a:fld>
            <a:endParaRPr lang="en-US"/>
          </a:p>
        </p:txBody>
      </p:sp>
    </p:spTree>
    <p:extLst>
      <p:ext uri="{BB962C8B-B14F-4D97-AF65-F5344CB8AC3E}">
        <p14:creationId xmlns:p14="http://schemas.microsoft.com/office/powerpoint/2010/main" val="481292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designs of electric toothbrushes.</a:t>
            </a:r>
            <a:r>
              <a:rPr lang="en-US" baseline="0" dirty="0"/>
              <a:t> </a:t>
            </a:r>
            <a:r>
              <a:rPr lang="en-US" dirty="0"/>
              <a:t>Many of them convert the high-speed rotary</a:t>
            </a:r>
            <a:r>
              <a:rPr lang="en-US" baseline="0" dirty="0"/>
              <a:t> motions of the</a:t>
            </a:r>
            <a:r>
              <a:rPr lang="en-US" dirty="0"/>
              <a:t> electric</a:t>
            </a:r>
            <a:r>
              <a:rPr lang="en-US" baseline="0" dirty="0"/>
              <a:t> motors to the back-and-forth brushing movements the brush heads that clean the teeth effectively. </a:t>
            </a:r>
          </a:p>
          <a:p>
            <a:endParaRPr lang="en-US" baseline="0" dirty="0"/>
          </a:p>
          <a:p>
            <a:pPr marL="0" marR="0" indent="0" algn="l" defTabSz="1218987" rtl="0" eaLnBrk="1" fontAlgn="auto" latinLnBrk="0" hangingPunct="1">
              <a:lnSpc>
                <a:spcPct val="100000"/>
              </a:lnSpc>
              <a:spcBef>
                <a:spcPts val="0"/>
              </a:spcBef>
              <a:spcAft>
                <a:spcPts val="0"/>
              </a:spcAft>
              <a:buClrTx/>
              <a:buSzTx/>
              <a:buFontTx/>
              <a:buNone/>
              <a:tabLst/>
              <a:defRPr/>
            </a:pPr>
            <a:r>
              <a:rPr lang="en-US" dirty="0"/>
              <a:t>To use an electric toothbrush, the</a:t>
            </a:r>
            <a:r>
              <a:rPr lang="en-US" baseline="0" dirty="0"/>
              <a:t> manufacturer</a:t>
            </a:r>
            <a:r>
              <a:rPr lang="en-US" dirty="0"/>
              <a:t> recommends the following guideline. We need to gently</a:t>
            </a:r>
            <a:r>
              <a:rPr lang="en-US" baseline="0" dirty="0"/>
              <a:t> place the toothbrush on the teeth, and allow the toothbrush to do the brushing. </a:t>
            </a:r>
          </a:p>
          <a:p>
            <a:endParaRPr lang="en-US" dirty="0"/>
          </a:p>
          <a:p>
            <a:r>
              <a:rPr lang="en-US" baseline="0" dirty="0"/>
              <a:t>although the power toothbrushes are easy to use, many users are still not getting the desired dental cleaning results.  </a:t>
            </a:r>
            <a:r>
              <a:rPr lang="en-US" dirty="0"/>
              <a:t>The first challenge</a:t>
            </a:r>
            <a:r>
              <a:rPr lang="en-US" baseline="0" dirty="0"/>
              <a:t> is to ensure full and even brushing coverage</a:t>
            </a:r>
            <a:r>
              <a:rPr lang="en-US" dirty="0"/>
              <a:t>. It is widely recommended that each</a:t>
            </a:r>
            <a:r>
              <a:rPr lang="en-US" baseline="0" dirty="0"/>
              <a:t> toothbrushing session should be 2 minutes, and the brushing time should be evenly distributed among different tooth surfaces. However, in practice, due to the uneven time distribution,  some surfaces are receiving too much brushing, while others are not receiving enough.</a:t>
            </a:r>
          </a:p>
          <a:p>
            <a:endParaRPr lang="en-US" baseline="0" dirty="0"/>
          </a:p>
          <a:p>
            <a:r>
              <a:rPr lang="en-US" baseline="0" dirty="0"/>
              <a:t>The second challenge is to ensure correct brushing techniques. Common incorrect toothbrushing techniques, such as scrubbing motions, are ineffective in removing dental plaques, and can create excessive abrasions. However, a study shows that 75% of the participants fail to brush using the correct techniques.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D738E43-128A-4560-AA4E-67294CBAC5FD}" type="slidenum">
              <a:rPr lang="en-US" smtClean="0"/>
              <a:t>3</a:t>
            </a:fld>
            <a:endParaRPr lang="en-US"/>
          </a:p>
        </p:txBody>
      </p:sp>
    </p:spTree>
    <p:extLst>
      <p:ext uri="{BB962C8B-B14F-4D97-AF65-F5344CB8AC3E}">
        <p14:creationId xmlns:p14="http://schemas.microsoft.com/office/powerpoint/2010/main" val="24242789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tested several generations of sensor</a:t>
            </a:r>
            <a:r>
              <a:rPr lang="en-US" baseline="0" dirty="0"/>
              <a:t> coil designs. In the earlier versions, we tested the performance of the commercial off the shelf search coil sensors</a:t>
            </a:r>
          </a:p>
          <a:p>
            <a:endParaRPr lang="en-US" baseline="0" dirty="0"/>
          </a:p>
          <a:p>
            <a:r>
              <a:rPr lang="en-US" baseline="0" dirty="0"/>
              <a:t>Later, we improved the sensor sensitivity by increasing the number of rounds, and  we tested a different sensor design which deployed inductive coils in orthogonal directions</a:t>
            </a:r>
          </a:p>
          <a:p>
            <a:endParaRPr lang="en-US" baseline="0" dirty="0"/>
          </a:p>
          <a:p>
            <a:r>
              <a:rPr lang="en-US" baseline="0" dirty="0"/>
              <a:t>In our experiments, we found that the tracking accuracy was higher when the coils had greater diversity in their spatial positions. So we later deployed the coils in a 2d plane. We implemented this design on a bread board.</a:t>
            </a:r>
          </a:p>
          <a:p>
            <a:endParaRPr lang="en-US" baseline="0" dirty="0"/>
          </a:p>
          <a:p>
            <a:r>
              <a:rPr lang="en-US" baseline="0" dirty="0"/>
              <a:t>After verifying the effectiveness, we finally soldered the inductive coils to achieve better robustness.</a:t>
            </a:r>
            <a:endParaRPr lang="en-US" dirty="0"/>
          </a:p>
        </p:txBody>
      </p:sp>
      <p:sp>
        <p:nvSpPr>
          <p:cNvPr id="4" name="Slide Number Placeholder 3"/>
          <p:cNvSpPr>
            <a:spLocks noGrp="1"/>
          </p:cNvSpPr>
          <p:nvPr>
            <p:ph type="sldNum" sz="quarter" idx="10"/>
          </p:nvPr>
        </p:nvSpPr>
        <p:spPr/>
        <p:txBody>
          <a:bodyPr/>
          <a:lstStyle/>
          <a:p>
            <a:fld id="{3D738E43-128A-4560-AA4E-67294CBAC5FD}" type="slidenum">
              <a:rPr lang="en-US" smtClean="0"/>
              <a:t>30</a:t>
            </a:fld>
            <a:endParaRPr lang="en-US"/>
          </a:p>
        </p:txBody>
      </p:sp>
    </p:spTree>
    <p:extLst>
      <p:ext uri="{BB962C8B-B14F-4D97-AF65-F5344CB8AC3E}">
        <p14:creationId xmlns:p14="http://schemas.microsoft.com/office/powerpoint/2010/main" val="2769313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dirty="0"/>
              <a:t>Here is the circuit diagram of our system. We</a:t>
            </a:r>
            <a:r>
              <a:rPr lang="en-US" baseline="0" dirty="0"/>
              <a:t> have selected the audio codec to digitize the magnetic signals. In doing so, we achieved a system that is low cost, has high digitization resolution, high sampling rate, and can digitize eight channels simultaneously </a:t>
            </a:r>
            <a:endParaRPr lang="en-US" dirty="0"/>
          </a:p>
          <a:p>
            <a:endParaRPr lang="en-US" dirty="0"/>
          </a:p>
        </p:txBody>
      </p:sp>
      <p:sp>
        <p:nvSpPr>
          <p:cNvPr id="4" name="Slide Number Placeholder 3"/>
          <p:cNvSpPr>
            <a:spLocks noGrp="1"/>
          </p:cNvSpPr>
          <p:nvPr>
            <p:ph type="sldNum" sz="quarter" idx="10"/>
          </p:nvPr>
        </p:nvSpPr>
        <p:spPr/>
        <p:txBody>
          <a:bodyPr/>
          <a:lstStyle/>
          <a:p>
            <a:fld id="{3D738E43-128A-4560-AA4E-67294CBAC5FD}" type="slidenum">
              <a:rPr lang="en-US" smtClean="0"/>
              <a:t>31</a:t>
            </a:fld>
            <a:endParaRPr lang="en-US"/>
          </a:p>
        </p:txBody>
      </p:sp>
    </p:spTree>
    <p:extLst>
      <p:ext uri="{BB962C8B-B14F-4D97-AF65-F5344CB8AC3E}">
        <p14:creationId xmlns:p14="http://schemas.microsoft.com/office/powerpoint/2010/main" val="6856573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will present the evaluation results.</a:t>
            </a:r>
            <a:r>
              <a:rPr lang="en-US" baseline="0" dirty="0"/>
              <a:t> </a:t>
            </a:r>
            <a:endParaRPr lang="en-US" dirty="0"/>
          </a:p>
        </p:txBody>
      </p:sp>
      <p:sp>
        <p:nvSpPr>
          <p:cNvPr id="4" name="Slide Number Placeholder 3"/>
          <p:cNvSpPr>
            <a:spLocks noGrp="1"/>
          </p:cNvSpPr>
          <p:nvPr>
            <p:ph type="sldNum" sz="quarter" idx="10"/>
          </p:nvPr>
        </p:nvSpPr>
        <p:spPr/>
        <p:txBody>
          <a:bodyPr/>
          <a:lstStyle/>
          <a:p>
            <a:fld id="{3D738E43-128A-4560-AA4E-67294CBAC5FD}" type="slidenum">
              <a:rPr lang="en-US" smtClean="0"/>
              <a:t>32</a:t>
            </a:fld>
            <a:endParaRPr lang="en-US"/>
          </a:p>
        </p:txBody>
      </p:sp>
    </p:spTree>
    <p:extLst>
      <p:ext uri="{BB962C8B-B14F-4D97-AF65-F5344CB8AC3E}">
        <p14:creationId xmlns:p14="http://schemas.microsoft.com/office/powerpoint/2010/main" val="23412719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the first experiment, we placed the toothbrush at 32 3d positions. The mean tracking error is 2.2 centimeters, and the ninety percentile tracking error is 4.1 centimeters</a:t>
            </a:r>
            <a:endParaRPr lang="en-US" dirty="0"/>
          </a:p>
        </p:txBody>
      </p:sp>
      <p:sp>
        <p:nvSpPr>
          <p:cNvPr id="4" name="Slide Number Placeholder 3"/>
          <p:cNvSpPr>
            <a:spLocks noGrp="1"/>
          </p:cNvSpPr>
          <p:nvPr>
            <p:ph type="sldNum" sz="quarter" idx="10"/>
          </p:nvPr>
        </p:nvSpPr>
        <p:spPr/>
        <p:txBody>
          <a:bodyPr/>
          <a:lstStyle/>
          <a:p>
            <a:fld id="{3D738E43-128A-4560-AA4E-67294CBAC5FD}" type="slidenum">
              <a:rPr lang="en-US" smtClean="0"/>
              <a:t>33</a:t>
            </a:fld>
            <a:endParaRPr lang="en-US"/>
          </a:p>
        </p:txBody>
      </p:sp>
    </p:spTree>
    <p:extLst>
      <p:ext uri="{BB962C8B-B14F-4D97-AF65-F5344CB8AC3E}">
        <p14:creationId xmlns:p14="http://schemas.microsoft.com/office/powerpoint/2010/main" val="20591103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evaluate the toothbrushing monitoring accuracy, We recruited 14 volunteers</a:t>
            </a:r>
            <a:r>
              <a:rPr lang="en-US" baseline="0" dirty="0"/>
              <a:t>, and each brushed for 10 times. </a:t>
            </a:r>
          </a:p>
          <a:p>
            <a:endParaRPr lang="en-US" baseline="0" dirty="0"/>
          </a:p>
          <a:p>
            <a:r>
              <a:rPr lang="en-US" baseline="0" dirty="0"/>
              <a:t>We select the f 1 score as a metric to evaluate recognition accuracy. </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3D738E43-128A-4560-AA4E-67294CBAC5FD}" type="slidenum">
              <a:rPr lang="en-US" smtClean="0"/>
              <a:t>34</a:t>
            </a:fld>
            <a:endParaRPr lang="en-US"/>
          </a:p>
        </p:txBody>
      </p:sp>
    </p:spTree>
    <p:extLst>
      <p:ext uri="{BB962C8B-B14F-4D97-AF65-F5344CB8AC3E}">
        <p14:creationId xmlns:p14="http://schemas.microsoft.com/office/powerpoint/2010/main" val="28257325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brushing surface</a:t>
            </a:r>
            <a:r>
              <a:rPr lang="en-US" baseline="0" dirty="0"/>
              <a:t> recognition </a:t>
            </a:r>
            <a:r>
              <a:rPr lang="en-US" dirty="0"/>
              <a:t>accuracy for all the fourteen</a:t>
            </a:r>
            <a:r>
              <a:rPr lang="en-US" baseline="0" dirty="0"/>
              <a:t> users. </a:t>
            </a:r>
            <a:r>
              <a:rPr lang="en-US" dirty="0"/>
              <a:t>The overall </a:t>
            </a:r>
            <a:r>
              <a:rPr lang="en-US" baseline="0" dirty="0"/>
              <a:t>accuracy is 85.3 percent.</a:t>
            </a:r>
          </a:p>
          <a:p>
            <a:r>
              <a:rPr lang="en-US" baseline="0" dirty="0"/>
              <a:t>The recognition accuracy ranges from 68% to 95%. The key factors that influence the accuracy include habits in placing the toothbrushes and the user movements. In the future, we will use personalized brushing recognition models to improve the performance.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D738E43-128A-4560-AA4E-67294CBAC5FD}" type="slidenum">
              <a:rPr lang="en-US" smtClean="0"/>
              <a:t>35</a:t>
            </a:fld>
            <a:endParaRPr lang="en-US"/>
          </a:p>
        </p:txBody>
      </p:sp>
    </p:spTree>
    <p:extLst>
      <p:ext uri="{BB962C8B-B14F-4D97-AF65-F5344CB8AC3E}">
        <p14:creationId xmlns:p14="http://schemas.microsoft.com/office/powerpoint/2010/main" val="5549674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measured</a:t>
            </a:r>
            <a:r>
              <a:rPr lang="en-US" baseline="0" dirty="0"/>
              <a:t> </a:t>
            </a:r>
            <a:r>
              <a:rPr lang="en-US" dirty="0"/>
              <a:t>the background</a:t>
            </a:r>
            <a:r>
              <a:rPr lang="en-US" baseline="0" dirty="0"/>
              <a:t> magnetic noises at four different rooms, and plot their spectral densities </a:t>
            </a:r>
          </a:p>
          <a:p>
            <a:endParaRPr lang="en-US" baseline="0" dirty="0"/>
          </a:p>
          <a:p>
            <a:r>
              <a:rPr lang="en-US" baseline="0" dirty="0"/>
              <a:t>When we compare the noise with the toothbrush motor magnetic signals, we can see that the signal is around two magnitudes stronger at the desired frequency of one thousand </a:t>
            </a:r>
            <a:r>
              <a:rPr lang="en-US" baseline="0" dirty="0" err="1"/>
              <a:t>herts.</a:t>
            </a:r>
            <a:endParaRPr lang="en-US" baseline="0" dirty="0"/>
          </a:p>
          <a:p>
            <a:r>
              <a:rPr lang="en-US" baseline="0" dirty="0"/>
              <a:t>We have also tested the influence of common metal objects, such as metal </a:t>
            </a:r>
            <a:r>
              <a:rPr lang="en-US" baseline="0" dirty="0" err="1"/>
              <a:t>furnitures</a:t>
            </a:r>
            <a:r>
              <a:rPr lang="en-US" baseline="0" dirty="0"/>
              <a:t>, plates, and dental implants. We have not observed significant effects on the monitoring accuracy.</a:t>
            </a:r>
          </a:p>
          <a:p>
            <a:endParaRPr lang="en-US" baseline="0" dirty="0"/>
          </a:p>
        </p:txBody>
      </p:sp>
      <p:sp>
        <p:nvSpPr>
          <p:cNvPr id="4" name="Slide Number Placeholder 3"/>
          <p:cNvSpPr>
            <a:spLocks noGrp="1"/>
          </p:cNvSpPr>
          <p:nvPr>
            <p:ph type="sldNum" sz="quarter" idx="10"/>
          </p:nvPr>
        </p:nvSpPr>
        <p:spPr/>
        <p:txBody>
          <a:bodyPr/>
          <a:lstStyle/>
          <a:p>
            <a:fld id="{3D738E43-128A-4560-AA4E-67294CBAC5FD}" type="slidenum">
              <a:rPr lang="en-US" smtClean="0"/>
              <a:t>36</a:t>
            </a:fld>
            <a:endParaRPr lang="en-US"/>
          </a:p>
        </p:txBody>
      </p:sp>
    </p:spTree>
    <p:extLst>
      <p:ext uri="{BB962C8B-B14F-4D97-AF65-F5344CB8AC3E}">
        <p14:creationId xmlns:p14="http://schemas.microsoft.com/office/powerpoint/2010/main" val="38774654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conducted</a:t>
            </a:r>
            <a:r>
              <a:rPr lang="en-US" baseline="0" dirty="0"/>
              <a:t> an experiment on tracking 4 other electric toothbrushes that use different types electric motor, including brushed motors and linear actuator units. We constructed a preliminary linear regression model that maps  magnetic signal strengths to the distance. As illustrated in this figure,  the tracking error is less than 5 centimeters when the distance is less than 60 centimeters. In the future, we will further extend our model to enable multi-dimensional tracking for different motor types. </a:t>
            </a:r>
            <a:endParaRPr lang="en-US" dirty="0"/>
          </a:p>
        </p:txBody>
      </p:sp>
      <p:sp>
        <p:nvSpPr>
          <p:cNvPr id="4" name="Slide Number Placeholder 3"/>
          <p:cNvSpPr>
            <a:spLocks noGrp="1"/>
          </p:cNvSpPr>
          <p:nvPr>
            <p:ph type="sldNum" sz="quarter" idx="10"/>
          </p:nvPr>
        </p:nvSpPr>
        <p:spPr/>
        <p:txBody>
          <a:bodyPr/>
          <a:lstStyle/>
          <a:p>
            <a:fld id="{3D738E43-128A-4560-AA4E-67294CBAC5FD}" type="slidenum">
              <a:rPr lang="en-US" smtClean="0"/>
              <a:t>37</a:t>
            </a:fld>
            <a:endParaRPr lang="en-US"/>
          </a:p>
        </p:txBody>
      </p:sp>
    </p:spTree>
    <p:extLst>
      <p:ext uri="{BB962C8B-B14F-4D97-AF65-F5344CB8AC3E}">
        <p14:creationId xmlns:p14="http://schemas.microsoft.com/office/powerpoint/2010/main" val="3858107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r>
              <a:rPr lang="en-US" dirty="0"/>
              <a:t>In conclusion, In this work, we introduce MET - an electric toothbrushing monitoring system that is based on magnetic sensing. Our system achieves fine-grained monitoring of toothbrushing coverage and brushing techniques.</a:t>
            </a:r>
          </a:p>
          <a:p>
            <a:pPr marL="0" marR="0" indent="0" algn="l" defTabSz="1218987" rtl="0" eaLnBrk="1" fontAlgn="auto" latinLnBrk="0" hangingPunct="1">
              <a:lnSpc>
                <a:spcPct val="100000"/>
              </a:lnSpc>
              <a:spcBef>
                <a:spcPts val="0"/>
              </a:spcBef>
              <a:spcAft>
                <a:spcPts val="0"/>
              </a:spcAft>
              <a:buClrTx/>
              <a:buSzTx/>
              <a:buFontTx/>
              <a:buNone/>
              <a:tabLst/>
              <a:defRPr/>
            </a:pPr>
            <a:r>
              <a:rPr lang="en-US" dirty="0"/>
              <a:t>We develop a new method that tracks the position and orientation of an electric motor based on its magnetic field's sensing and modeling.</a:t>
            </a:r>
          </a:p>
          <a:p>
            <a:pPr marL="0" marR="0" indent="0" algn="l" defTabSz="1218987" rtl="0" eaLnBrk="1" fontAlgn="auto" latinLnBrk="0" hangingPunct="1">
              <a:lnSpc>
                <a:spcPct val="100000"/>
              </a:lnSpc>
              <a:spcBef>
                <a:spcPts val="0"/>
              </a:spcBef>
              <a:spcAft>
                <a:spcPts val="0"/>
              </a:spcAft>
              <a:buClrTx/>
              <a:buSzTx/>
              <a:buFontTx/>
              <a:buNone/>
              <a:tabLst/>
              <a:defRPr/>
            </a:pPr>
            <a:r>
              <a:rPr lang="en-US" dirty="0"/>
              <a:t>In experiments with 14 users, we achieve a toothbrushing monitoring accuracy of 85.3 percent.</a:t>
            </a:r>
            <a:r>
              <a:rPr lang="en-US" baseline="0" dirty="0"/>
              <a:t> </a:t>
            </a:r>
            <a:r>
              <a:rPr lang="en-US" dirty="0"/>
              <a:t>MET significantly outperforms leading commercial systems. </a:t>
            </a:r>
          </a:p>
        </p:txBody>
      </p:sp>
      <p:sp>
        <p:nvSpPr>
          <p:cNvPr id="4" name="Slide Number Placeholder 3"/>
          <p:cNvSpPr>
            <a:spLocks noGrp="1"/>
          </p:cNvSpPr>
          <p:nvPr>
            <p:ph type="sldNum" sz="quarter" idx="10"/>
          </p:nvPr>
        </p:nvSpPr>
        <p:spPr/>
        <p:txBody>
          <a:bodyPr/>
          <a:lstStyle/>
          <a:p>
            <a:fld id="{3D738E43-128A-4560-AA4E-67294CBAC5FD}" type="slidenum">
              <a:rPr lang="en-US" smtClean="0"/>
              <a:t>38</a:t>
            </a:fld>
            <a:endParaRPr lang="en-US"/>
          </a:p>
        </p:txBody>
      </p:sp>
    </p:spTree>
    <p:extLst>
      <p:ext uri="{BB962C8B-B14F-4D97-AF65-F5344CB8AC3E}">
        <p14:creationId xmlns:p14="http://schemas.microsoft.com/office/powerpoint/2010/main" val="30322776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Thank you for listening. I</a:t>
            </a:r>
            <a:r>
              <a:rPr lang="en-US" baseline="0" dirty="0"/>
              <a:t> am</a:t>
            </a:r>
            <a:r>
              <a:rPr lang="en-US" dirty="0"/>
              <a:t> glad to answer questions.</a:t>
            </a:r>
            <a:r>
              <a:rPr lang="en-US" baseline="0" dirty="0"/>
              <a:t> </a:t>
            </a:r>
            <a:endParaRPr lang="en-US" dirty="0"/>
          </a:p>
        </p:txBody>
      </p:sp>
      <p:sp>
        <p:nvSpPr>
          <p:cNvPr id="4" name="Slide Number Placeholder 3"/>
          <p:cNvSpPr>
            <a:spLocks noGrp="1"/>
          </p:cNvSpPr>
          <p:nvPr>
            <p:ph type="sldNum" sz="quarter" idx="10"/>
          </p:nvPr>
        </p:nvSpPr>
        <p:spPr/>
        <p:txBody>
          <a:bodyPr/>
          <a:lstStyle/>
          <a:p>
            <a:fld id="{9EDBF6CB-DEF5-4CE4-AF4D-AA0255B24037}" type="slidenum">
              <a:rPr lang="en-US" smtClean="0"/>
              <a:t>39</a:t>
            </a:fld>
            <a:endParaRPr lang="en-US"/>
          </a:p>
        </p:txBody>
      </p:sp>
    </p:spTree>
    <p:extLst>
      <p:ext uri="{BB962C8B-B14F-4D97-AF65-F5344CB8AC3E}">
        <p14:creationId xmlns:p14="http://schemas.microsoft.com/office/powerpoint/2010/main" val="2294452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exists A</a:t>
            </a:r>
            <a:r>
              <a:rPr lang="en-US" baseline="0" dirty="0"/>
              <a:t> few toothbrushing monitoring systems. There are camera based systems, which recognize toothbrushing surface by analyzing the video footage of a smartphone camera. </a:t>
            </a:r>
          </a:p>
          <a:p>
            <a:endParaRPr lang="en-US" baseline="0" dirty="0"/>
          </a:p>
          <a:p>
            <a:r>
              <a:rPr lang="en-US" baseline="0" dirty="0"/>
              <a:t>However, since our cheeks obstruct the toothbrushes from time to time, such systems have limited monitoring accuracy and granularity.</a:t>
            </a:r>
          </a:p>
          <a:p>
            <a:endParaRPr lang="en-US" baseline="0" dirty="0"/>
          </a:p>
          <a:p>
            <a:r>
              <a:rPr lang="en-US" baseline="0" dirty="0"/>
              <a:t>There are systems that differentiate the brushing surfaces by analyzing the brushing sounds. However, such systems cannot differentiate several surfaces, such as the upper and the lower chewing surfaces, because they cannot track the toothbrush orientations. </a:t>
            </a:r>
          </a:p>
          <a:p>
            <a:endParaRPr lang="en-US" baseline="0" dirty="0"/>
          </a:p>
          <a:p>
            <a:r>
              <a:rPr lang="en-US" baseline="0" dirty="0"/>
              <a:t>There are motion sensor-based systems. These systems use the inertia sensors inside the toothbrush to recognize the brushing surfaces. However, as demonstrated in our experiments, these systems suffer from large drifting errors because of the vibrations generated by the electric motor. As a result, they have low monitoring accuracy.</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D738E43-128A-4560-AA4E-67294CBAC5FD}" type="slidenum">
              <a:rPr lang="en-US" smtClean="0"/>
              <a:t>4</a:t>
            </a:fld>
            <a:endParaRPr lang="en-US"/>
          </a:p>
        </p:txBody>
      </p:sp>
    </p:spTree>
    <p:extLst>
      <p:ext uri="{BB962C8B-B14F-4D97-AF65-F5344CB8AC3E}">
        <p14:creationId xmlns:p14="http://schemas.microsoft.com/office/powerpoint/2010/main" val="2281529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overcome these limitations, </a:t>
            </a:r>
            <a:r>
              <a:rPr lang="en-US" baseline="0" dirty="0"/>
              <a:t>we began to explore alternative solutions</a:t>
            </a:r>
          </a:p>
          <a:p>
            <a:endParaRPr lang="en-US" baseline="0" dirty="0"/>
          </a:p>
          <a:p>
            <a:r>
              <a:rPr lang="en-US" baseline="0" dirty="0"/>
              <a:t>Here is our key observation. When we place A magnetic sensor near the electric motor of the toothbrush, it can detect a stable time-varying magnetic field. The motor movements are reflected by the magnetic sensing results. Furthermore, the magnetic field is not influenced by the user’s body.</a:t>
            </a:r>
          </a:p>
          <a:p>
            <a:endParaRPr lang="en-US" baseline="0" dirty="0"/>
          </a:p>
          <a:p>
            <a:r>
              <a:rPr lang="en-US" baseline="0" dirty="0"/>
              <a:t>Motivated by this observation, we initiated efforts in developing the first system uses magnetic sensing to track the motions of an electric motor</a:t>
            </a:r>
            <a:endParaRPr lang="en-US" dirty="0"/>
          </a:p>
        </p:txBody>
      </p:sp>
      <p:sp>
        <p:nvSpPr>
          <p:cNvPr id="4" name="Slide Number Placeholder 3"/>
          <p:cNvSpPr>
            <a:spLocks noGrp="1"/>
          </p:cNvSpPr>
          <p:nvPr>
            <p:ph type="sldNum" sz="quarter" idx="10"/>
          </p:nvPr>
        </p:nvSpPr>
        <p:spPr/>
        <p:txBody>
          <a:bodyPr/>
          <a:lstStyle/>
          <a:p>
            <a:fld id="{3D738E43-128A-4560-AA4E-67294CBAC5FD}" type="slidenum">
              <a:rPr lang="en-US" smtClean="0"/>
              <a:t>5</a:t>
            </a:fld>
            <a:endParaRPr lang="en-US"/>
          </a:p>
        </p:txBody>
      </p:sp>
    </p:spTree>
    <p:extLst>
      <p:ext uri="{BB962C8B-B14F-4D97-AF65-F5344CB8AC3E}">
        <p14:creationId xmlns:p14="http://schemas.microsoft.com/office/powerpoint/2010/main" val="1917751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challenges in achieving this goal.</a:t>
            </a:r>
            <a:r>
              <a:rPr lang="en-US" baseline="0" dirty="0"/>
              <a:t> The first challenge is to sense the motor magnetic field, which has a weak signal strength. </a:t>
            </a:r>
          </a:p>
          <a:p>
            <a:endParaRPr lang="en-US" baseline="0" dirty="0"/>
          </a:p>
          <a:p>
            <a:r>
              <a:rPr lang="en-US" baseline="0" dirty="0"/>
              <a:t>The second challenge is to achieve position tracking. Currently There is little understanding on the motor magnetic field distribution in the 3d space. Past research mainly focused on modeling the internal magnetic field of the motor. </a:t>
            </a:r>
          </a:p>
          <a:p>
            <a:endParaRPr lang="en-US" baseline="0" dirty="0"/>
          </a:p>
          <a:p>
            <a:r>
              <a:rPr lang="en-US" dirty="0"/>
              <a:t>We also need to address the challenge of recognizing</a:t>
            </a:r>
            <a:r>
              <a:rPr lang="en-US" baseline="0" dirty="0"/>
              <a:t> the motor roll angle, which is crucial for brushing surface recognition. The motor roll angle has little influence on the magnetic field strength.</a:t>
            </a:r>
          </a:p>
          <a:p>
            <a:endParaRPr lang="en-US" baseline="0" dirty="0"/>
          </a:p>
          <a:p>
            <a:r>
              <a:rPr lang="en-US" baseline="0" dirty="0"/>
              <a:t>Finally, we need to design a convenient toothbrushing monitoring system so that the users do not need to provide extensive training data. </a:t>
            </a:r>
            <a:endParaRPr lang="en-US" dirty="0"/>
          </a:p>
        </p:txBody>
      </p:sp>
      <p:sp>
        <p:nvSpPr>
          <p:cNvPr id="4" name="Slide Number Placeholder 3"/>
          <p:cNvSpPr>
            <a:spLocks noGrp="1"/>
          </p:cNvSpPr>
          <p:nvPr>
            <p:ph type="sldNum" sz="quarter" idx="10"/>
          </p:nvPr>
        </p:nvSpPr>
        <p:spPr/>
        <p:txBody>
          <a:bodyPr/>
          <a:lstStyle/>
          <a:p>
            <a:fld id="{3D738E43-128A-4560-AA4E-67294CBAC5FD}" type="slidenum">
              <a:rPr lang="en-US" smtClean="0"/>
              <a:t>6</a:t>
            </a:fld>
            <a:endParaRPr lang="en-US"/>
          </a:p>
        </p:txBody>
      </p:sp>
    </p:spTree>
    <p:extLst>
      <p:ext uri="{BB962C8B-B14F-4D97-AF65-F5344CB8AC3E}">
        <p14:creationId xmlns:p14="http://schemas.microsoft.com/office/powerpoint/2010/main" val="3687323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is an overview of our solution. </a:t>
            </a:r>
          </a:p>
          <a:p>
            <a:endParaRPr lang="en-US" baseline="0" dirty="0"/>
          </a:p>
          <a:p>
            <a:r>
              <a:rPr lang="en-US" dirty="0"/>
              <a:t>To capture the electric motor magnetic</a:t>
            </a:r>
            <a:r>
              <a:rPr lang="en-US" baseline="0" dirty="0"/>
              <a:t> field, </a:t>
            </a:r>
            <a:r>
              <a:rPr lang="en-US" dirty="0"/>
              <a:t>we design a sensor array with eight inductive</a:t>
            </a:r>
            <a:r>
              <a:rPr lang="en-US" baseline="0" dirty="0"/>
              <a:t> sensors. These sensors have high sensing fidelity and the sensor array has a low cost. </a:t>
            </a:r>
          </a:p>
          <a:p>
            <a:endParaRPr lang="en-US" baseline="0" dirty="0"/>
          </a:p>
          <a:p>
            <a:pPr marL="0" marR="0" indent="0" algn="l" defTabSz="1218987" rtl="0" eaLnBrk="1" fontAlgn="auto" latinLnBrk="0" hangingPunct="1">
              <a:lnSpc>
                <a:spcPct val="100000"/>
              </a:lnSpc>
              <a:spcBef>
                <a:spcPts val="0"/>
              </a:spcBef>
              <a:spcAft>
                <a:spcPts val="0"/>
              </a:spcAft>
              <a:buClrTx/>
              <a:buSzTx/>
              <a:buFontTx/>
              <a:buNone/>
              <a:tabLst/>
              <a:defRPr/>
            </a:pPr>
            <a:r>
              <a:rPr lang="en-US" baseline="0" dirty="0"/>
              <a:t>To achieve position tracking, we construct an approximate model by analyzing the magnetic field strengths. This model enables </a:t>
            </a:r>
            <a:r>
              <a:rPr lang="en-US" baseline="0" dirty="0" err="1"/>
              <a:t>centi</a:t>
            </a:r>
            <a:r>
              <a:rPr lang="en-US" baseline="0" dirty="0"/>
              <a:t>-meter level position tracking for the motor. </a:t>
            </a:r>
          </a:p>
          <a:p>
            <a:pPr marL="0" marR="0" indent="0" algn="l" defTabSz="1218987" rtl="0" eaLnBrk="1" fontAlgn="auto" latinLnBrk="0" hangingPunct="1">
              <a:lnSpc>
                <a:spcPct val="100000"/>
              </a:lnSpc>
              <a:spcBef>
                <a:spcPts val="0"/>
              </a:spcBef>
              <a:spcAft>
                <a:spcPts val="0"/>
              </a:spcAft>
              <a:buClrTx/>
              <a:buSzTx/>
              <a:buFontTx/>
              <a:buNone/>
              <a:tabLst/>
              <a:defRPr/>
            </a:pPr>
            <a:endParaRPr lang="en-US" baseline="0" dirty="0"/>
          </a:p>
          <a:p>
            <a:r>
              <a:rPr lang="en-US" baseline="0" dirty="0"/>
              <a:t>By analyzing the magnetic signal waveform, we design a machine learning algorithm that can track the roll angle of the motor.</a:t>
            </a:r>
          </a:p>
          <a:p>
            <a:endParaRPr lang="en-US" baseline="0" dirty="0"/>
          </a:p>
          <a:p>
            <a:r>
              <a:rPr lang="en-US" baseline="0" dirty="0"/>
              <a:t>Based on position and orientation tracking of the toothbrush, we design a clustering based algorithm to recognize the toothbrushing surface of the user. This system does not require any training data from the users.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D738E43-128A-4560-AA4E-67294CBAC5FD}" type="slidenum">
              <a:rPr lang="en-US" smtClean="0"/>
              <a:t>7</a:t>
            </a:fld>
            <a:endParaRPr lang="en-US"/>
          </a:p>
        </p:txBody>
      </p:sp>
    </p:spTree>
    <p:extLst>
      <p:ext uri="{BB962C8B-B14F-4D97-AF65-F5344CB8AC3E}">
        <p14:creationId xmlns:p14="http://schemas.microsoft.com/office/powerpoint/2010/main" val="1250121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our contributions.</a:t>
            </a:r>
            <a:r>
              <a:rPr lang="en-US" baseline="0" dirty="0"/>
              <a:t> </a:t>
            </a:r>
            <a:r>
              <a:rPr lang="en-US" dirty="0"/>
              <a:t>We designed </a:t>
            </a:r>
            <a:r>
              <a:rPr lang="en-US" sz="1600" dirty="0"/>
              <a:t>MET: a </a:t>
            </a:r>
            <a:r>
              <a:rPr lang="en-US" sz="1600" u="sng" dirty="0"/>
              <a:t>M</a:t>
            </a:r>
            <a:r>
              <a:rPr lang="en-US" sz="1600" dirty="0"/>
              <a:t>agnetic inductive sensing based </a:t>
            </a:r>
            <a:r>
              <a:rPr lang="en-US" sz="1600" u="sng" dirty="0"/>
              <a:t>E</a:t>
            </a:r>
            <a:r>
              <a:rPr lang="en-US" sz="1600" dirty="0"/>
              <a:t>lectric </a:t>
            </a:r>
            <a:r>
              <a:rPr lang="en-US" sz="1600" u="sng" dirty="0"/>
              <a:t>T</a:t>
            </a:r>
            <a:r>
              <a:rPr lang="en-US" sz="1600" dirty="0"/>
              <a:t>oothbrushing monitoring system</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a:t>
            </a:r>
            <a:r>
              <a:rPr lang="en-US" baseline="0" dirty="0"/>
              <a:t> </a:t>
            </a:r>
            <a:r>
              <a:rPr lang="en-US" dirty="0"/>
              <a:t>developed the first system that use the existing magnetic field as a signal to</a:t>
            </a:r>
            <a:r>
              <a:rPr lang="en-US" baseline="0" dirty="0"/>
              <a:t> track an electric motor’s position and orientation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Based on the tracking results, we designed fine-grained monitoring algorithms that monitors the brushing coverage of all the 15 tooth surfaces</a:t>
            </a:r>
          </a:p>
          <a:p>
            <a:endParaRPr lang="en-US" baseline="0" dirty="0"/>
          </a:p>
          <a:p>
            <a:r>
              <a:rPr lang="en-US" baseline="0" dirty="0"/>
              <a:t>In an experiment with 14 users, our system achieved a  brushing surface recognition accuracy of 85.3%. Our system significantly outperform existing commercial systems. </a:t>
            </a:r>
            <a:endParaRPr lang="en-US" dirty="0"/>
          </a:p>
          <a:p>
            <a:endParaRPr lang="en-US" dirty="0"/>
          </a:p>
        </p:txBody>
      </p:sp>
      <p:sp>
        <p:nvSpPr>
          <p:cNvPr id="4" name="Slide Number Placeholder 3"/>
          <p:cNvSpPr>
            <a:spLocks noGrp="1"/>
          </p:cNvSpPr>
          <p:nvPr>
            <p:ph type="sldNum" sz="quarter" idx="10"/>
          </p:nvPr>
        </p:nvSpPr>
        <p:spPr/>
        <p:txBody>
          <a:bodyPr/>
          <a:lstStyle/>
          <a:p>
            <a:fld id="{3D738E43-128A-4560-AA4E-67294CBAC5FD}" type="slidenum">
              <a:rPr lang="en-US" smtClean="0"/>
              <a:t>8</a:t>
            </a:fld>
            <a:endParaRPr lang="en-US"/>
          </a:p>
        </p:txBody>
      </p:sp>
    </p:spTree>
    <p:extLst>
      <p:ext uri="{BB962C8B-B14F-4D97-AF65-F5344CB8AC3E}">
        <p14:creationId xmlns:p14="http://schemas.microsoft.com/office/powerpoint/2010/main" val="3600139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demo of our system</a:t>
            </a:r>
            <a:r>
              <a:rPr lang="en-US" baseline="0" dirty="0"/>
              <a:t>. Based on sensing the magnetic field, MET is able to track the position of the electric toothbrush. Our system can also estimate the yaw and pitch angles of the toothbrush.</a:t>
            </a:r>
            <a:endParaRPr lang="en-US" dirty="0"/>
          </a:p>
        </p:txBody>
      </p:sp>
      <p:sp>
        <p:nvSpPr>
          <p:cNvPr id="4" name="Slide Number Placeholder 3"/>
          <p:cNvSpPr>
            <a:spLocks noGrp="1"/>
          </p:cNvSpPr>
          <p:nvPr>
            <p:ph type="sldNum" sz="quarter" idx="10"/>
          </p:nvPr>
        </p:nvSpPr>
        <p:spPr/>
        <p:txBody>
          <a:bodyPr/>
          <a:lstStyle/>
          <a:p>
            <a:fld id="{3D738E43-128A-4560-AA4E-67294CBAC5FD}" type="slidenum">
              <a:rPr lang="en-US" smtClean="0"/>
              <a:t>9</a:t>
            </a:fld>
            <a:endParaRPr lang="en-US"/>
          </a:p>
        </p:txBody>
      </p:sp>
    </p:spTree>
    <p:extLst>
      <p:ext uri="{BB962C8B-B14F-4D97-AF65-F5344CB8AC3E}">
        <p14:creationId xmlns:p14="http://schemas.microsoft.com/office/powerpoint/2010/main" val="2501200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1" y="5971032"/>
            <a:ext cx="12188825"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899" tIns="60949" rIns="121899" bIns="60949" anchor="ctr"/>
          <a:lstStyle/>
          <a:p>
            <a:pPr algn="ctr" eaLnBrk="1" latinLnBrk="0" hangingPunct="1"/>
            <a:endParaRPr kumimoji="0" lang="en-US"/>
          </a:p>
        </p:txBody>
      </p:sp>
      <p:sp>
        <p:nvSpPr>
          <p:cNvPr id="10" name="Rectangle 9"/>
          <p:cNvSpPr/>
          <p:nvPr/>
        </p:nvSpPr>
        <p:spPr>
          <a:xfrm>
            <a:off x="-12189" y="6053328"/>
            <a:ext cx="2998451"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899" tIns="60949" rIns="121899" bIns="60949" anchor="ctr"/>
          <a:lstStyle/>
          <a:p>
            <a:pPr algn="ctr" eaLnBrk="1" latinLnBrk="0" hangingPunct="1"/>
            <a:endParaRPr kumimoji="0" lang="en-US"/>
          </a:p>
        </p:txBody>
      </p:sp>
      <p:sp>
        <p:nvSpPr>
          <p:cNvPr id="11" name="Rectangle 10"/>
          <p:cNvSpPr/>
          <p:nvPr/>
        </p:nvSpPr>
        <p:spPr>
          <a:xfrm>
            <a:off x="3144717" y="6044184"/>
            <a:ext cx="904410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899" tIns="60949" rIns="121899" bIns="60949" anchor="ctr"/>
          <a:lstStyle/>
          <a:p>
            <a:pPr algn="ctr" eaLnBrk="1" latinLnBrk="0" hangingPunct="1"/>
            <a:endParaRPr kumimoji="0" lang="en-US"/>
          </a:p>
        </p:txBody>
      </p:sp>
      <p:sp>
        <p:nvSpPr>
          <p:cNvPr id="8" name="Title 7"/>
          <p:cNvSpPr>
            <a:spLocks noGrp="1"/>
          </p:cNvSpPr>
          <p:nvPr>
            <p:ph type="ctrTitle"/>
          </p:nvPr>
        </p:nvSpPr>
        <p:spPr>
          <a:xfrm>
            <a:off x="3148780" y="4038600"/>
            <a:ext cx="8633751" cy="1828800"/>
          </a:xfrm>
        </p:spPr>
        <p:txBody>
          <a:bodyPr anchor="b"/>
          <a:lstStyle>
            <a:lvl1pPr>
              <a:defRPr cap="all" baseline="0">
                <a:latin typeface="Arial" pitchFamily="34" charset="0"/>
                <a:cs typeface="Arial" pitchFamily="34" charset="0"/>
              </a:defRPr>
            </a:lvl1pPr>
          </a:lstStyle>
          <a:p>
            <a:r>
              <a:rPr kumimoji="0" lang="en-US" dirty="0"/>
              <a:t>Click to edit Master title style</a:t>
            </a:r>
          </a:p>
        </p:txBody>
      </p:sp>
      <p:sp>
        <p:nvSpPr>
          <p:cNvPr id="9" name="Subtitle 8"/>
          <p:cNvSpPr>
            <a:spLocks noGrp="1"/>
          </p:cNvSpPr>
          <p:nvPr>
            <p:ph type="subTitle" idx="1"/>
          </p:nvPr>
        </p:nvSpPr>
        <p:spPr>
          <a:xfrm>
            <a:off x="3148781" y="6050037"/>
            <a:ext cx="8938472" cy="685800"/>
          </a:xfrm>
        </p:spPr>
        <p:txBody>
          <a:bodyPr anchor="ctr">
            <a:normAutofit/>
          </a:bodyPr>
          <a:lstStyle>
            <a:lvl1pPr marL="0" indent="0" algn="l">
              <a:buNone/>
              <a:defRPr sz="3500">
                <a:solidFill>
                  <a:srgbClr val="FFFFFF"/>
                </a:solidFill>
                <a:latin typeface="Arial" pitchFamily="34" charset="0"/>
                <a:cs typeface="Arial" pitchFamily="34" charset="0"/>
              </a:defRPr>
            </a:lvl1pPr>
            <a:lvl2pPr marL="609493" indent="0" algn="ctr">
              <a:buNone/>
            </a:lvl2pPr>
            <a:lvl3pPr marL="1218987" indent="0" algn="ctr">
              <a:buNone/>
            </a:lvl3pPr>
            <a:lvl4pPr marL="1828480" indent="0" algn="ctr">
              <a:buNone/>
            </a:lvl4pPr>
            <a:lvl5pPr marL="2437973" indent="0" algn="ctr">
              <a:buNone/>
            </a:lvl5pPr>
            <a:lvl6pPr marL="3047467" indent="0" algn="ctr">
              <a:buNone/>
            </a:lvl6pPr>
            <a:lvl7pPr marL="3656960" indent="0" algn="ctr">
              <a:buNone/>
            </a:lvl7pPr>
            <a:lvl8pPr marL="4266453" indent="0" algn="ctr">
              <a:buNone/>
            </a:lvl8pPr>
            <a:lvl9pPr marL="4875947" indent="0" algn="ctr">
              <a:buNone/>
            </a:lvl9pPr>
          </a:lstStyle>
          <a:p>
            <a:r>
              <a:rPr kumimoji="0" lang="en-US" dirty="0"/>
              <a:t>Click to edit Master subtitle style</a:t>
            </a:r>
          </a:p>
        </p:txBody>
      </p:sp>
      <p:sp>
        <p:nvSpPr>
          <p:cNvPr id="28" name="Date Placeholder 27"/>
          <p:cNvSpPr>
            <a:spLocks noGrp="1"/>
          </p:cNvSpPr>
          <p:nvPr>
            <p:ph type="dt" sz="half" idx="10"/>
          </p:nvPr>
        </p:nvSpPr>
        <p:spPr>
          <a:xfrm>
            <a:off x="101573" y="6068699"/>
            <a:ext cx="2742486" cy="685800"/>
          </a:xfrm>
        </p:spPr>
        <p:txBody>
          <a:bodyPr>
            <a:noAutofit/>
          </a:bodyPr>
          <a:lstStyle>
            <a:lvl1pPr algn="ctr">
              <a:defRPr sz="2700">
                <a:solidFill>
                  <a:srgbClr val="FFFFFF"/>
                </a:solidFill>
                <a:latin typeface="Arial" pitchFamily="34" charset="0"/>
                <a:cs typeface="Arial" pitchFamily="34" charset="0"/>
              </a:defRPr>
            </a:lvl1pPr>
          </a:lstStyle>
          <a:p>
            <a:fld id="{06F527C0-E35F-7247-8D91-9A36BC653510}" type="datetimeFigureOut">
              <a:rPr lang="en-US" smtClean="0"/>
              <a:pPr/>
              <a:t>11/13/2020</a:t>
            </a:fld>
            <a:endParaRPr lang="en-US" dirty="0"/>
          </a:p>
        </p:txBody>
      </p:sp>
      <p:sp>
        <p:nvSpPr>
          <p:cNvPr id="17" name="Footer Placeholder 16"/>
          <p:cNvSpPr>
            <a:spLocks noGrp="1"/>
          </p:cNvSpPr>
          <p:nvPr>
            <p:ph type="ftr" sz="quarter" idx="11"/>
          </p:nvPr>
        </p:nvSpPr>
        <p:spPr>
          <a:xfrm>
            <a:off x="2779801" y="236541"/>
            <a:ext cx="7821163"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5223" y="228600"/>
            <a:ext cx="1117309" cy="381000"/>
          </a:xfrm>
        </p:spPr>
        <p:txBody>
          <a:bodyPr/>
          <a:lstStyle>
            <a:lvl1pPr>
              <a:defRPr>
                <a:solidFill>
                  <a:schemeClr val="tx2"/>
                </a:solidFill>
              </a:defRPr>
            </a:lvl1pPr>
          </a:lstStyle>
          <a:p>
            <a:fld id="{9920A884-552D-AA47-AB99-368ACED1FCFF}"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590" y="273052"/>
            <a:ext cx="10766795" cy="869951"/>
          </a:xfrm>
        </p:spPr>
        <p:txBody>
          <a:bodyPr anchor="ctr"/>
          <a:lstStyle>
            <a:lvl1pPr algn="l">
              <a:buNone/>
              <a:defRPr sz="5900" b="0"/>
            </a:lvl1pPr>
          </a:lstStyle>
          <a:p>
            <a:r>
              <a:rPr kumimoji="0" lang="en-US"/>
              <a:t>Click to edit Master title style</a:t>
            </a:r>
          </a:p>
        </p:txBody>
      </p:sp>
      <p:sp>
        <p:nvSpPr>
          <p:cNvPr id="5" name="Date Placeholder 4"/>
          <p:cNvSpPr>
            <a:spLocks noGrp="1"/>
          </p:cNvSpPr>
          <p:nvPr>
            <p:ph type="dt" sz="half" idx="10"/>
          </p:nvPr>
        </p:nvSpPr>
        <p:spPr/>
        <p:txBody>
          <a:bodyPr/>
          <a:lstStyle/>
          <a:p>
            <a:fld id="{06F527C0-E35F-7247-8D91-9A36BC653510}" type="datetimeFigureOut">
              <a:rPr lang="en-US" smtClean="0"/>
              <a:t>11/13/2020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9920A884-552D-AA47-AB99-368ACED1FCFF}" type="slidenum">
              <a:rPr lang="en-US" smtClean="0"/>
              <a:t>‹#›</a:t>
            </a:fld>
            <a:endParaRPr lang="en-US"/>
          </a:p>
        </p:txBody>
      </p:sp>
      <p:sp>
        <p:nvSpPr>
          <p:cNvPr id="3" name="Text Placeholder 2"/>
          <p:cNvSpPr>
            <a:spLocks noGrp="1"/>
          </p:cNvSpPr>
          <p:nvPr>
            <p:ph type="body" idx="2"/>
          </p:nvPr>
        </p:nvSpPr>
        <p:spPr>
          <a:xfrm>
            <a:off x="812590" y="1752600"/>
            <a:ext cx="2133044"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82848" tIns="243797" rIns="182848" bIns="121899"/>
          <a:lstStyle>
            <a:lvl1pPr marL="0" indent="0">
              <a:spcAft>
                <a:spcPts val="1333"/>
              </a:spcAft>
              <a:buNone/>
              <a:defRPr sz="2400"/>
            </a:lvl1pPr>
            <a:lvl2pPr>
              <a:buNone/>
              <a:defRPr sz="1600"/>
            </a:lvl2pPr>
            <a:lvl3pPr>
              <a:buNone/>
              <a:defRPr sz="1300"/>
            </a:lvl3pPr>
            <a:lvl4pPr>
              <a:buNone/>
              <a:defRPr sz="1200"/>
            </a:lvl4pPr>
            <a:lvl5pPr>
              <a:buNone/>
              <a:defRPr sz="12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8780" y="1752600"/>
            <a:ext cx="8532178"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044" y="5486400"/>
            <a:ext cx="9751060" cy="685800"/>
          </a:xfrm>
        </p:spPr>
        <p:txBody>
          <a:bodyPr/>
          <a:lstStyle>
            <a:lvl1pPr marL="0" indent="0">
              <a:buFontTx/>
              <a:buNone/>
              <a:defRPr sz="2300"/>
            </a:lvl1pPr>
            <a:lvl2pPr>
              <a:buFontTx/>
              <a:buNone/>
              <a:defRPr sz="1600"/>
            </a:lvl2pPr>
            <a:lvl3pPr>
              <a:buFontTx/>
              <a:buNone/>
              <a:defRPr sz="1300"/>
            </a:lvl3pPr>
            <a:lvl4pPr>
              <a:buFontTx/>
              <a:buNone/>
              <a:defRPr sz="1200"/>
            </a:lvl4pPr>
            <a:lvl5pPr>
              <a:buFontTx/>
              <a:buNone/>
              <a:defRPr sz="1200"/>
            </a:lvl5pPr>
          </a:lstStyle>
          <a:p>
            <a:pPr lvl="0" eaLnBrk="1" latinLnBrk="0" hangingPunct="1"/>
            <a:r>
              <a:rPr kumimoji="0" lang="en-US"/>
              <a:t>Click to edit Master text styles</a:t>
            </a:r>
          </a:p>
        </p:txBody>
      </p:sp>
      <p:sp>
        <p:nvSpPr>
          <p:cNvPr id="8" name="Rectangle 7"/>
          <p:cNvSpPr/>
          <p:nvPr/>
        </p:nvSpPr>
        <p:spPr bwMode="white">
          <a:xfrm>
            <a:off x="-12188" y="4572000"/>
            <a:ext cx="12188825"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899" tIns="60949" rIns="121899" bIns="60949" anchor="ctr"/>
          <a:lstStyle/>
          <a:p>
            <a:pPr algn="ctr" eaLnBrk="1" latinLnBrk="0" hangingPunct="1"/>
            <a:endParaRPr kumimoji="0" lang="en-US"/>
          </a:p>
        </p:txBody>
      </p:sp>
      <p:sp>
        <p:nvSpPr>
          <p:cNvPr id="9" name="Rectangle 8"/>
          <p:cNvSpPr/>
          <p:nvPr/>
        </p:nvSpPr>
        <p:spPr>
          <a:xfrm>
            <a:off x="-12189" y="4663440"/>
            <a:ext cx="195021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899" tIns="60949" rIns="121899" bIns="60949" anchor="ctr"/>
          <a:lstStyle/>
          <a:p>
            <a:pPr algn="ctr" eaLnBrk="1" latinLnBrk="0" hangingPunct="1"/>
            <a:endParaRPr kumimoji="0" lang="en-US"/>
          </a:p>
        </p:txBody>
      </p:sp>
      <p:sp>
        <p:nvSpPr>
          <p:cNvPr id="10" name="Rectangle 9"/>
          <p:cNvSpPr/>
          <p:nvPr/>
        </p:nvSpPr>
        <p:spPr>
          <a:xfrm>
            <a:off x="2059912" y="4654296"/>
            <a:ext cx="1012891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899" tIns="60949" rIns="121899" bIns="60949" anchor="ctr"/>
          <a:lstStyle/>
          <a:p>
            <a:pPr algn="ctr" eaLnBrk="1" latinLnBrk="0" hangingPunct="1"/>
            <a:endParaRPr kumimoji="0" lang="en-US"/>
          </a:p>
        </p:txBody>
      </p:sp>
      <p:sp>
        <p:nvSpPr>
          <p:cNvPr id="2" name="Title 1"/>
          <p:cNvSpPr>
            <a:spLocks noGrp="1"/>
          </p:cNvSpPr>
          <p:nvPr>
            <p:ph type="title"/>
          </p:nvPr>
        </p:nvSpPr>
        <p:spPr>
          <a:xfrm>
            <a:off x="2133044" y="4648200"/>
            <a:ext cx="9751060" cy="685800"/>
          </a:xfrm>
        </p:spPr>
        <p:txBody>
          <a:bodyPr anchor="ctr"/>
          <a:lstStyle>
            <a:lvl1pPr algn="l">
              <a:buNone/>
              <a:defRPr sz="3700" b="0">
                <a:solidFill>
                  <a:srgbClr val="FFFFFF"/>
                </a:solidFill>
              </a:defRPr>
            </a:lvl1pPr>
          </a:lstStyle>
          <a:p>
            <a:r>
              <a:rPr kumimoji="0" lang="en-US"/>
              <a:t>Click to edit Master title style</a:t>
            </a:r>
          </a:p>
        </p:txBody>
      </p:sp>
      <p:sp>
        <p:nvSpPr>
          <p:cNvPr id="11" name="Rectangle 10"/>
          <p:cNvSpPr/>
          <p:nvPr/>
        </p:nvSpPr>
        <p:spPr bwMode="white">
          <a:xfrm>
            <a:off x="1929898" y="0"/>
            <a:ext cx="134077"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899" tIns="60949" rIns="121899" bIns="60949" anchor="ctr"/>
          <a:lstStyle/>
          <a:p>
            <a:pPr algn="ctr" eaLnBrk="1" latinLnBrk="0" hangingPunct="1"/>
            <a:endParaRPr kumimoji="0" lang="en-US"/>
          </a:p>
        </p:txBody>
      </p:sp>
      <p:sp>
        <p:nvSpPr>
          <p:cNvPr id="12" name="Date Placeholder 11"/>
          <p:cNvSpPr>
            <a:spLocks noGrp="1"/>
          </p:cNvSpPr>
          <p:nvPr>
            <p:ph type="dt" sz="half" idx="10"/>
          </p:nvPr>
        </p:nvSpPr>
        <p:spPr>
          <a:xfrm>
            <a:off x="8329030" y="6248402"/>
            <a:ext cx="3555074" cy="365125"/>
          </a:xfrm>
        </p:spPr>
        <p:txBody>
          <a:bodyPr rtlCol="0"/>
          <a:lstStyle/>
          <a:p>
            <a:fld id="{06F527C0-E35F-7247-8D91-9A36BC653510}" type="datetimeFigureOut">
              <a:rPr lang="en-US" smtClean="0"/>
              <a:t>11/13/2020</a:t>
            </a:fld>
            <a:endParaRPr lang="en-US"/>
          </a:p>
        </p:txBody>
      </p:sp>
      <p:sp>
        <p:nvSpPr>
          <p:cNvPr id="13" name="Slide Number Placeholder 12"/>
          <p:cNvSpPr>
            <a:spLocks noGrp="1"/>
          </p:cNvSpPr>
          <p:nvPr>
            <p:ph type="sldNum" sz="quarter" idx="11"/>
          </p:nvPr>
        </p:nvSpPr>
        <p:spPr>
          <a:xfrm>
            <a:off x="1" y="4667251"/>
            <a:ext cx="1929897" cy="663579"/>
          </a:xfrm>
        </p:spPr>
        <p:txBody>
          <a:bodyPr rtlCol="0"/>
          <a:lstStyle>
            <a:lvl1pPr>
              <a:defRPr sz="3700"/>
            </a:lvl1pPr>
          </a:lstStyle>
          <a:p>
            <a:fld id="{9920A884-552D-AA47-AB99-368ACED1FCFF}" type="slidenum">
              <a:rPr lang="en-US" smtClean="0"/>
              <a:t>‹#›</a:t>
            </a:fld>
            <a:endParaRPr lang="en-US"/>
          </a:p>
        </p:txBody>
      </p:sp>
      <p:sp>
        <p:nvSpPr>
          <p:cNvPr id="14" name="Footer Placeholder 13"/>
          <p:cNvSpPr>
            <a:spLocks noGrp="1"/>
          </p:cNvSpPr>
          <p:nvPr>
            <p:ph type="ftr" sz="quarter" idx="12"/>
          </p:nvPr>
        </p:nvSpPr>
        <p:spPr>
          <a:xfrm>
            <a:off x="2133044" y="6248209"/>
            <a:ext cx="6094413" cy="365125"/>
          </a:xfrm>
        </p:spPr>
        <p:txBody>
          <a:bodyPr rtlCol="0"/>
          <a:lstStyle/>
          <a:p>
            <a:endParaRPr lang="en-US"/>
          </a:p>
        </p:txBody>
      </p:sp>
      <p:sp>
        <p:nvSpPr>
          <p:cNvPr id="3" name="Picture Placeholder 2"/>
          <p:cNvSpPr>
            <a:spLocks noGrp="1"/>
          </p:cNvSpPr>
          <p:nvPr>
            <p:ph type="pic" idx="1"/>
          </p:nvPr>
        </p:nvSpPr>
        <p:spPr>
          <a:xfrm>
            <a:off x="2080226" y="0"/>
            <a:ext cx="10108599" cy="4568952"/>
          </a:xfrm>
          <a:solidFill>
            <a:schemeClr val="accent1">
              <a:tint val="40000"/>
            </a:schemeClr>
          </a:solidFill>
          <a:ln>
            <a:noFill/>
          </a:ln>
        </p:spPr>
        <p:txBody>
          <a:bodyPr/>
          <a:lstStyle>
            <a:lvl1pPr marL="0" indent="0">
              <a:buNone/>
              <a:defRPr sz="4300"/>
            </a:lvl1pPr>
          </a:lstStyle>
          <a:p>
            <a:r>
              <a:rPr kumimoji="0" lang="en-US"/>
              <a:t>Drag picture to placeholder or click icon to add</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6F527C0-E35F-7247-8D91-9A36BC653510}" type="datetimeFigureOut">
              <a:rPr lang="en-US" smtClean="0"/>
              <a:t>11/13/2020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0A884-552D-AA47-AB99-368ACED1FCFF}"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5324" y="609603"/>
            <a:ext cx="2742486"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442" y="609601"/>
            <a:ext cx="7414869"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735325" y="6248405"/>
            <a:ext cx="2945633" cy="365125"/>
          </a:xfrm>
        </p:spPr>
        <p:txBody>
          <a:bodyPr/>
          <a:lstStyle/>
          <a:p>
            <a:fld id="{06F527C0-E35F-7247-8D91-9A36BC653510}" type="datetimeFigureOut">
              <a:rPr lang="en-US" smtClean="0"/>
              <a:t>11/13/2020</a:t>
            </a:fld>
            <a:endParaRPr lang="en-US"/>
          </a:p>
        </p:txBody>
      </p:sp>
      <p:sp>
        <p:nvSpPr>
          <p:cNvPr id="5" name="Footer Placeholder 4"/>
          <p:cNvSpPr>
            <a:spLocks noGrp="1"/>
          </p:cNvSpPr>
          <p:nvPr>
            <p:ph type="ftr" sz="quarter" idx="11"/>
          </p:nvPr>
        </p:nvSpPr>
        <p:spPr>
          <a:xfrm>
            <a:off x="609446" y="6248210"/>
            <a:ext cx="7429375" cy="365125"/>
          </a:xfrm>
        </p:spPr>
        <p:txBody>
          <a:bodyPr/>
          <a:lstStyle/>
          <a:p>
            <a:endParaRPr lang="en-US"/>
          </a:p>
        </p:txBody>
      </p:sp>
      <p:sp>
        <p:nvSpPr>
          <p:cNvPr id="7" name="Rectangle 6"/>
          <p:cNvSpPr/>
          <p:nvPr/>
        </p:nvSpPr>
        <p:spPr bwMode="white">
          <a:xfrm>
            <a:off x="8126307" y="0"/>
            <a:ext cx="426609"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121899" tIns="60949" rIns="121899" bIns="60949" rtlCol="0" anchor="ctr"/>
          <a:lstStyle/>
          <a:p>
            <a:pPr algn="ctr" eaLnBrk="1" latinLnBrk="0" hangingPunct="1"/>
            <a:endParaRPr kumimoji="0" lang="en-US"/>
          </a:p>
        </p:txBody>
      </p:sp>
      <p:sp>
        <p:nvSpPr>
          <p:cNvPr id="8" name="Rectangle 7"/>
          <p:cNvSpPr/>
          <p:nvPr/>
        </p:nvSpPr>
        <p:spPr>
          <a:xfrm>
            <a:off x="8187252" y="609600"/>
            <a:ext cx="304721"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121899" tIns="60949" rIns="121899" bIns="60949" rtlCol="0" anchor="ctr"/>
          <a:lstStyle/>
          <a:p>
            <a:pPr algn="ctr" eaLnBrk="1" latinLnBrk="0" hangingPunct="1"/>
            <a:endParaRPr kumimoji="0" lang="en-US"/>
          </a:p>
        </p:txBody>
      </p:sp>
      <p:sp>
        <p:nvSpPr>
          <p:cNvPr id="9" name="Rectangle 8"/>
          <p:cNvSpPr/>
          <p:nvPr/>
        </p:nvSpPr>
        <p:spPr>
          <a:xfrm>
            <a:off x="8187252" y="0"/>
            <a:ext cx="304721"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121899" tIns="60949" rIns="121899" bIns="60949"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8072912" y="103760"/>
            <a:ext cx="533400" cy="325883"/>
          </a:xfrm>
        </p:spPr>
        <p:txBody>
          <a:bodyPr/>
          <a:lstStyle/>
          <a:p>
            <a:fld id="{9920A884-552D-AA47-AB99-368ACED1FCFF}"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8" name="Title 7"/>
          <p:cNvSpPr>
            <a:spLocks noGrp="1"/>
          </p:cNvSpPr>
          <p:nvPr>
            <p:ph type="ctrTitle"/>
          </p:nvPr>
        </p:nvSpPr>
        <p:spPr>
          <a:xfrm>
            <a:off x="1777537" y="2517913"/>
            <a:ext cx="8633751" cy="1828800"/>
          </a:xfrm>
        </p:spPr>
        <p:txBody>
          <a:bodyPr anchor="b">
            <a:normAutofit/>
          </a:bodyPr>
          <a:lstStyle>
            <a:lvl1pPr>
              <a:defRPr sz="4000" cap="all" baseline="0">
                <a:solidFill>
                  <a:schemeClr val="bg1"/>
                </a:solidFill>
                <a:latin typeface="Arial" pitchFamily="34" charset="0"/>
                <a:cs typeface="Arial" pitchFamily="34" charset="0"/>
              </a:defRPr>
            </a:lvl1pPr>
          </a:lstStyle>
          <a:p>
            <a:r>
              <a:rPr kumimoji="0" lang="en-US" dirty="0"/>
              <a:t>Click to edit Master title style</a:t>
            </a:r>
          </a:p>
        </p:txBody>
      </p:sp>
    </p:spTree>
    <p:extLst>
      <p:ext uri="{BB962C8B-B14F-4D97-AF65-F5344CB8AC3E}">
        <p14:creationId xmlns:p14="http://schemas.microsoft.com/office/powerpoint/2010/main" val="156204717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6F527C0-E35F-7247-8D91-9A36BC653510}" type="datetimeFigureOut">
              <a:rPr lang="en-US" smtClean="0"/>
              <a:t>11/13/2020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920A884-552D-AA47-AB99-368ACED1FCFF}" type="slidenum">
              <a:rPr lang="en-US" smtClean="0"/>
              <a:t>‹#›</a:t>
            </a:fld>
            <a:endParaRPr lang="en-US" dirty="0"/>
          </a:p>
        </p:txBody>
      </p:sp>
      <p:sp>
        <p:nvSpPr>
          <p:cNvPr id="8" name="Content Placeholder 7"/>
          <p:cNvSpPr>
            <a:spLocks noGrp="1"/>
          </p:cNvSpPr>
          <p:nvPr>
            <p:ph sz="quarter" idx="1"/>
          </p:nvPr>
        </p:nvSpPr>
        <p:spPr>
          <a:xfrm>
            <a:off x="816652" y="1600200"/>
            <a:ext cx="10868369" cy="449580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Text Placeholder 7"/>
          <p:cNvSpPr>
            <a:spLocks noGrp="1"/>
          </p:cNvSpPr>
          <p:nvPr>
            <p:ph type="body" sz="quarter" idx="16"/>
          </p:nvPr>
        </p:nvSpPr>
        <p:spPr>
          <a:xfrm>
            <a:off x="898668" y="368186"/>
            <a:ext cx="10412149" cy="700597"/>
          </a:xfrm>
        </p:spPr>
        <p:txBody>
          <a:bodyPr tIns="0" rIns="0" bIns="0"/>
          <a:lstStyle>
            <a:lvl1pPr algn="ctr">
              <a:buFontTx/>
              <a:buNone/>
              <a:defRPr>
                <a:solidFill>
                  <a:schemeClr val="tx1"/>
                </a:solidFill>
                <a:latin typeface="Arial" panose="020B0604020202020204" pitchFamily="34" charset="0"/>
                <a:cs typeface="Arial" panose="020B0604020202020204" pitchFamily="34" charset="0"/>
              </a:defRPr>
            </a:lvl1pPr>
            <a:lvl2pPr marL="304747" indent="-304747">
              <a:buClr>
                <a:srgbClr val="C03137"/>
              </a:buClr>
              <a:buFont typeface="Arial"/>
              <a:buChar char="•"/>
              <a:defRPr sz="3200"/>
            </a:lvl2pPr>
            <a:lvl3pPr marL="611610" indent="-306864">
              <a:defRPr/>
            </a:lvl3pPr>
            <a:lvl4pPr marL="611610" indent="-306864">
              <a:defRPr/>
            </a:lvl4pPr>
            <a:lvl5pPr marL="611610" indent="-306864">
              <a:defRPr/>
            </a:lvl5pPr>
          </a:lstStyle>
          <a:p>
            <a:pPr lvl="0"/>
            <a:r>
              <a:rPr lang="en-US" dirty="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lean_title_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0" y="6501128"/>
            <a:ext cx="711015" cy="244476"/>
          </a:xfrm>
        </p:spPr>
        <p:txBody>
          <a:bodyPr/>
          <a:lstStyle>
            <a:lvl1pPr>
              <a:defRPr>
                <a:solidFill>
                  <a:schemeClr val="tx1"/>
                </a:solidFill>
                <a:latin typeface="Arial" pitchFamily="34" charset="0"/>
                <a:cs typeface="Arial" pitchFamily="34" charset="0"/>
              </a:defRPr>
            </a:lvl1pPr>
          </a:lstStyle>
          <a:p>
            <a:fld id="{9920A884-552D-AA47-AB99-368ACED1FCFF}" type="slidenum">
              <a:rPr lang="en-US" smtClean="0"/>
              <a:pPr/>
              <a:t>‹#›</a:t>
            </a:fld>
            <a:endParaRPr lang="en-US" dirty="0"/>
          </a:p>
        </p:txBody>
      </p:sp>
      <p:sp>
        <p:nvSpPr>
          <p:cNvPr id="8" name="Content Placeholder 7"/>
          <p:cNvSpPr>
            <a:spLocks noGrp="1"/>
          </p:cNvSpPr>
          <p:nvPr>
            <p:ph sz="quarter" idx="1"/>
          </p:nvPr>
        </p:nvSpPr>
        <p:spPr>
          <a:xfrm>
            <a:off x="816652" y="1600200"/>
            <a:ext cx="10868369" cy="4495800"/>
          </a:xfrm>
        </p:spPr>
        <p:txBody>
          <a:bodyPr/>
          <a:lstStyle>
            <a:lvl1pPr marL="0" indent="0">
              <a:buNone/>
              <a:defRPr sz="3200">
                <a:latin typeface="Arial" pitchFamily="34" charset="0"/>
                <a:cs typeface="Arial" pitchFamily="34" charset="0"/>
              </a:defRPr>
            </a:lvl1pPr>
            <a:lvl2pPr>
              <a:defRPr sz="2800">
                <a:latin typeface="Arial" pitchFamily="34" charset="0"/>
                <a:cs typeface="Arial" pitchFamily="34" charset="0"/>
              </a:defRPr>
            </a:lvl2pPr>
            <a:lvl3pPr>
              <a:defRPr sz="2700">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Text Placeholder 7"/>
          <p:cNvSpPr>
            <a:spLocks noGrp="1"/>
          </p:cNvSpPr>
          <p:nvPr>
            <p:ph type="body" sz="quarter" idx="16"/>
          </p:nvPr>
        </p:nvSpPr>
        <p:spPr>
          <a:xfrm>
            <a:off x="898668" y="368186"/>
            <a:ext cx="10412149" cy="700597"/>
          </a:xfrm>
        </p:spPr>
        <p:txBody>
          <a:bodyPr tIns="0" rIns="0" bIns="0"/>
          <a:lstStyle>
            <a:lvl1pPr algn="ctr">
              <a:buFontTx/>
              <a:buNone/>
              <a:defRPr>
                <a:solidFill>
                  <a:schemeClr val="tx1"/>
                </a:solidFill>
                <a:latin typeface="Arial" panose="020B0604020202020204" pitchFamily="34" charset="0"/>
                <a:cs typeface="Arial" panose="020B0604020202020204" pitchFamily="34" charset="0"/>
              </a:defRPr>
            </a:lvl1pPr>
            <a:lvl2pPr marL="304747" indent="-304747">
              <a:buClr>
                <a:srgbClr val="C03137"/>
              </a:buClr>
              <a:buFont typeface="Arial"/>
              <a:buChar char="•"/>
              <a:defRPr sz="3200"/>
            </a:lvl2pPr>
            <a:lvl3pPr marL="611610" indent="-306864">
              <a:defRPr/>
            </a:lvl3pPr>
            <a:lvl4pPr marL="611610" indent="-306864">
              <a:defRPr/>
            </a:lvl4pPr>
            <a:lvl5pPr marL="611610" indent="-306864">
              <a:defRPr/>
            </a:lvl5pPr>
          </a:lstStyle>
          <a:p>
            <a:pPr lvl="0"/>
            <a:r>
              <a:rPr lang="en-US" dirty="0"/>
              <a:t>Click to edit Master text styles</a:t>
            </a:r>
          </a:p>
        </p:txBody>
      </p:sp>
    </p:spTree>
    <p:extLst>
      <p:ext uri="{BB962C8B-B14F-4D97-AF65-F5344CB8AC3E}">
        <p14:creationId xmlns:p14="http://schemas.microsoft.com/office/powerpoint/2010/main" val="49814731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5735" y="2933700"/>
            <a:ext cx="10157354" cy="990600"/>
          </a:xfrm>
        </p:spPr>
        <p:txBody>
          <a:bodyPr/>
          <a:lstStyle>
            <a:lvl1pPr algn="ctr">
              <a:buNone/>
              <a:defRPr sz="5900" b="0" cap="none">
                <a:solidFill>
                  <a:schemeClr val="tx1"/>
                </a:solidFill>
              </a:defRPr>
            </a:lvl1pPr>
          </a:lstStyle>
          <a:p>
            <a:r>
              <a:rPr kumimoji="0" lang="en-US" dirty="0"/>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589" y="1589567"/>
            <a:ext cx="5180251"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8187" y="1589567"/>
            <a:ext cx="5180251"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06F527C0-E35F-7247-8D91-9A36BC653510}" type="datetimeFigureOut">
              <a:rPr lang="en-US" smtClean="0"/>
              <a:t>11/13/2020</a:t>
            </a:fld>
            <a:endParaRPr lang="en-US"/>
          </a:p>
        </p:txBody>
      </p:sp>
      <p:sp>
        <p:nvSpPr>
          <p:cNvPr id="10" name="Slide Number Placeholder 9"/>
          <p:cNvSpPr>
            <a:spLocks noGrp="1"/>
          </p:cNvSpPr>
          <p:nvPr>
            <p:ph type="sldNum" sz="quarter" idx="16"/>
          </p:nvPr>
        </p:nvSpPr>
        <p:spPr/>
        <p:txBody>
          <a:bodyPr rtlCol="0"/>
          <a:lstStyle/>
          <a:p>
            <a:fld id="{9920A884-552D-AA47-AB99-368ACED1FCFF}"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015" y="273052"/>
            <a:ext cx="10868369" cy="869951"/>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589" y="2438400"/>
            <a:ext cx="5180251"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399134" y="2438400"/>
            <a:ext cx="5180251"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06F527C0-E35F-7247-8D91-9A36BC653510}" type="datetimeFigureOut">
              <a:rPr lang="en-US" smtClean="0"/>
              <a:t>11/13/2020</a:t>
            </a:fld>
            <a:endParaRPr lang="en-US"/>
          </a:p>
        </p:txBody>
      </p:sp>
      <p:sp>
        <p:nvSpPr>
          <p:cNvPr id="12" name="Slide Number Placeholder 11"/>
          <p:cNvSpPr>
            <a:spLocks noGrp="1"/>
          </p:cNvSpPr>
          <p:nvPr>
            <p:ph type="sldNum" sz="quarter" idx="16"/>
          </p:nvPr>
        </p:nvSpPr>
        <p:spPr/>
        <p:txBody>
          <a:bodyPr rtlCol="0"/>
          <a:lstStyle/>
          <a:p>
            <a:fld id="{9920A884-552D-AA47-AB99-368ACED1FCFF}"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589" y="1752600"/>
            <a:ext cx="5180251" cy="640080"/>
          </a:xfrm>
          <a:solidFill>
            <a:schemeClr val="accent2"/>
          </a:solidFill>
        </p:spPr>
        <p:txBody>
          <a:bodyPr rtlCol="0" anchor="ctr"/>
          <a:lstStyle>
            <a:lvl1pPr marL="0" indent="0">
              <a:buFontTx/>
              <a:buNone/>
              <a:defRPr sz="27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399134" y="1752600"/>
            <a:ext cx="5180251" cy="640080"/>
          </a:xfrm>
          <a:solidFill>
            <a:schemeClr val="accent4"/>
          </a:solidFill>
        </p:spPr>
        <p:txBody>
          <a:bodyPr rtlCol="0" anchor="ctr"/>
          <a:lstStyle>
            <a:lvl1pPr marL="0" indent="0">
              <a:buFontTx/>
              <a:buNone/>
              <a:defRPr sz="27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3" name="Date Placeholder 2"/>
          <p:cNvSpPr>
            <a:spLocks noGrp="1"/>
          </p:cNvSpPr>
          <p:nvPr>
            <p:ph type="dt" sz="half" idx="10"/>
          </p:nvPr>
        </p:nvSpPr>
        <p:spPr/>
        <p:txBody>
          <a:bodyPr/>
          <a:lstStyle/>
          <a:p>
            <a:fld id="{06F527C0-E35F-7247-8D91-9A36BC653510}" type="datetimeFigureOut">
              <a:rPr lang="en-US" smtClean="0"/>
              <a:t>11/13/2020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9920A884-552D-AA47-AB99-368ACED1FCF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F527C0-E35F-7247-8D91-9A36BC653510}" type="datetimeFigureOut">
              <a:rPr lang="en-US" smtClean="0"/>
              <a:t>11/13/2020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 y="6248400"/>
            <a:ext cx="711015" cy="381000"/>
          </a:xfrm>
        </p:spPr>
        <p:txBody>
          <a:bodyPr/>
          <a:lstStyle>
            <a:lvl1pPr>
              <a:defRPr>
                <a:solidFill>
                  <a:schemeClr val="tx2"/>
                </a:solidFill>
              </a:defRPr>
            </a:lvl1pPr>
          </a:lstStyle>
          <a:p>
            <a:fld id="{9920A884-552D-AA47-AB99-368ACED1FCF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589" y="228600"/>
            <a:ext cx="10868369" cy="990600"/>
          </a:xfrm>
          <a:prstGeom prst="rect">
            <a:avLst/>
          </a:prstGeom>
        </p:spPr>
        <p:txBody>
          <a:bodyPr vert="horz" lIns="121899" tIns="60949" rIns="121899" bIns="60949" anchor="ctr">
            <a:normAutofit/>
          </a:bodyPr>
          <a:lstStyle/>
          <a:p>
            <a:r>
              <a:rPr kumimoji="0" lang="en-US" dirty="0"/>
              <a:t>Click to edit Master title style</a:t>
            </a:r>
          </a:p>
        </p:txBody>
      </p:sp>
      <p:sp>
        <p:nvSpPr>
          <p:cNvPr id="13" name="Text Placeholder 12"/>
          <p:cNvSpPr>
            <a:spLocks noGrp="1"/>
          </p:cNvSpPr>
          <p:nvPr>
            <p:ph type="body" idx="1"/>
          </p:nvPr>
        </p:nvSpPr>
        <p:spPr>
          <a:xfrm>
            <a:off x="816652" y="1600200"/>
            <a:ext cx="10868369" cy="4526280"/>
          </a:xfrm>
          <a:prstGeom prst="rect">
            <a:avLst/>
          </a:prstGeom>
        </p:spPr>
        <p:txBody>
          <a:bodyPr vert="horz" lIns="121899" tIns="60949" rIns="121899" bIns="60949">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8125883" y="6248402"/>
            <a:ext cx="3555074" cy="365125"/>
          </a:xfrm>
          <a:prstGeom prst="rect">
            <a:avLst/>
          </a:prstGeom>
        </p:spPr>
        <p:txBody>
          <a:bodyPr vert="horz" lIns="121899" tIns="60949" rIns="121899" bIns="60949" anchor="ctr" anchorCtr="0"/>
          <a:lstStyle>
            <a:lvl1pPr algn="l" eaLnBrk="1" latinLnBrk="0" hangingPunct="1">
              <a:defRPr kumimoji="0" sz="1900">
                <a:solidFill>
                  <a:schemeClr val="tx2"/>
                </a:solidFill>
                <a:latin typeface="Arial" pitchFamily="34" charset="0"/>
                <a:cs typeface="Arial" pitchFamily="34" charset="0"/>
              </a:defRPr>
            </a:lvl1pPr>
          </a:lstStyle>
          <a:p>
            <a:fld id="{23A271A1-F6D6-438B-A432-4747EE7ECD40}" type="datetimeFigureOut">
              <a:rPr lang="en-US" smtClean="0"/>
              <a:pPr/>
              <a:t>11/13/2020</a:t>
            </a:fld>
            <a:endParaRPr lang="en-US" dirty="0"/>
          </a:p>
        </p:txBody>
      </p:sp>
      <p:sp>
        <p:nvSpPr>
          <p:cNvPr id="3" name="Footer Placeholder 2"/>
          <p:cNvSpPr>
            <a:spLocks noGrp="1"/>
          </p:cNvSpPr>
          <p:nvPr>
            <p:ph type="ftr" sz="quarter" idx="3"/>
          </p:nvPr>
        </p:nvSpPr>
        <p:spPr>
          <a:xfrm>
            <a:off x="812592" y="6248209"/>
            <a:ext cx="7226228" cy="365125"/>
          </a:xfrm>
          <a:prstGeom prst="rect">
            <a:avLst/>
          </a:prstGeom>
        </p:spPr>
        <p:txBody>
          <a:bodyPr vert="horz" lIns="121899" tIns="60949" rIns="121899" bIns="60949" anchor="ctr"/>
          <a:lstStyle>
            <a:lvl1pPr algn="r" eaLnBrk="1" latinLnBrk="0" hangingPunct="1">
              <a:defRPr kumimoji="0" sz="1900">
                <a:solidFill>
                  <a:schemeClr val="tx2"/>
                </a:solidFill>
                <a:latin typeface="Arial" pitchFamily="34" charset="0"/>
                <a:cs typeface="Arial" pitchFamily="34" charset="0"/>
              </a:defRPr>
            </a:lvl1pPr>
          </a:lstStyle>
          <a:p>
            <a:endParaRPr lang="en-US" dirty="0"/>
          </a:p>
        </p:txBody>
      </p:sp>
      <p:sp>
        <p:nvSpPr>
          <p:cNvPr id="7" name="Rectangle 6"/>
          <p:cNvSpPr/>
          <p:nvPr/>
        </p:nvSpPr>
        <p:spPr bwMode="white">
          <a:xfrm>
            <a:off x="1" y="1234440"/>
            <a:ext cx="12188825"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899" tIns="60949" rIns="121899" bIns="60949" anchor="ctr"/>
          <a:lstStyle/>
          <a:p>
            <a:pPr algn="ctr" eaLnBrk="1" latinLnBrk="0" hangingPunct="1"/>
            <a:endParaRPr kumimoji="0" lang="en-US"/>
          </a:p>
        </p:txBody>
      </p:sp>
      <p:sp>
        <p:nvSpPr>
          <p:cNvPr id="8" name="Rectangle 7"/>
          <p:cNvSpPr/>
          <p:nvPr/>
        </p:nvSpPr>
        <p:spPr>
          <a:xfrm>
            <a:off x="1" y="1280160"/>
            <a:ext cx="711015"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899" tIns="60949" rIns="121899" bIns="60949" anchor="ctr"/>
          <a:lstStyle/>
          <a:p>
            <a:pPr algn="ctr" eaLnBrk="1" latinLnBrk="0" hangingPunct="1"/>
            <a:endParaRPr kumimoji="0" lang="en-US"/>
          </a:p>
        </p:txBody>
      </p:sp>
      <p:sp>
        <p:nvSpPr>
          <p:cNvPr id="9" name="Rectangle 8"/>
          <p:cNvSpPr/>
          <p:nvPr/>
        </p:nvSpPr>
        <p:spPr>
          <a:xfrm>
            <a:off x="787195" y="1280160"/>
            <a:ext cx="1140163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899" tIns="60949" rIns="121899" bIns="60949" anchor="ctr"/>
          <a:lstStyle/>
          <a:p>
            <a:pPr algn="ctr" eaLnBrk="1" latinLnBrk="0" hangingPunct="1"/>
            <a:endParaRPr kumimoji="0" lang="en-US"/>
          </a:p>
        </p:txBody>
      </p:sp>
      <p:sp>
        <p:nvSpPr>
          <p:cNvPr id="23" name="Slide Number Placeholder 22"/>
          <p:cNvSpPr>
            <a:spLocks noGrp="1"/>
          </p:cNvSpPr>
          <p:nvPr>
            <p:ph type="sldNum" sz="quarter" idx="4"/>
          </p:nvPr>
        </p:nvSpPr>
        <p:spPr>
          <a:xfrm>
            <a:off x="1" y="1272223"/>
            <a:ext cx="711015" cy="244476"/>
          </a:xfrm>
          <a:prstGeom prst="rect">
            <a:avLst/>
          </a:prstGeom>
        </p:spPr>
        <p:txBody>
          <a:bodyPr vert="horz" lIns="121899" tIns="60949" rIns="121899" bIns="60949" anchor="ctr" anchorCtr="0">
            <a:normAutofit/>
          </a:bodyPr>
          <a:lstStyle>
            <a:lvl1pPr algn="ctr" eaLnBrk="1" latinLnBrk="0" hangingPunct="1">
              <a:defRPr kumimoji="0" sz="1900" b="1">
                <a:solidFill>
                  <a:srgbClr val="FFFFFF"/>
                </a:solidFill>
              </a:defRPr>
            </a:lvl1pPr>
          </a:lstStyle>
          <a:p>
            <a:pPr algn="ctr" eaLnBrk="1" latinLnBrk="0" hangingPunct="1"/>
            <a:fld id="{F0C94032-CD4C-4C25-B0C2-CEC720522D92}" type="slidenum">
              <a:rPr kumimoji="0" lang="en-US" smtClean="0"/>
              <a:pPr algn="ctr" eaLnBrk="1" latinLnBrk="0" hangingPunct="1"/>
              <a:t>‹#›</a:t>
            </a:fld>
            <a:endParaRPr kumimoji="0" lang="en-US" sz="1900" b="1" dirty="0">
              <a:solidFill>
                <a:srgbClr val="FFFFFF"/>
              </a:solidFill>
            </a:endParaRPr>
          </a:p>
        </p:txBody>
      </p:sp>
      <p:pic>
        <p:nvPicPr>
          <p:cNvPr id="10" name="Picture 9" descr="UCMercedLogoWhite.ai"/>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647330" y="6440449"/>
            <a:ext cx="1280796" cy="320283"/>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87" r:id="rId2"/>
    <p:sldLayoutId id="2147483674" r:id="rId3"/>
    <p:sldLayoutId id="2147483686"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txStyles>
    <p:titleStyle>
      <a:lvl1pPr algn="l" rtl="0" eaLnBrk="1" latinLnBrk="0" hangingPunct="1">
        <a:spcBef>
          <a:spcPct val="0"/>
        </a:spcBef>
        <a:buNone/>
        <a:defRPr kumimoji="0" sz="5900" kern="1200">
          <a:solidFill>
            <a:schemeClr val="tx2"/>
          </a:solidFill>
          <a:latin typeface="Arial" pitchFamily="34" charset="0"/>
          <a:ea typeface="+mj-ea"/>
          <a:cs typeface="Arial" pitchFamily="34" charset="0"/>
        </a:defRPr>
      </a:lvl1pPr>
    </p:titleStyle>
    <p:bodyStyle>
      <a:lvl1pPr marL="426645" indent="-426645" algn="l" rtl="0" eaLnBrk="1" latinLnBrk="0" hangingPunct="1">
        <a:spcBef>
          <a:spcPts val="933"/>
        </a:spcBef>
        <a:buClr>
          <a:schemeClr val="accent2"/>
        </a:buClr>
        <a:buSzPct val="60000"/>
        <a:buFont typeface="Wingdings"/>
        <a:buChar char=""/>
        <a:defRPr kumimoji="0" sz="3900" kern="1200">
          <a:solidFill>
            <a:schemeClr val="tx1"/>
          </a:solidFill>
          <a:latin typeface="Arial" pitchFamily="34" charset="0"/>
          <a:ea typeface="+mn-ea"/>
          <a:cs typeface="Arial" pitchFamily="34" charset="0"/>
        </a:defRPr>
      </a:lvl1pPr>
      <a:lvl2pPr marL="853291" indent="-365696" algn="l" rtl="0" eaLnBrk="1" latinLnBrk="0" hangingPunct="1">
        <a:spcBef>
          <a:spcPts val="733"/>
        </a:spcBef>
        <a:buClr>
          <a:schemeClr val="accent1"/>
        </a:buClr>
        <a:buSzPct val="70000"/>
        <a:buFont typeface="Wingdings 2"/>
        <a:buChar char=""/>
        <a:defRPr kumimoji="0" sz="3500" kern="1200">
          <a:solidFill>
            <a:schemeClr val="tx1"/>
          </a:solidFill>
          <a:latin typeface="Arial" pitchFamily="34" charset="0"/>
          <a:ea typeface="+mn-ea"/>
          <a:cs typeface="Arial" pitchFamily="34" charset="0"/>
        </a:defRPr>
      </a:lvl2pPr>
      <a:lvl3pPr marL="1218987" indent="-304747" algn="l" rtl="0" eaLnBrk="1" latinLnBrk="0" hangingPunct="1">
        <a:spcBef>
          <a:spcPts val="667"/>
        </a:spcBef>
        <a:buClr>
          <a:schemeClr val="accent2"/>
        </a:buClr>
        <a:buSzPct val="75000"/>
        <a:buFont typeface="Wingdings"/>
        <a:buChar char=""/>
        <a:defRPr kumimoji="0" sz="3100" kern="1200">
          <a:solidFill>
            <a:schemeClr val="tx1"/>
          </a:solidFill>
          <a:latin typeface="Arial" pitchFamily="34" charset="0"/>
          <a:ea typeface="+mn-ea"/>
          <a:cs typeface="Arial" pitchFamily="34" charset="0"/>
        </a:defRPr>
      </a:lvl3pPr>
      <a:lvl4pPr marL="1828480" indent="-304747" algn="l" rtl="0" eaLnBrk="1" latinLnBrk="0" hangingPunct="1">
        <a:spcBef>
          <a:spcPts val="533"/>
        </a:spcBef>
        <a:buClr>
          <a:schemeClr val="accent3"/>
        </a:buClr>
        <a:buSzPct val="75000"/>
        <a:buFont typeface="Wingdings"/>
        <a:buChar char=""/>
        <a:defRPr kumimoji="0" sz="2700" kern="1200">
          <a:solidFill>
            <a:schemeClr val="tx1"/>
          </a:solidFill>
          <a:latin typeface="Arial" pitchFamily="34" charset="0"/>
          <a:ea typeface="+mn-ea"/>
          <a:cs typeface="Arial" pitchFamily="34" charset="0"/>
        </a:defRPr>
      </a:lvl4pPr>
      <a:lvl5pPr marL="2437973" indent="-304747" algn="l" rtl="0" eaLnBrk="1" latinLnBrk="0" hangingPunct="1">
        <a:spcBef>
          <a:spcPts val="533"/>
        </a:spcBef>
        <a:buClr>
          <a:schemeClr val="accent4"/>
        </a:buClr>
        <a:buSzPct val="65000"/>
        <a:buFont typeface="Wingdings"/>
        <a:buChar char=""/>
        <a:defRPr kumimoji="0" sz="2700" kern="1200">
          <a:solidFill>
            <a:schemeClr val="tx1"/>
          </a:solidFill>
          <a:latin typeface="Arial" pitchFamily="34" charset="0"/>
          <a:ea typeface="+mn-ea"/>
          <a:cs typeface="Arial" pitchFamily="34" charset="0"/>
        </a:defRPr>
      </a:lvl5pPr>
      <a:lvl6pPr marL="2803669" indent="-304747" algn="l" rtl="0" eaLnBrk="1" latinLnBrk="0" hangingPunct="1">
        <a:spcBef>
          <a:spcPct val="20000"/>
        </a:spcBef>
        <a:buClr>
          <a:schemeClr val="accent1"/>
        </a:buClr>
        <a:buFont typeface="Wingdings"/>
        <a:buChar char="§"/>
        <a:defRPr kumimoji="0" sz="2400" kern="1200" baseline="0">
          <a:solidFill>
            <a:schemeClr val="tx1"/>
          </a:solidFill>
          <a:latin typeface="+mn-lt"/>
          <a:ea typeface="+mn-ea"/>
          <a:cs typeface="+mn-cs"/>
        </a:defRPr>
      </a:lvl6pPr>
      <a:lvl7pPr marL="3169365" indent="-304747" algn="l" rtl="0" eaLnBrk="1" latinLnBrk="0" hangingPunct="1">
        <a:spcBef>
          <a:spcPct val="20000"/>
        </a:spcBef>
        <a:buClr>
          <a:schemeClr val="accent2"/>
        </a:buClr>
        <a:buFont typeface="Wingdings"/>
        <a:buChar char="§"/>
        <a:defRPr kumimoji="0" sz="2400" kern="1200" baseline="0">
          <a:solidFill>
            <a:schemeClr val="tx1"/>
          </a:solidFill>
          <a:latin typeface="+mn-lt"/>
          <a:ea typeface="+mn-ea"/>
          <a:cs typeface="+mn-cs"/>
        </a:defRPr>
      </a:lvl7pPr>
      <a:lvl8pPr marL="3535061" indent="-304747" algn="l" rtl="0" eaLnBrk="1" latinLnBrk="0" hangingPunct="1">
        <a:spcBef>
          <a:spcPct val="20000"/>
        </a:spcBef>
        <a:buClr>
          <a:schemeClr val="accent3"/>
        </a:buClr>
        <a:buFont typeface="Wingdings"/>
        <a:buChar char="§"/>
        <a:defRPr kumimoji="0" sz="2400" kern="1200" baseline="0">
          <a:solidFill>
            <a:schemeClr val="tx1"/>
          </a:solidFill>
          <a:latin typeface="+mn-lt"/>
          <a:ea typeface="+mn-ea"/>
          <a:cs typeface="+mn-cs"/>
        </a:defRPr>
      </a:lvl8pPr>
      <a:lvl9pPr marL="3900757" indent="-304747" algn="l" rtl="0" eaLnBrk="1" latinLnBrk="0" hangingPunct="1">
        <a:spcBef>
          <a:spcPct val="20000"/>
        </a:spcBef>
        <a:buClr>
          <a:schemeClr val="accent4"/>
        </a:buClr>
        <a:buFont typeface="Wingdings"/>
        <a:buChar char="§"/>
        <a:defRPr kumimoji="0" sz="2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9493" algn="l" rtl="0" eaLnBrk="1" latinLnBrk="0" hangingPunct="1">
        <a:defRPr kumimoji="0" kern="1200">
          <a:solidFill>
            <a:schemeClr val="tx1"/>
          </a:solidFill>
          <a:latin typeface="+mn-lt"/>
          <a:ea typeface="+mn-ea"/>
          <a:cs typeface="+mn-cs"/>
        </a:defRPr>
      </a:lvl2pPr>
      <a:lvl3pPr marL="1218987" algn="l" rtl="0" eaLnBrk="1" latinLnBrk="0" hangingPunct="1">
        <a:defRPr kumimoji="0" kern="1200">
          <a:solidFill>
            <a:schemeClr val="tx1"/>
          </a:solidFill>
          <a:latin typeface="+mn-lt"/>
          <a:ea typeface="+mn-ea"/>
          <a:cs typeface="+mn-cs"/>
        </a:defRPr>
      </a:lvl3pPr>
      <a:lvl4pPr marL="1828480" algn="l" rtl="0" eaLnBrk="1" latinLnBrk="0" hangingPunct="1">
        <a:defRPr kumimoji="0" kern="1200">
          <a:solidFill>
            <a:schemeClr val="tx1"/>
          </a:solidFill>
          <a:latin typeface="+mn-lt"/>
          <a:ea typeface="+mn-ea"/>
          <a:cs typeface="+mn-cs"/>
        </a:defRPr>
      </a:lvl4pPr>
      <a:lvl5pPr marL="2437973" algn="l" rtl="0" eaLnBrk="1" latinLnBrk="0" hangingPunct="1">
        <a:defRPr kumimoji="0" kern="1200">
          <a:solidFill>
            <a:schemeClr val="tx1"/>
          </a:solidFill>
          <a:latin typeface="+mn-lt"/>
          <a:ea typeface="+mn-ea"/>
          <a:cs typeface="+mn-cs"/>
        </a:defRPr>
      </a:lvl5pPr>
      <a:lvl6pPr marL="3047467" algn="l" rtl="0" eaLnBrk="1" latinLnBrk="0" hangingPunct="1">
        <a:defRPr kumimoji="0" kern="1200">
          <a:solidFill>
            <a:schemeClr val="tx1"/>
          </a:solidFill>
          <a:latin typeface="+mn-lt"/>
          <a:ea typeface="+mn-ea"/>
          <a:cs typeface="+mn-cs"/>
        </a:defRPr>
      </a:lvl6pPr>
      <a:lvl7pPr marL="3656960" algn="l" rtl="0" eaLnBrk="1" latinLnBrk="0" hangingPunct="1">
        <a:defRPr kumimoji="0" kern="1200">
          <a:solidFill>
            <a:schemeClr val="tx1"/>
          </a:solidFill>
          <a:latin typeface="+mn-lt"/>
          <a:ea typeface="+mn-ea"/>
          <a:cs typeface="+mn-cs"/>
        </a:defRPr>
      </a:lvl7pPr>
      <a:lvl8pPr marL="4266453" algn="l" rtl="0" eaLnBrk="1" latinLnBrk="0" hangingPunct="1">
        <a:defRPr kumimoji="0" kern="1200">
          <a:solidFill>
            <a:schemeClr val="tx1"/>
          </a:solidFill>
          <a:latin typeface="+mn-lt"/>
          <a:ea typeface="+mn-ea"/>
          <a:cs typeface="+mn-cs"/>
        </a:defRPr>
      </a:lvl8pPr>
      <a:lvl9pPr marL="4875947"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12.wav"/><Relationship Id="rId7" Type="http://schemas.openxmlformats.org/officeDocument/2006/relationships/image" Target="../media/image23.png"/><Relationship Id="rId2" Type="http://schemas.openxmlformats.org/officeDocument/2006/relationships/video" Target="../media/media11.wmv"/><Relationship Id="rId1" Type="http://schemas.microsoft.com/office/2007/relationships/media" Target="../media/media11.wmv"/><Relationship Id="rId6" Type="http://schemas.openxmlformats.org/officeDocument/2006/relationships/notesSlide" Target="../notesSlides/notesSlide10.xml"/><Relationship Id="rId5" Type="http://schemas.openxmlformats.org/officeDocument/2006/relationships/slideLayout" Target="../slideLayouts/slideLayout4.xml"/><Relationship Id="rId4" Type="http://schemas.openxmlformats.org/officeDocument/2006/relationships/audio" Target="../media/media12.wav"/></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14.wav"/><Relationship Id="rId7" Type="http://schemas.openxmlformats.org/officeDocument/2006/relationships/image" Target="../media/image24.png"/><Relationship Id="rId2" Type="http://schemas.openxmlformats.org/officeDocument/2006/relationships/video" Target="../media/media13.wmv"/><Relationship Id="rId1" Type="http://schemas.microsoft.com/office/2007/relationships/media" Target="../media/media13.wmv"/><Relationship Id="rId6" Type="http://schemas.openxmlformats.org/officeDocument/2006/relationships/notesSlide" Target="../notesSlides/notesSlide11.xml"/><Relationship Id="rId5" Type="http://schemas.openxmlformats.org/officeDocument/2006/relationships/slideLayout" Target="../slideLayouts/slideLayout4.xml"/><Relationship Id="rId4" Type="http://schemas.openxmlformats.org/officeDocument/2006/relationships/audio" Target="../media/media14.wav"/></Relationships>
</file>

<file path=ppt/slides/_rels/slide12.xml.rels><?xml version="1.0" encoding="UTF-8" standalone="yes"?>
<Relationships xmlns="http://schemas.openxmlformats.org/package/2006/relationships"><Relationship Id="rId3" Type="http://schemas.openxmlformats.org/officeDocument/2006/relationships/audio" Target="../media/media15.wav"/><Relationship Id="rId7" Type="http://schemas.openxmlformats.org/officeDocument/2006/relationships/image" Target="../media/image5.png"/><Relationship Id="rId2" Type="http://schemas.microsoft.com/office/2007/relationships/media" Target="../media/media15.wav"/><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notesSlide" Target="../notesSlides/notesSlide12.xml"/><Relationship Id="rId4"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6.wav"/><Relationship Id="rId7" Type="http://schemas.openxmlformats.org/officeDocument/2006/relationships/image" Target="../media/image26.jpeg"/><Relationship Id="rId2" Type="http://schemas.microsoft.com/office/2007/relationships/media" Target="../media/media16.wav"/><Relationship Id="rId1" Type="http://schemas.openxmlformats.org/officeDocument/2006/relationships/tags" Target="../tags/tag7.xml"/><Relationship Id="rId6" Type="http://schemas.openxmlformats.org/officeDocument/2006/relationships/image" Target="../media/image25.wmf"/><Relationship Id="rId5" Type="http://schemas.openxmlformats.org/officeDocument/2006/relationships/notesSlide" Target="../notesSlides/notesSlide13.xml"/><Relationship Id="rId4"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2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audio" Target="../media/media19.wav"/><Relationship Id="rId7" Type="http://schemas.openxmlformats.org/officeDocument/2006/relationships/image" Target="../media/image5.png"/><Relationship Id="rId2" Type="http://schemas.microsoft.com/office/2007/relationships/media" Target="../media/media19.wav"/><Relationship Id="rId1" Type="http://schemas.openxmlformats.org/officeDocument/2006/relationships/tags" Target="../tags/tag8.xml"/><Relationship Id="rId6" Type="http://schemas.openxmlformats.org/officeDocument/2006/relationships/image" Target="../media/image28.png"/><Relationship Id="rId5" Type="http://schemas.openxmlformats.org/officeDocument/2006/relationships/notesSlide" Target="../notesSlides/notesSlide16.xml"/><Relationship Id="rId4"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9.xml"/><Relationship Id="rId6" Type="http://schemas.openxmlformats.org/officeDocument/2006/relationships/image" Target="../media/image16.png"/><Relationship Id="rId5" Type="http://schemas.openxmlformats.org/officeDocument/2006/relationships/notesSlide" Target="../notesSlides/notesSlide17.xml"/><Relationship Id="rId4"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270.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30.png"/><Relationship Id="rId18" Type="http://schemas.openxmlformats.org/officeDocument/2006/relationships/image" Target="../media/image38.png"/><Relationship Id="rId3" Type="http://schemas.openxmlformats.org/officeDocument/2006/relationships/audio" Target="../media/media22.wav"/><Relationship Id="rId7" Type="http://schemas.microsoft.com/office/2007/relationships/hdphoto" Target="../media/hdphoto2.wdp"/><Relationship Id="rId12" Type="http://schemas.openxmlformats.org/officeDocument/2006/relationships/image" Target="../media/image320.png"/><Relationship Id="rId17" Type="http://schemas.openxmlformats.org/officeDocument/2006/relationships/image" Target="../media/image37.png"/><Relationship Id="rId2" Type="http://schemas.microsoft.com/office/2007/relationships/media" Target="../media/media22.wav"/><Relationship Id="rId16" Type="http://schemas.openxmlformats.org/officeDocument/2006/relationships/image" Target="../media/image310.png"/><Relationship Id="rId1" Type="http://schemas.openxmlformats.org/officeDocument/2006/relationships/tags" Target="../tags/tag10.xml"/><Relationship Id="rId6" Type="http://schemas.openxmlformats.org/officeDocument/2006/relationships/image" Target="../media/image30.png"/><Relationship Id="rId11" Type="http://schemas.openxmlformats.org/officeDocument/2006/relationships/image" Target="../media/image280.png"/><Relationship Id="rId5" Type="http://schemas.openxmlformats.org/officeDocument/2006/relationships/notesSlide" Target="../notesSlides/notesSlide19.xml"/><Relationship Id="rId15" Type="http://schemas.openxmlformats.org/officeDocument/2006/relationships/image" Target="../media/image35.png"/><Relationship Id="rId10" Type="http://schemas.openxmlformats.org/officeDocument/2006/relationships/image" Target="../media/image32.png"/><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290.png"/><Relationship Id="rId14" Type="http://schemas.openxmlformats.org/officeDocument/2006/relationships/image" Target="../media/image30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4.xml"/><Relationship Id="rId7" Type="http://schemas.openxmlformats.org/officeDocument/2006/relationships/image" Target="../media/image8.jpg"/><Relationship Id="rId12" Type="http://schemas.openxmlformats.org/officeDocument/2006/relationships/image" Target="../media/image1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chart" Target="../charts/chart1.xml"/><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0.jp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media23.wav"/><Relationship Id="rId7" Type="http://schemas.openxmlformats.org/officeDocument/2006/relationships/image" Target="../media/image40.png"/><Relationship Id="rId12" Type="http://schemas.openxmlformats.org/officeDocument/2006/relationships/image" Target="../media/image5.png"/><Relationship Id="rId2" Type="http://schemas.microsoft.com/office/2007/relationships/media" Target="../media/media23.wav"/><Relationship Id="rId1" Type="http://schemas.openxmlformats.org/officeDocument/2006/relationships/tags" Target="../tags/tag11.xml"/><Relationship Id="rId6" Type="http://schemas.openxmlformats.org/officeDocument/2006/relationships/image" Target="../media/image39.png"/><Relationship Id="rId11" Type="http://schemas.openxmlformats.org/officeDocument/2006/relationships/image" Target="../media/image34.gif"/><Relationship Id="rId5" Type="http://schemas.openxmlformats.org/officeDocument/2006/relationships/notesSlide" Target="../notesSlides/notesSlide20.xml"/><Relationship Id="rId10" Type="http://schemas.openxmlformats.org/officeDocument/2006/relationships/image" Target="../media/image43.png"/><Relationship Id="rId4" Type="http://schemas.openxmlformats.org/officeDocument/2006/relationships/slideLayout" Target="../slideLayouts/slideLayout4.xml"/><Relationship Id="rId9" Type="http://schemas.openxmlformats.org/officeDocument/2006/relationships/image" Target="../media/image33.gif"/></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media24.wav"/><Relationship Id="rId7" Type="http://schemas.openxmlformats.org/officeDocument/2006/relationships/image" Target="../media/image45.png"/><Relationship Id="rId2" Type="http://schemas.microsoft.com/office/2007/relationships/media" Target="../media/media24.wav"/><Relationship Id="rId1" Type="http://schemas.openxmlformats.org/officeDocument/2006/relationships/tags" Target="../tags/tag12.xml"/><Relationship Id="rId6" Type="http://schemas.openxmlformats.org/officeDocument/2006/relationships/image" Target="../media/image36.png"/><Relationship Id="rId11" Type="http://schemas.openxmlformats.org/officeDocument/2006/relationships/image" Target="../media/image27.png"/><Relationship Id="rId5" Type="http://schemas.openxmlformats.org/officeDocument/2006/relationships/notesSlide" Target="../notesSlides/notesSlide21.xml"/><Relationship Id="rId10" Type="http://schemas.openxmlformats.org/officeDocument/2006/relationships/image" Target="../media/image48.png"/><Relationship Id="rId4" Type="http://schemas.openxmlformats.org/officeDocument/2006/relationships/slideLayout" Target="../slideLayouts/slideLayout4.xml"/><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media25.wav"/><Relationship Id="rId7" Type="http://schemas.openxmlformats.org/officeDocument/2006/relationships/image" Target="../media/image420.png"/><Relationship Id="rId2" Type="http://schemas.microsoft.com/office/2007/relationships/media" Target="../media/media25.wav"/><Relationship Id="rId1" Type="http://schemas.openxmlformats.org/officeDocument/2006/relationships/tags" Target="../tags/tag13.xml"/><Relationship Id="rId6" Type="http://schemas.openxmlformats.org/officeDocument/2006/relationships/image" Target="../media/image42.png"/><Relationship Id="rId5" Type="http://schemas.openxmlformats.org/officeDocument/2006/relationships/notesSlide" Target="../notesSlides/notesSlide22.xml"/><Relationship Id="rId4" Type="http://schemas.openxmlformats.org/officeDocument/2006/relationships/slideLayout" Target="../slideLayouts/slideLayout4.xml"/><Relationship Id="rId9"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16.png"/><Relationship Id="rId5" Type="http://schemas.openxmlformats.org/officeDocument/2006/relationships/image" Target="../media/image3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27.png"/><Relationship Id="rId3" Type="http://schemas.openxmlformats.org/officeDocument/2006/relationships/audio" Target="../media/media28.wav"/><Relationship Id="rId7" Type="http://schemas.openxmlformats.org/officeDocument/2006/relationships/image" Target="../media/image54.png"/><Relationship Id="rId12" Type="http://schemas.openxmlformats.org/officeDocument/2006/relationships/image" Target="../media/image51.png"/><Relationship Id="rId2" Type="http://schemas.microsoft.com/office/2007/relationships/media" Target="../media/media28.wav"/><Relationship Id="rId1" Type="http://schemas.openxmlformats.org/officeDocument/2006/relationships/tags" Target="../tags/tag14.xml"/><Relationship Id="rId6" Type="http://schemas.openxmlformats.org/officeDocument/2006/relationships/image" Target="../media/image49.png"/><Relationship Id="rId11" Type="http://schemas.openxmlformats.org/officeDocument/2006/relationships/image" Target="../media/image57.png"/><Relationship Id="rId5" Type="http://schemas.openxmlformats.org/officeDocument/2006/relationships/notesSlide" Target="../notesSlides/notesSlide25.xml"/><Relationship Id="rId10" Type="http://schemas.openxmlformats.org/officeDocument/2006/relationships/image" Target="../media/image56.png"/><Relationship Id="rId4" Type="http://schemas.openxmlformats.org/officeDocument/2006/relationships/slideLayout" Target="../slideLayouts/slideLayout4.xml"/><Relationship Id="rId9"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media29.wav"/><Relationship Id="rId7" Type="http://schemas.openxmlformats.org/officeDocument/2006/relationships/image" Target="../media/image54.png"/><Relationship Id="rId2" Type="http://schemas.microsoft.com/office/2007/relationships/media" Target="../media/media29.wav"/><Relationship Id="rId1" Type="http://schemas.openxmlformats.org/officeDocument/2006/relationships/tags" Target="../tags/tag15.xml"/><Relationship Id="rId6" Type="http://schemas.openxmlformats.org/officeDocument/2006/relationships/image" Target="../media/image49.png"/><Relationship Id="rId11" Type="http://schemas.openxmlformats.org/officeDocument/2006/relationships/image" Target="../media/image5.png"/><Relationship Id="rId5" Type="http://schemas.openxmlformats.org/officeDocument/2006/relationships/notesSlide" Target="../notesSlides/notesSlide26.xml"/><Relationship Id="rId10" Type="http://schemas.openxmlformats.org/officeDocument/2006/relationships/image" Target="../media/image57.png"/><Relationship Id="rId4" Type="http://schemas.openxmlformats.org/officeDocument/2006/relationships/slideLayout" Target="../slideLayouts/slideLayout4.xml"/><Relationship Id="rId9"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media30.wav"/><Relationship Id="rId7" Type="http://schemas.openxmlformats.org/officeDocument/2006/relationships/image" Target="../media/image53.png"/><Relationship Id="rId12" Type="http://schemas.openxmlformats.org/officeDocument/2006/relationships/image" Target="../media/image27.png"/><Relationship Id="rId2" Type="http://schemas.microsoft.com/office/2007/relationships/media" Target="../media/media30.wav"/><Relationship Id="rId1" Type="http://schemas.openxmlformats.org/officeDocument/2006/relationships/tags" Target="../tags/tag16.xml"/><Relationship Id="rId6" Type="http://schemas.openxmlformats.org/officeDocument/2006/relationships/image" Target="../media/image52.png"/><Relationship Id="rId11" Type="http://schemas.microsoft.com/office/2007/relationships/hdphoto" Target="../media/hdphoto4.wdp"/><Relationship Id="rId5" Type="http://schemas.openxmlformats.org/officeDocument/2006/relationships/notesSlide" Target="../notesSlides/notesSlide27.xml"/><Relationship Id="rId10" Type="http://schemas.openxmlformats.org/officeDocument/2006/relationships/image" Target="../media/image58.png"/><Relationship Id="rId4" Type="http://schemas.openxmlformats.org/officeDocument/2006/relationships/slideLayout" Target="../slideLayouts/slideLayout4.xml"/><Relationship Id="rId9"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27.png"/><Relationship Id="rId5" Type="http://schemas.openxmlformats.org/officeDocument/2006/relationships/image" Target="../media/image2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audio" Target="../media/media32.wav"/><Relationship Id="rId7" Type="http://schemas.openxmlformats.org/officeDocument/2006/relationships/image" Target="../media/image5.png"/><Relationship Id="rId2" Type="http://schemas.microsoft.com/office/2007/relationships/media" Target="../media/media32.wav"/><Relationship Id="rId1" Type="http://schemas.openxmlformats.org/officeDocument/2006/relationships/tags" Target="../tags/tag17.xml"/><Relationship Id="rId6" Type="http://schemas.openxmlformats.org/officeDocument/2006/relationships/image" Target="../media/image59.png"/><Relationship Id="rId5" Type="http://schemas.openxmlformats.org/officeDocument/2006/relationships/notesSlide" Target="../notesSlides/notesSlide29.xml"/><Relationship Id="rId4"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3.wav"/><Relationship Id="rId7" Type="http://schemas.openxmlformats.org/officeDocument/2006/relationships/image" Target="../media/image15.png"/><Relationship Id="rId2" Type="http://schemas.microsoft.com/office/2007/relationships/media" Target="../media/media3.wav"/><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notesSlide" Target="../notesSlides/notesSlide3.xml"/><Relationship Id="rId4" Type="http://schemas.openxmlformats.org/officeDocument/2006/relationships/slideLayout" Target="../slideLayouts/slideLayout4.xml"/><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audio" Target="../media/media33.wav"/><Relationship Id="rId7" Type="http://schemas.openxmlformats.org/officeDocument/2006/relationships/image" Target="../media/image60.jpeg"/><Relationship Id="rId2" Type="http://schemas.microsoft.com/office/2007/relationships/media" Target="../media/media33.wav"/><Relationship Id="rId1" Type="http://schemas.openxmlformats.org/officeDocument/2006/relationships/tags" Target="../tags/tag18.xml"/><Relationship Id="rId6" Type="http://schemas.openxmlformats.org/officeDocument/2006/relationships/image" Target="../media/image26.jpeg"/><Relationship Id="rId5" Type="http://schemas.openxmlformats.org/officeDocument/2006/relationships/notesSlide" Target="../notesSlides/notesSlide30.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5.png"/><Relationship Id="rId5" Type="http://schemas.openxmlformats.org/officeDocument/2006/relationships/image" Target="../media/image6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27.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7.png"/><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image" Target="../media/image5.png"/><Relationship Id="rId5" Type="http://schemas.openxmlformats.org/officeDocument/2006/relationships/image" Target="../media/image640.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9.wav"/><Relationship Id="rId7" Type="http://schemas.openxmlformats.org/officeDocument/2006/relationships/image" Target="../media/image69.jpg"/><Relationship Id="rId2" Type="http://schemas.microsoft.com/office/2007/relationships/media" Target="../media/media39.wav"/><Relationship Id="rId1" Type="http://schemas.openxmlformats.org/officeDocument/2006/relationships/tags" Target="../tags/tag19.xml"/><Relationship Id="rId6" Type="http://schemas.openxmlformats.org/officeDocument/2006/relationships/image" Target="../media/image68.jpg"/><Relationship Id="rId5" Type="http://schemas.openxmlformats.org/officeDocument/2006/relationships/notesSlide" Target="../notesSlides/notesSlide36.xml"/><Relationship Id="rId4"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image" Target="../media/image5.png"/><Relationship Id="rId5" Type="http://schemas.openxmlformats.org/officeDocument/2006/relationships/image" Target="../media/image70.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wav"/><Relationship Id="rId1" Type="http://schemas.microsoft.com/office/2007/relationships/media" Target="../media/media41.wav"/><Relationship Id="rId5" Type="http://schemas.openxmlformats.org/officeDocument/2006/relationships/image" Target="../media/image16.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6.jpeg"/><Relationship Id="rId5" Type="http://schemas.openxmlformats.org/officeDocument/2006/relationships/image" Target="../media/image4.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7" Type="http://schemas.openxmlformats.org/officeDocument/2006/relationships/image" Target="../media/image5.png"/><Relationship Id="rId2" Type="http://schemas.microsoft.com/office/2007/relationships/media" Target="../media/media4.wav"/><Relationship Id="rId1" Type="http://schemas.openxmlformats.org/officeDocument/2006/relationships/tags" Target="../tags/tag2.xml"/><Relationship Id="rId6" Type="http://schemas.openxmlformats.org/officeDocument/2006/relationships/image" Target="../media/image17.jpeg"/><Relationship Id="rId5" Type="http://schemas.openxmlformats.org/officeDocument/2006/relationships/notesSlide" Target="../notesSlides/notesSlide4.xml"/><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5.wav"/><Relationship Id="rId7" Type="http://schemas.openxmlformats.org/officeDocument/2006/relationships/image" Target="../media/image15.png"/><Relationship Id="rId2" Type="http://schemas.microsoft.com/office/2007/relationships/media" Target="../media/media5.wav"/><Relationship Id="rId1" Type="http://schemas.openxmlformats.org/officeDocument/2006/relationships/tags" Target="../tags/tag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notesSlide" Target="../notesSlides/notesSlide5.xml"/><Relationship Id="rId10" Type="http://schemas.openxmlformats.org/officeDocument/2006/relationships/image" Target="../media/image180.png"/><Relationship Id="rId4" Type="http://schemas.openxmlformats.org/officeDocument/2006/relationships/slideLayout" Target="../slideLayouts/slideLayout4.xml"/><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7" Type="http://schemas.openxmlformats.org/officeDocument/2006/relationships/image" Target="../media/image20.png"/><Relationship Id="rId2" Type="http://schemas.microsoft.com/office/2007/relationships/media" Target="../media/media6.wav"/><Relationship Id="rId1" Type="http://schemas.openxmlformats.org/officeDocument/2006/relationships/tags" Target="../tags/tag4.xml"/><Relationship Id="rId6" Type="http://schemas.openxmlformats.org/officeDocument/2006/relationships/image" Target="../media/image190.png"/><Relationship Id="rId5" Type="http://schemas.openxmlformats.org/officeDocument/2006/relationships/notesSlide" Target="../notesSlides/notesSlide6.xml"/><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7" Type="http://schemas.openxmlformats.org/officeDocument/2006/relationships/image" Target="../media/image5.png"/><Relationship Id="rId2" Type="http://schemas.microsoft.com/office/2007/relationships/media" Target="../media/media7.wav"/><Relationship Id="rId1" Type="http://schemas.openxmlformats.org/officeDocument/2006/relationships/tags" Target="../tags/tag5.xml"/><Relationship Id="rId6" Type="http://schemas.openxmlformats.org/officeDocument/2006/relationships/image" Target="../media/image21.png"/><Relationship Id="rId5" Type="http://schemas.openxmlformats.org/officeDocument/2006/relationships/notesSlide" Target="../notesSlides/notesSlide7.xml"/><Relationship Id="rId4"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10.wav"/><Relationship Id="rId7" Type="http://schemas.openxmlformats.org/officeDocument/2006/relationships/image" Target="../media/image22.png"/><Relationship Id="rId2" Type="http://schemas.openxmlformats.org/officeDocument/2006/relationships/video" Target="../media/media9.wmv"/><Relationship Id="rId1" Type="http://schemas.microsoft.com/office/2007/relationships/media" Target="../media/media9.wmv"/><Relationship Id="rId6" Type="http://schemas.openxmlformats.org/officeDocument/2006/relationships/notesSlide" Target="../notesSlides/notesSlide9.xml"/><Relationship Id="rId5" Type="http://schemas.openxmlformats.org/officeDocument/2006/relationships/slideLayout" Target="../slideLayouts/slideLayout4.xml"/><Relationship Id="rId4" Type="http://schemas.openxmlformats.org/officeDocument/2006/relationships/audio" Target="../media/media10.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6278564"/>
            <a:ext cx="12193587" cy="579437"/>
          </a:xfrm>
          <a:prstGeom prst="rect">
            <a:avLst/>
          </a:prstGeom>
          <a:solidFill>
            <a:srgbClr val="B6022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Title 3"/>
          <p:cNvSpPr>
            <a:spLocks noGrp="1"/>
          </p:cNvSpPr>
          <p:nvPr>
            <p:ph type="ctrTitle"/>
          </p:nvPr>
        </p:nvSpPr>
        <p:spPr>
          <a:xfrm>
            <a:off x="677285" y="1924050"/>
            <a:ext cx="10834255" cy="1828800"/>
          </a:xfrm>
        </p:spPr>
        <p:txBody>
          <a:bodyPr>
            <a:noAutofit/>
          </a:bodyPr>
          <a:lstStyle/>
          <a:p>
            <a:pPr algn="ctr"/>
            <a:r>
              <a:rPr lang="en-US" sz="3200" dirty="0"/>
              <a:t>MET: A </a:t>
            </a:r>
            <a:r>
              <a:rPr lang="en-US" sz="3200" u="sng" dirty="0"/>
              <a:t>M</a:t>
            </a:r>
            <a:r>
              <a:rPr lang="en-US" sz="3200" dirty="0"/>
              <a:t>agneto Inductive Sensing Based </a:t>
            </a:r>
            <a:r>
              <a:rPr lang="en-US" sz="3200" u="sng" dirty="0"/>
              <a:t>E</a:t>
            </a:r>
            <a:r>
              <a:rPr lang="en-US" sz="3200" dirty="0"/>
              <a:t>lectric </a:t>
            </a:r>
            <a:r>
              <a:rPr lang="en-US" sz="3200" u="sng" dirty="0"/>
              <a:t>T</a:t>
            </a:r>
            <a:r>
              <a:rPr lang="en-US" sz="3200" dirty="0"/>
              <a:t>oothbrushing Monitoring System</a:t>
            </a:r>
            <a:br>
              <a:rPr lang="en-US" sz="3200" dirty="0"/>
            </a:br>
            <a:endParaRPr lang="en-US" sz="3200" dirty="0"/>
          </a:p>
        </p:txBody>
      </p:sp>
      <p:sp>
        <p:nvSpPr>
          <p:cNvPr id="3" name="Text Placeholder 2"/>
          <p:cNvSpPr>
            <a:spLocks noGrp="1"/>
          </p:cNvSpPr>
          <p:nvPr>
            <p:ph type="subTitle" idx="4294967295"/>
          </p:nvPr>
        </p:nvSpPr>
        <p:spPr>
          <a:xfrm>
            <a:off x="385762" y="3617770"/>
            <a:ext cx="6243638" cy="1346488"/>
          </a:xfrm>
        </p:spPr>
        <p:txBody>
          <a:bodyPr>
            <a:noAutofit/>
          </a:bodyPr>
          <a:lstStyle/>
          <a:p>
            <a:pPr marL="0" indent="0" algn="ctr">
              <a:buNone/>
            </a:pPr>
            <a:r>
              <a:rPr lang="en-US" sz="2400" b="1" dirty="0">
                <a:solidFill>
                  <a:schemeClr val="bg1"/>
                </a:solidFill>
              </a:rPr>
              <a:t>Hua Huang</a:t>
            </a:r>
          </a:p>
          <a:p>
            <a:pPr marL="0" indent="0" algn="ctr">
              <a:buNone/>
            </a:pPr>
            <a:r>
              <a:rPr lang="en-US" sz="2400" dirty="0">
                <a:solidFill>
                  <a:schemeClr val="bg1"/>
                </a:solidFill>
              </a:rPr>
              <a:t>hhuang80@ucmerced.edu </a:t>
            </a:r>
          </a:p>
          <a:p>
            <a:pPr marL="0" indent="0" algn="ctr">
              <a:buNone/>
            </a:pPr>
            <a:r>
              <a:rPr lang="en-US" sz="2400" dirty="0">
                <a:solidFill>
                  <a:schemeClr val="bg1"/>
                </a:solidFill>
              </a:rPr>
              <a:t>Stony Brook University</a:t>
            </a:r>
          </a:p>
          <a:p>
            <a:pPr marL="0" indent="0" algn="ctr">
              <a:buNone/>
            </a:pPr>
            <a:r>
              <a:rPr lang="en-US" sz="2400" dirty="0">
                <a:solidFill>
                  <a:schemeClr val="bg1"/>
                </a:solidFill>
              </a:rPr>
              <a:t>University of California, Merced*</a:t>
            </a:r>
          </a:p>
        </p:txBody>
      </p:sp>
      <p:pic>
        <p:nvPicPr>
          <p:cNvPr id="3074" name="Picture 2" descr="https://www.stonybrook.edu/brand/wp-content/uploads/2015/10/logo_stacked_hor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3862" y="230678"/>
            <a:ext cx="2879725" cy="1039813"/>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
        <p:nvSpPr>
          <p:cNvPr id="6" name="Text Placeholder 2"/>
          <p:cNvSpPr txBox="1">
            <a:spLocks/>
          </p:cNvSpPr>
          <p:nvPr/>
        </p:nvSpPr>
        <p:spPr>
          <a:xfrm>
            <a:off x="5718175" y="3659183"/>
            <a:ext cx="5708650" cy="1346488"/>
          </a:xfrm>
          <a:prstGeom prst="rect">
            <a:avLst/>
          </a:prstGeom>
        </p:spPr>
        <p:txBody>
          <a:bodyPr vert="horz" lIns="121899" tIns="60949" rIns="121899" bIns="60949">
            <a:noAutofit/>
          </a:bodyPr>
          <a:lstStyle>
            <a:lvl1pPr marL="426645" indent="-426645" algn="l" rtl="0" eaLnBrk="1" latinLnBrk="0" hangingPunct="1">
              <a:spcBef>
                <a:spcPts val="933"/>
              </a:spcBef>
              <a:buClr>
                <a:schemeClr val="accent2"/>
              </a:buClr>
              <a:buSzPct val="60000"/>
              <a:buFont typeface="Wingdings"/>
              <a:buChar char=""/>
              <a:defRPr kumimoji="0" sz="3900" kern="1200">
                <a:solidFill>
                  <a:schemeClr val="tx1"/>
                </a:solidFill>
                <a:latin typeface="Arial" pitchFamily="34" charset="0"/>
                <a:ea typeface="+mn-ea"/>
                <a:cs typeface="Arial" pitchFamily="34" charset="0"/>
              </a:defRPr>
            </a:lvl1pPr>
            <a:lvl2pPr marL="853291" indent="-365696" algn="l" rtl="0" eaLnBrk="1" latinLnBrk="0" hangingPunct="1">
              <a:spcBef>
                <a:spcPts val="733"/>
              </a:spcBef>
              <a:buClr>
                <a:schemeClr val="accent1"/>
              </a:buClr>
              <a:buSzPct val="70000"/>
              <a:buFont typeface="Wingdings 2"/>
              <a:buChar char=""/>
              <a:defRPr kumimoji="0" sz="3500" kern="1200">
                <a:solidFill>
                  <a:schemeClr val="tx1"/>
                </a:solidFill>
                <a:latin typeface="Arial" pitchFamily="34" charset="0"/>
                <a:ea typeface="+mn-ea"/>
                <a:cs typeface="Arial" pitchFamily="34" charset="0"/>
              </a:defRPr>
            </a:lvl2pPr>
            <a:lvl3pPr marL="1218987" indent="-304747" algn="l" rtl="0" eaLnBrk="1" latinLnBrk="0" hangingPunct="1">
              <a:spcBef>
                <a:spcPts val="667"/>
              </a:spcBef>
              <a:buClr>
                <a:schemeClr val="accent2"/>
              </a:buClr>
              <a:buSzPct val="75000"/>
              <a:buFont typeface="Wingdings"/>
              <a:buChar char=""/>
              <a:defRPr kumimoji="0" sz="3100" kern="1200">
                <a:solidFill>
                  <a:schemeClr val="tx1"/>
                </a:solidFill>
                <a:latin typeface="Arial" pitchFamily="34" charset="0"/>
                <a:ea typeface="+mn-ea"/>
                <a:cs typeface="Arial" pitchFamily="34" charset="0"/>
              </a:defRPr>
            </a:lvl3pPr>
            <a:lvl4pPr marL="1828480" indent="-304747" algn="l" rtl="0" eaLnBrk="1" latinLnBrk="0" hangingPunct="1">
              <a:spcBef>
                <a:spcPts val="533"/>
              </a:spcBef>
              <a:buClr>
                <a:schemeClr val="accent3"/>
              </a:buClr>
              <a:buSzPct val="75000"/>
              <a:buFont typeface="Wingdings"/>
              <a:buChar char=""/>
              <a:defRPr kumimoji="0" sz="2700" kern="1200">
                <a:solidFill>
                  <a:schemeClr val="tx1"/>
                </a:solidFill>
                <a:latin typeface="Arial" pitchFamily="34" charset="0"/>
                <a:ea typeface="+mn-ea"/>
                <a:cs typeface="Arial" pitchFamily="34" charset="0"/>
              </a:defRPr>
            </a:lvl4pPr>
            <a:lvl5pPr marL="2437973" indent="-304747" algn="l" rtl="0" eaLnBrk="1" latinLnBrk="0" hangingPunct="1">
              <a:spcBef>
                <a:spcPts val="533"/>
              </a:spcBef>
              <a:buClr>
                <a:schemeClr val="accent4"/>
              </a:buClr>
              <a:buSzPct val="65000"/>
              <a:buFont typeface="Wingdings"/>
              <a:buChar char=""/>
              <a:defRPr kumimoji="0" sz="2700" kern="1200">
                <a:solidFill>
                  <a:schemeClr val="tx1"/>
                </a:solidFill>
                <a:latin typeface="Arial" pitchFamily="34" charset="0"/>
                <a:ea typeface="+mn-ea"/>
                <a:cs typeface="Arial" pitchFamily="34" charset="0"/>
              </a:defRPr>
            </a:lvl5pPr>
            <a:lvl6pPr marL="2803669" indent="-304747" algn="l" rtl="0" eaLnBrk="1" latinLnBrk="0" hangingPunct="1">
              <a:spcBef>
                <a:spcPct val="20000"/>
              </a:spcBef>
              <a:buClr>
                <a:schemeClr val="accent1"/>
              </a:buClr>
              <a:buFont typeface="Wingdings"/>
              <a:buChar char="§"/>
              <a:defRPr kumimoji="0" sz="2400" kern="1200" baseline="0">
                <a:solidFill>
                  <a:schemeClr val="tx1"/>
                </a:solidFill>
                <a:latin typeface="+mn-lt"/>
                <a:ea typeface="+mn-ea"/>
                <a:cs typeface="+mn-cs"/>
              </a:defRPr>
            </a:lvl6pPr>
            <a:lvl7pPr marL="3169365" indent="-304747" algn="l" rtl="0" eaLnBrk="1" latinLnBrk="0" hangingPunct="1">
              <a:spcBef>
                <a:spcPct val="20000"/>
              </a:spcBef>
              <a:buClr>
                <a:schemeClr val="accent2"/>
              </a:buClr>
              <a:buFont typeface="Wingdings"/>
              <a:buChar char="§"/>
              <a:defRPr kumimoji="0" sz="2400" kern="1200" baseline="0">
                <a:solidFill>
                  <a:schemeClr val="tx1"/>
                </a:solidFill>
                <a:latin typeface="+mn-lt"/>
                <a:ea typeface="+mn-ea"/>
                <a:cs typeface="+mn-cs"/>
              </a:defRPr>
            </a:lvl7pPr>
            <a:lvl8pPr marL="3535061" indent="-304747" algn="l" rtl="0" eaLnBrk="1" latinLnBrk="0" hangingPunct="1">
              <a:spcBef>
                <a:spcPct val="20000"/>
              </a:spcBef>
              <a:buClr>
                <a:schemeClr val="accent3"/>
              </a:buClr>
              <a:buFont typeface="Wingdings"/>
              <a:buChar char="§"/>
              <a:defRPr kumimoji="0" sz="2400" kern="1200" baseline="0">
                <a:solidFill>
                  <a:schemeClr val="tx1"/>
                </a:solidFill>
                <a:latin typeface="+mn-lt"/>
                <a:ea typeface="+mn-ea"/>
                <a:cs typeface="+mn-cs"/>
              </a:defRPr>
            </a:lvl8pPr>
            <a:lvl9pPr marL="3900757" indent="-304747" algn="l" rtl="0" eaLnBrk="1" latinLnBrk="0" hangingPunct="1">
              <a:spcBef>
                <a:spcPct val="20000"/>
              </a:spcBef>
              <a:buClr>
                <a:schemeClr val="accent4"/>
              </a:buClr>
              <a:buFont typeface="Wingdings"/>
              <a:buChar char="§"/>
              <a:defRPr kumimoji="0" sz="2400" kern="1200" baseline="0">
                <a:solidFill>
                  <a:schemeClr val="tx1"/>
                </a:solidFill>
                <a:latin typeface="+mn-lt"/>
                <a:ea typeface="+mn-ea"/>
                <a:cs typeface="+mn-cs"/>
              </a:defRPr>
            </a:lvl9pPr>
          </a:lstStyle>
          <a:p>
            <a:pPr marL="0" indent="0" algn="ctr">
              <a:buFont typeface="Wingdings"/>
              <a:buNone/>
            </a:pPr>
            <a:r>
              <a:rPr lang="en-US" sz="2400" dirty="0">
                <a:solidFill>
                  <a:schemeClr val="bg1"/>
                </a:solidFill>
              </a:rPr>
              <a:t>Shan Lin</a:t>
            </a:r>
          </a:p>
          <a:p>
            <a:pPr marL="0" indent="0" algn="ctr">
              <a:buFont typeface="Wingdings"/>
              <a:buNone/>
            </a:pPr>
            <a:r>
              <a:rPr lang="en-US" sz="2400" dirty="0">
                <a:solidFill>
                  <a:schemeClr val="bg1"/>
                </a:solidFill>
              </a:rPr>
              <a:t>shan.x.lin@stonybrook.edu</a:t>
            </a:r>
          </a:p>
          <a:p>
            <a:pPr marL="0" indent="0" algn="ctr">
              <a:buFont typeface="Wingdings"/>
              <a:buNone/>
            </a:pPr>
            <a:r>
              <a:rPr lang="en-US" sz="2400" dirty="0">
                <a:solidFill>
                  <a:schemeClr val="bg1"/>
                </a:solidFill>
              </a:rPr>
              <a:t>Stony Brook University</a:t>
            </a:r>
          </a:p>
        </p:txBody>
      </p:sp>
      <p:sp>
        <p:nvSpPr>
          <p:cNvPr id="7" name="Text Placeholder 2"/>
          <p:cNvSpPr txBox="1">
            <a:spLocks/>
          </p:cNvSpPr>
          <p:nvPr/>
        </p:nvSpPr>
        <p:spPr>
          <a:xfrm>
            <a:off x="677285" y="5848350"/>
            <a:ext cx="3257550" cy="528636"/>
          </a:xfrm>
          <a:prstGeom prst="rect">
            <a:avLst/>
          </a:prstGeom>
        </p:spPr>
        <p:txBody>
          <a:bodyPr vert="horz" lIns="121899" tIns="60949" rIns="121899" bIns="60949">
            <a:noAutofit/>
          </a:bodyPr>
          <a:lstStyle>
            <a:lvl1pPr marL="426645" indent="-426645" algn="l" rtl="0" eaLnBrk="1" latinLnBrk="0" hangingPunct="1">
              <a:spcBef>
                <a:spcPts val="933"/>
              </a:spcBef>
              <a:buClr>
                <a:schemeClr val="accent2"/>
              </a:buClr>
              <a:buSzPct val="60000"/>
              <a:buFont typeface="Wingdings"/>
              <a:buChar char=""/>
              <a:defRPr kumimoji="0" sz="3900" kern="1200">
                <a:solidFill>
                  <a:schemeClr val="tx1"/>
                </a:solidFill>
                <a:latin typeface="Arial" pitchFamily="34" charset="0"/>
                <a:ea typeface="+mn-ea"/>
                <a:cs typeface="Arial" pitchFamily="34" charset="0"/>
              </a:defRPr>
            </a:lvl1pPr>
            <a:lvl2pPr marL="853291" indent="-365696" algn="l" rtl="0" eaLnBrk="1" latinLnBrk="0" hangingPunct="1">
              <a:spcBef>
                <a:spcPts val="733"/>
              </a:spcBef>
              <a:buClr>
                <a:schemeClr val="accent1"/>
              </a:buClr>
              <a:buSzPct val="70000"/>
              <a:buFont typeface="Wingdings 2"/>
              <a:buChar char=""/>
              <a:defRPr kumimoji="0" sz="3500" kern="1200">
                <a:solidFill>
                  <a:schemeClr val="tx1"/>
                </a:solidFill>
                <a:latin typeface="Arial" pitchFamily="34" charset="0"/>
                <a:ea typeface="+mn-ea"/>
                <a:cs typeface="Arial" pitchFamily="34" charset="0"/>
              </a:defRPr>
            </a:lvl2pPr>
            <a:lvl3pPr marL="1218987" indent="-304747" algn="l" rtl="0" eaLnBrk="1" latinLnBrk="0" hangingPunct="1">
              <a:spcBef>
                <a:spcPts val="667"/>
              </a:spcBef>
              <a:buClr>
                <a:schemeClr val="accent2"/>
              </a:buClr>
              <a:buSzPct val="75000"/>
              <a:buFont typeface="Wingdings"/>
              <a:buChar char=""/>
              <a:defRPr kumimoji="0" sz="3100" kern="1200">
                <a:solidFill>
                  <a:schemeClr val="tx1"/>
                </a:solidFill>
                <a:latin typeface="Arial" pitchFamily="34" charset="0"/>
                <a:ea typeface="+mn-ea"/>
                <a:cs typeface="Arial" pitchFamily="34" charset="0"/>
              </a:defRPr>
            </a:lvl3pPr>
            <a:lvl4pPr marL="1828480" indent="-304747" algn="l" rtl="0" eaLnBrk="1" latinLnBrk="0" hangingPunct="1">
              <a:spcBef>
                <a:spcPts val="533"/>
              </a:spcBef>
              <a:buClr>
                <a:schemeClr val="accent3"/>
              </a:buClr>
              <a:buSzPct val="75000"/>
              <a:buFont typeface="Wingdings"/>
              <a:buChar char=""/>
              <a:defRPr kumimoji="0" sz="2700" kern="1200">
                <a:solidFill>
                  <a:schemeClr val="tx1"/>
                </a:solidFill>
                <a:latin typeface="Arial" pitchFamily="34" charset="0"/>
                <a:ea typeface="+mn-ea"/>
                <a:cs typeface="Arial" pitchFamily="34" charset="0"/>
              </a:defRPr>
            </a:lvl4pPr>
            <a:lvl5pPr marL="2437973" indent="-304747" algn="l" rtl="0" eaLnBrk="1" latinLnBrk="0" hangingPunct="1">
              <a:spcBef>
                <a:spcPts val="533"/>
              </a:spcBef>
              <a:buClr>
                <a:schemeClr val="accent4"/>
              </a:buClr>
              <a:buSzPct val="65000"/>
              <a:buFont typeface="Wingdings"/>
              <a:buChar char=""/>
              <a:defRPr kumimoji="0" sz="2700" kern="1200">
                <a:solidFill>
                  <a:schemeClr val="tx1"/>
                </a:solidFill>
                <a:latin typeface="Arial" pitchFamily="34" charset="0"/>
                <a:ea typeface="+mn-ea"/>
                <a:cs typeface="Arial" pitchFamily="34" charset="0"/>
              </a:defRPr>
            </a:lvl5pPr>
            <a:lvl6pPr marL="2803669" indent="-304747" algn="l" rtl="0" eaLnBrk="1" latinLnBrk="0" hangingPunct="1">
              <a:spcBef>
                <a:spcPct val="20000"/>
              </a:spcBef>
              <a:buClr>
                <a:schemeClr val="accent1"/>
              </a:buClr>
              <a:buFont typeface="Wingdings"/>
              <a:buChar char="§"/>
              <a:defRPr kumimoji="0" sz="2400" kern="1200" baseline="0">
                <a:solidFill>
                  <a:schemeClr val="tx1"/>
                </a:solidFill>
                <a:latin typeface="+mn-lt"/>
                <a:ea typeface="+mn-ea"/>
                <a:cs typeface="+mn-cs"/>
              </a:defRPr>
            </a:lvl6pPr>
            <a:lvl7pPr marL="3169365" indent="-304747" algn="l" rtl="0" eaLnBrk="1" latinLnBrk="0" hangingPunct="1">
              <a:spcBef>
                <a:spcPct val="20000"/>
              </a:spcBef>
              <a:buClr>
                <a:schemeClr val="accent2"/>
              </a:buClr>
              <a:buFont typeface="Wingdings"/>
              <a:buChar char="§"/>
              <a:defRPr kumimoji="0" sz="2400" kern="1200" baseline="0">
                <a:solidFill>
                  <a:schemeClr val="tx1"/>
                </a:solidFill>
                <a:latin typeface="+mn-lt"/>
                <a:ea typeface="+mn-ea"/>
                <a:cs typeface="+mn-cs"/>
              </a:defRPr>
            </a:lvl7pPr>
            <a:lvl8pPr marL="3535061" indent="-304747" algn="l" rtl="0" eaLnBrk="1" latinLnBrk="0" hangingPunct="1">
              <a:spcBef>
                <a:spcPct val="20000"/>
              </a:spcBef>
              <a:buClr>
                <a:schemeClr val="accent3"/>
              </a:buClr>
              <a:buFont typeface="Wingdings"/>
              <a:buChar char="§"/>
              <a:defRPr kumimoji="0" sz="2400" kern="1200" baseline="0">
                <a:solidFill>
                  <a:schemeClr val="tx1"/>
                </a:solidFill>
                <a:latin typeface="+mn-lt"/>
                <a:ea typeface="+mn-ea"/>
                <a:cs typeface="+mn-cs"/>
              </a:defRPr>
            </a:lvl8pPr>
            <a:lvl9pPr marL="3900757" indent="-304747" algn="l" rtl="0" eaLnBrk="1" latinLnBrk="0" hangingPunct="1">
              <a:spcBef>
                <a:spcPct val="20000"/>
              </a:spcBef>
              <a:buClr>
                <a:schemeClr val="accent4"/>
              </a:buClr>
              <a:buFont typeface="Wingdings"/>
              <a:buChar char="§"/>
              <a:defRPr kumimoji="0" sz="2400" kern="1200" baseline="0">
                <a:solidFill>
                  <a:schemeClr val="tx1"/>
                </a:solidFill>
                <a:latin typeface="+mn-lt"/>
                <a:ea typeface="+mn-ea"/>
                <a:cs typeface="+mn-cs"/>
              </a:defRPr>
            </a:lvl9pPr>
          </a:lstStyle>
          <a:p>
            <a:pPr marL="0" indent="0" algn="ctr">
              <a:buFont typeface="Wingdings"/>
              <a:buNone/>
            </a:pPr>
            <a:r>
              <a:rPr lang="en-US" sz="2000" dirty="0">
                <a:solidFill>
                  <a:schemeClr val="bg1"/>
                </a:solidFill>
              </a:rPr>
              <a:t>* Current Affiliation</a:t>
            </a:r>
          </a:p>
        </p:txBody>
      </p:sp>
      <p:pic>
        <p:nvPicPr>
          <p:cNvPr id="8" name="Picture 7" descr="PPTbackground_Red.jpg"/>
          <p:cNvPicPr>
            <a:picLocks noChangeAspect="1"/>
          </p:cNvPicPr>
          <p:nvPr/>
        </p:nvPicPr>
        <p:blipFill>
          <a:blip r:embed="rId7"/>
          <a:srcRect b="97814"/>
          <a:stretch>
            <a:fillRect/>
          </a:stretch>
        </p:blipFill>
        <p:spPr bwMode="auto">
          <a:xfrm flipH="1">
            <a:off x="-1" y="2"/>
            <a:ext cx="12193587" cy="198993"/>
          </a:xfrm>
          <a:prstGeom prst="rect">
            <a:avLst/>
          </a:prstGeom>
          <a:noFill/>
          <a:ln w="9525">
            <a:noFill/>
            <a:miter lim="800000"/>
            <a:headEnd/>
            <a:tailEnd/>
          </a:ln>
          <a:effectLst>
            <a:outerShdw blurRad="136525" dist="38100" dir="2700000" algn="tl" rotWithShape="0">
              <a:srgbClr val="000000">
                <a:alpha val="43000"/>
              </a:srgbClr>
            </a:outerShdw>
          </a:effectLst>
        </p:spPr>
      </p:pic>
    </p:spTree>
    <p:extLst>
      <p:ext uri="{BB962C8B-B14F-4D97-AF65-F5344CB8AC3E}">
        <p14:creationId xmlns:p14="http://schemas.microsoft.com/office/powerpoint/2010/main" val="2325290876"/>
      </p:ext>
    </p:extLst>
  </p:cSld>
  <p:clrMapOvr>
    <a:masterClrMapping/>
  </p:clrMapOvr>
  <mc:AlternateContent xmlns:mc="http://schemas.openxmlformats.org/markup-compatibility/2006" xmlns:p14="http://schemas.microsoft.com/office/powerpoint/2010/main">
    <mc:Choice Requires="p14">
      <p:transition spd="slow" p14:dur="2000" advTm="10172"/>
    </mc:Choice>
    <mc:Fallback xmlns="">
      <p:transition spd="slow" advTm="10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10</a:t>
            </a:fld>
            <a:endParaRPr lang="en-US" dirty="0"/>
          </a:p>
        </p:txBody>
      </p:sp>
      <p:sp>
        <p:nvSpPr>
          <p:cNvPr id="4" name="Text Placeholder 3"/>
          <p:cNvSpPr>
            <a:spLocks noGrp="1"/>
          </p:cNvSpPr>
          <p:nvPr>
            <p:ph type="body" sz="quarter" idx="16"/>
          </p:nvPr>
        </p:nvSpPr>
        <p:spPr/>
        <p:txBody>
          <a:bodyPr/>
          <a:lstStyle/>
          <a:p>
            <a:r>
              <a:rPr lang="en-US" dirty="0"/>
              <a:t>System Demo</a:t>
            </a:r>
          </a:p>
        </p:txBody>
      </p:sp>
      <p:pic>
        <p:nvPicPr>
          <p:cNvPr id="5" name="roll_tracki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42060" y="1517904"/>
            <a:ext cx="9493228" cy="5340096"/>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26825" y="6096000"/>
            <a:ext cx="609600" cy="609600"/>
          </a:xfrm>
          <a:prstGeom prst="rect">
            <a:avLst/>
          </a:prstGeom>
        </p:spPr>
      </p:pic>
      <p:sp>
        <p:nvSpPr>
          <p:cNvPr id="10" name="Rectangle 9"/>
          <p:cNvSpPr/>
          <p:nvPr/>
        </p:nvSpPr>
        <p:spPr>
          <a:xfrm>
            <a:off x="9085943" y="5326743"/>
            <a:ext cx="595086" cy="33382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36222"/>
      </p:ext>
    </p:extLst>
  </p:cSld>
  <p:clrMapOvr>
    <a:masterClrMapping/>
  </p:clrMapOvr>
  <mc:AlternateContent xmlns:mc="http://schemas.openxmlformats.org/markup-compatibility/2006" xmlns:p14="http://schemas.microsoft.com/office/powerpoint/2010/main">
    <mc:Choice Requires="p14">
      <p:transition spd="slow" p14:dur="2000" advTm="17035"/>
    </mc:Choice>
    <mc:Fallback xmlns="">
      <p:transition spd="slow" advTm="17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136" objId="5"/>
        <p14:stopEvt time="16228" objId="5"/>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11</a:t>
            </a:fld>
            <a:endParaRPr lang="en-US" dirty="0"/>
          </a:p>
        </p:txBody>
      </p:sp>
      <p:sp>
        <p:nvSpPr>
          <p:cNvPr id="4" name="Text Placeholder 3"/>
          <p:cNvSpPr>
            <a:spLocks noGrp="1"/>
          </p:cNvSpPr>
          <p:nvPr>
            <p:ph type="body" sz="quarter" idx="16"/>
          </p:nvPr>
        </p:nvSpPr>
        <p:spPr/>
        <p:txBody>
          <a:bodyPr/>
          <a:lstStyle/>
          <a:p>
            <a:r>
              <a:rPr lang="en-US" dirty="0"/>
              <a:t>System Demo</a:t>
            </a:r>
          </a:p>
        </p:txBody>
      </p:sp>
      <p:pic>
        <p:nvPicPr>
          <p:cNvPr id="6" name="brushing_repor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334419" y="1517904"/>
            <a:ext cx="5538086" cy="5340096"/>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977472837"/>
      </p:ext>
    </p:extLst>
  </p:cSld>
  <p:clrMapOvr>
    <a:masterClrMapping/>
  </p:clrMapOvr>
  <mc:AlternateContent xmlns:mc="http://schemas.openxmlformats.org/markup-compatibility/2006" xmlns:p14="http://schemas.microsoft.com/office/powerpoint/2010/main">
    <mc:Choice Requires="p14">
      <p:transition spd="slow" p14:dur="2000" advTm="17182"/>
    </mc:Choice>
    <mc:Fallback xmlns="">
      <p:transition spd="slow" advTm="17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191" objId="6"/>
        <p14:stopEvt time="16451" objId="6"/>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12</a:t>
            </a:fld>
            <a:endParaRPr lang="en-US" dirty="0"/>
          </a:p>
        </p:txBody>
      </p:sp>
      <p:sp>
        <p:nvSpPr>
          <p:cNvPr id="4" name="Text Placeholder 3"/>
          <p:cNvSpPr>
            <a:spLocks noGrp="1"/>
          </p:cNvSpPr>
          <p:nvPr>
            <p:ph type="body" sz="quarter" idx="16"/>
          </p:nvPr>
        </p:nvSpPr>
        <p:spPr/>
        <p:txBody>
          <a:bodyPr/>
          <a:lstStyle/>
          <a:p>
            <a:r>
              <a:rPr lang="en-US" dirty="0"/>
              <a:t>Sensor Design</a:t>
            </a:r>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0713" y="1054506"/>
            <a:ext cx="7224787" cy="5591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736561" y="3745865"/>
            <a:ext cx="1580696" cy="1219200"/>
          </a:xfrm>
          <a:prstGeom prst="rect">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3226481157"/>
      </p:ext>
    </p:extLst>
  </p:cSld>
  <p:clrMapOvr>
    <a:masterClrMapping/>
  </p:clrMapOvr>
  <mc:AlternateContent xmlns:mc="http://schemas.openxmlformats.org/markup-compatibility/2006" xmlns:p14="http://schemas.microsoft.com/office/powerpoint/2010/main">
    <mc:Choice Requires="p14">
      <p:transition spd="slow" p14:dur="2000" advTm="4245"/>
    </mc:Choice>
    <mc:Fallback xmlns="">
      <p:transition spd="slow" advTm="4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13</a:t>
            </a:fld>
            <a:endParaRPr lang="en-US" dirty="0"/>
          </a:p>
        </p:txBody>
      </p:sp>
      <p:sp>
        <p:nvSpPr>
          <p:cNvPr id="4" name="Text Placeholder 3"/>
          <p:cNvSpPr>
            <a:spLocks noGrp="1"/>
          </p:cNvSpPr>
          <p:nvPr>
            <p:ph type="body" sz="quarter" idx="16"/>
          </p:nvPr>
        </p:nvSpPr>
        <p:spPr/>
        <p:txBody>
          <a:bodyPr/>
          <a:lstStyle/>
          <a:p>
            <a:r>
              <a:rPr lang="en-US" dirty="0"/>
              <a:t>Sensor Design</a:t>
            </a:r>
          </a:p>
        </p:txBody>
      </p:sp>
      <p:sp>
        <p:nvSpPr>
          <p:cNvPr id="5" name="Content Placeholder 2"/>
          <p:cNvSpPr txBox="1">
            <a:spLocks/>
          </p:cNvSpPr>
          <p:nvPr/>
        </p:nvSpPr>
        <p:spPr>
          <a:xfrm>
            <a:off x="811152" y="1618373"/>
            <a:ext cx="8229600" cy="4804543"/>
          </a:xfrm>
          <a:prstGeom prst="rect">
            <a:avLst/>
          </a:prstGeom>
        </p:spPr>
        <p:txBody>
          <a:bodyPr/>
          <a:lstStyle>
            <a:lvl1pPr marL="426645" indent="-426645" algn="l" rtl="0" eaLnBrk="1" latinLnBrk="0" hangingPunct="1">
              <a:spcBef>
                <a:spcPts val="933"/>
              </a:spcBef>
              <a:buClr>
                <a:schemeClr val="accent2"/>
              </a:buClr>
              <a:buSzPct val="60000"/>
              <a:buFont typeface="Wingdings"/>
              <a:buChar char=""/>
              <a:defRPr kumimoji="0" sz="3900" kern="1200">
                <a:solidFill>
                  <a:schemeClr val="tx1"/>
                </a:solidFill>
                <a:latin typeface="Arial" pitchFamily="34" charset="0"/>
                <a:ea typeface="+mn-ea"/>
                <a:cs typeface="Arial" pitchFamily="34" charset="0"/>
              </a:defRPr>
            </a:lvl1pPr>
            <a:lvl2pPr marL="853291" indent="-365696" algn="l" rtl="0" eaLnBrk="1" latinLnBrk="0" hangingPunct="1">
              <a:spcBef>
                <a:spcPts val="733"/>
              </a:spcBef>
              <a:buClr>
                <a:schemeClr val="accent1"/>
              </a:buClr>
              <a:buSzPct val="70000"/>
              <a:buFont typeface="Wingdings 2"/>
              <a:buChar char=""/>
              <a:defRPr kumimoji="0" sz="3500" kern="1200">
                <a:solidFill>
                  <a:schemeClr val="tx1"/>
                </a:solidFill>
                <a:latin typeface="Arial" pitchFamily="34" charset="0"/>
                <a:ea typeface="+mn-ea"/>
                <a:cs typeface="Arial" pitchFamily="34" charset="0"/>
              </a:defRPr>
            </a:lvl2pPr>
            <a:lvl3pPr marL="1218987" indent="-304747" algn="l" rtl="0" eaLnBrk="1" latinLnBrk="0" hangingPunct="1">
              <a:spcBef>
                <a:spcPts val="667"/>
              </a:spcBef>
              <a:buClr>
                <a:schemeClr val="accent2"/>
              </a:buClr>
              <a:buSzPct val="75000"/>
              <a:buFont typeface="Wingdings"/>
              <a:buChar char=""/>
              <a:defRPr kumimoji="0" sz="3100" kern="1200">
                <a:solidFill>
                  <a:schemeClr val="tx1"/>
                </a:solidFill>
                <a:latin typeface="Arial" pitchFamily="34" charset="0"/>
                <a:ea typeface="+mn-ea"/>
                <a:cs typeface="Arial" pitchFamily="34" charset="0"/>
              </a:defRPr>
            </a:lvl3pPr>
            <a:lvl4pPr marL="1828480" indent="-304747" algn="l" rtl="0" eaLnBrk="1" latinLnBrk="0" hangingPunct="1">
              <a:spcBef>
                <a:spcPts val="533"/>
              </a:spcBef>
              <a:buClr>
                <a:schemeClr val="accent3"/>
              </a:buClr>
              <a:buSzPct val="75000"/>
              <a:buFont typeface="Wingdings"/>
              <a:buChar char=""/>
              <a:defRPr kumimoji="0" sz="2700" kern="1200">
                <a:solidFill>
                  <a:schemeClr val="tx1"/>
                </a:solidFill>
                <a:latin typeface="Arial" pitchFamily="34" charset="0"/>
                <a:ea typeface="+mn-ea"/>
                <a:cs typeface="Arial" pitchFamily="34" charset="0"/>
              </a:defRPr>
            </a:lvl4pPr>
            <a:lvl5pPr marL="2437973" indent="-304747" algn="l" rtl="0" eaLnBrk="1" latinLnBrk="0" hangingPunct="1">
              <a:spcBef>
                <a:spcPts val="533"/>
              </a:spcBef>
              <a:buClr>
                <a:schemeClr val="accent4"/>
              </a:buClr>
              <a:buSzPct val="65000"/>
              <a:buFont typeface="Wingdings"/>
              <a:buChar char=""/>
              <a:defRPr kumimoji="0" sz="2700" kern="1200">
                <a:solidFill>
                  <a:schemeClr val="tx1"/>
                </a:solidFill>
                <a:latin typeface="Arial" pitchFamily="34" charset="0"/>
                <a:ea typeface="+mn-ea"/>
                <a:cs typeface="Arial" pitchFamily="34" charset="0"/>
              </a:defRPr>
            </a:lvl5pPr>
            <a:lvl6pPr marL="2803669" indent="-304747" algn="l" rtl="0" eaLnBrk="1" latinLnBrk="0" hangingPunct="1">
              <a:spcBef>
                <a:spcPct val="20000"/>
              </a:spcBef>
              <a:buClr>
                <a:schemeClr val="accent1"/>
              </a:buClr>
              <a:buFont typeface="Wingdings"/>
              <a:buChar char="§"/>
              <a:defRPr kumimoji="0" sz="2400" kern="1200" baseline="0">
                <a:solidFill>
                  <a:schemeClr val="tx1"/>
                </a:solidFill>
                <a:latin typeface="+mn-lt"/>
                <a:ea typeface="+mn-ea"/>
                <a:cs typeface="+mn-cs"/>
              </a:defRPr>
            </a:lvl6pPr>
            <a:lvl7pPr marL="3169365" indent="-304747" algn="l" rtl="0" eaLnBrk="1" latinLnBrk="0" hangingPunct="1">
              <a:spcBef>
                <a:spcPct val="20000"/>
              </a:spcBef>
              <a:buClr>
                <a:schemeClr val="accent2"/>
              </a:buClr>
              <a:buFont typeface="Wingdings"/>
              <a:buChar char="§"/>
              <a:defRPr kumimoji="0" sz="2400" kern="1200" baseline="0">
                <a:solidFill>
                  <a:schemeClr val="tx1"/>
                </a:solidFill>
                <a:latin typeface="+mn-lt"/>
                <a:ea typeface="+mn-ea"/>
                <a:cs typeface="+mn-cs"/>
              </a:defRPr>
            </a:lvl7pPr>
            <a:lvl8pPr marL="3535061" indent="-304747" algn="l" rtl="0" eaLnBrk="1" latinLnBrk="0" hangingPunct="1">
              <a:spcBef>
                <a:spcPct val="20000"/>
              </a:spcBef>
              <a:buClr>
                <a:schemeClr val="accent3"/>
              </a:buClr>
              <a:buFont typeface="Wingdings"/>
              <a:buChar char="§"/>
              <a:defRPr kumimoji="0" sz="2400" kern="1200" baseline="0">
                <a:solidFill>
                  <a:schemeClr val="tx1"/>
                </a:solidFill>
                <a:latin typeface="+mn-lt"/>
                <a:ea typeface="+mn-ea"/>
                <a:cs typeface="+mn-cs"/>
              </a:defRPr>
            </a:lvl8pPr>
            <a:lvl9pPr marL="3900757" indent="-304747" algn="l" rtl="0" eaLnBrk="1" latinLnBrk="0" hangingPunct="1">
              <a:spcBef>
                <a:spcPct val="20000"/>
              </a:spcBef>
              <a:buClr>
                <a:schemeClr val="accent4"/>
              </a:buClr>
              <a:buFont typeface="Wingdings"/>
              <a:buChar char="§"/>
              <a:defRPr kumimoji="0" sz="2400" kern="1200" baseline="0">
                <a:solidFill>
                  <a:schemeClr val="tx1"/>
                </a:solidFill>
                <a:latin typeface="+mn-lt"/>
                <a:ea typeface="+mn-ea"/>
                <a:cs typeface="+mn-cs"/>
              </a:defRPr>
            </a:lvl9pPr>
          </a:lstStyle>
          <a:p>
            <a:pPr marL="0" indent="0">
              <a:buNone/>
            </a:pPr>
            <a:r>
              <a:rPr lang="en-US" sz="2800" dirty="0"/>
              <a:t>Magneto-Inductive Coil Design</a:t>
            </a:r>
          </a:p>
          <a:p>
            <a:pPr>
              <a:buFont typeface="Arial" pitchFamily="34" charset="0"/>
              <a:buChar char="•"/>
            </a:pPr>
            <a:r>
              <a:rPr lang="en-US" sz="2400" dirty="0"/>
              <a:t>4000 rounds</a:t>
            </a:r>
          </a:p>
          <a:p>
            <a:pPr>
              <a:buFont typeface="Arial" pitchFamily="34" charset="0"/>
              <a:buChar char="•"/>
            </a:pPr>
            <a:r>
              <a:rPr lang="en-US" sz="2400" dirty="0"/>
              <a:t>Ferrite core</a:t>
            </a:r>
          </a:p>
          <a:p>
            <a:pPr marL="0" indent="0">
              <a:buNone/>
            </a:pPr>
            <a:endParaRPr lang="en-US" sz="2800" dirty="0"/>
          </a:p>
          <a:p>
            <a:pPr marL="0" indent="0">
              <a:buNone/>
            </a:pPr>
            <a:r>
              <a:rPr lang="en-US" sz="2800" dirty="0"/>
              <a:t>Sensor Array</a:t>
            </a:r>
          </a:p>
          <a:p>
            <a:pPr lvl="1"/>
            <a:endParaRPr lang="en-US" sz="2800" dirty="0"/>
          </a:p>
          <a:p>
            <a:pPr marL="0" indent="0">
              <a:buNone/>
            </a:pPr>
            <a:r>
              <a:rPr lang="en-US" sz="2800" dirty="0"/>
              <a:t>Signal Processing</a:t>
            </a:r>
          </a:p>
          <a:p>
            <a:pPr>
              <a:buFont typeface="Arial" pitchFamily="34" charset="0"/>
              <a:buChar char="•"/>
            </a:pPr>
            <a:r>
              <a:rPr lang="en-US" sz="2400" dirty="0"/>
              <a:t>Spectral subtraction</a:t>
            </a:r>
          </a:p>
          <a:p>
            <a:pPr>
              <a:buFont typeface="Arial" pitchFamily="34" charset="0"/>
              <a:buChar char="•"/>
            </a:pPr>
            <a:r>
              <a:rPr lang="en-US" sz="2400" dirty="0"/>
              <a:t>Band-pass filtering</a:t>
            </a:r>
          </a:p>
          <a:p>
            <a:pPr lvl="1"/>
            <a:endParaRPr lang="en-US" sz="2400"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8085" y="1600200"/>
            <a:ext cx="2479308" cy="2365130"/>
          </a:xfrm>
          <a:prstGeom prst="rect">
            <a:avLst/>
          </a:prstGeom>
        </p:spPr>
      </p:pic>
      <p:pic>
        <p:nvPicPr>
          <p:cNvPr id="8" name="Content Placeholder 4"/>
          <p:cNvPicPr>
            <a:picLocks noGrp="1" noChangeAspect="1"/>
          </p:cNvPicPr>
          <p:nvPr>
            <p:ph sz="quarter" idx="1"/>
          </p:nvPr>
        </p:nvPicPr>
        <p:blipFill rotWithShape="1">
          <a:blip r:embed="rId7">
            <a:extLst>
              <a:ext uri="{28A0092B-C50C-407E-A947-70E740481C1C}">
                <a14:useLocalDpi xmlns:a14="http://schemas.microsoft.com/office/drawing/2010/main" val="0"/>
              </a:ext>
            </a:extLst>
          </a:blip>
          <a:srcRect l="24536"/>
          <a:stretch/>
        </p:blipFill>
        <p:spPr>
          <a:xfrm rot="5400000">
            <a:off x="7629006" y="3809765"/>
            <a:ext cx="2956632" cy="2938475"/>
          </a:xfrm>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1098711640"/>
      </p:ext>
    </p:extLst>
  </p:cSld>
  <p:clrMapOvr>
    <a:masterClrMapping/>
  </p:clrMapOvr>
  <mc:AlternateContent xmlns:mc="http://schemas.openxmlformats.org/markup-compatibility/2006" xmlns:p14="http://schemas.microsoft.com/office/powerpoint/2010/main">
    <mc:Choice Requires="p14">
      <p:transition spd="slow" p14:dur="2000" advTm="50078"/>
    </mc:Choice>
    <mc:Fallback xmlns="">
      <p:transition spd="slow" advTm="50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14</a:t>
            </a:fld>
            <a:endParaRPr lang="en-US" dirty="0"/>
          </a:p>
        </p:txBody>
      </p:sp>
      <p:sp>
        <p:nvSpPr>
          <p:cNvPr id="4" name="Text Placeholder 3"/>
          <p:cNvSpPr>
            <a:spLocks noGrp="1"/>
          </p:cNvSpPr>
          <p:nvPr>
            <p:ph type="body" sz="quarter" idx="16"/>
          </p:nvPr>
        </p:nvSpPr>
        <p:spPr/>
        <p:txBody>
          <a:bodyPr/>
          <a:lstStyle/>
          <a:p>
            <a:r>
              <a:rPr lang="en-US" dirty="0"/>
              <a:t>Motor Position Tracking</a:t>
            </a: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1831" y="1249331"/>
            <a:ext cx="7060269" cy="5463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973774" y="2479872"/>
            <a:ext cx="2103175" cy="1977827"/>
          </a:xfrm>
          <a:prstGeom prst="rect">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348630" y="3413323"/>
            <a:ext cx="1625600" cy="304800"/>
          </a:xfrm>
          <a:prstGeom prst="rect">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474792001"/>
      </p:ext>
    </p:extLst>
  </p:cSld>
  <p:clrMapOvr>
    <a:masterClrMapping/>
  </p:clrMapOvr>
  <mc:AlternateContent xmlns:mc="http://schemas.openxmlformats.org/markup-compatibility/2006" xmlns:p14="http://schemas.microsoft.com/office/powerpoint/2010/main">
    <mc:Choice Requires="p14">
      <p:transition spd="slow" p14:dur="2000" advTm="7186"/>
    </mc:Choice>
    <mc:Fallback xmlns="">
      <p:transition spd="slow" advTm="7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15</a:t>
            </a:fld>
            <a:endParaRPr lang="en-US" dirty="0"/>
          </a:p>
        </p:txBody>
      </p:sp>
      <p:sp>
        <p:nvSpPr>
          <p:cNvPr id="3" name="Content Placeholder 2"/>
          <p:cNvSpPr>
            <a:spLocks noGrp="1"/>
          </p:cNvSpPr>
          <p:nvPr>
            <p:ph sz="quarter" idx="1"/>
          </p:nvPr>
        </p:nvSpPr>
        <p:spPr/>
        <p:txBody>
          <a:bodyPr>
            <a:normAutofit/>
          </a:bodyPr>
          <a:lstStyle/>
          <a:p>
            <a:r>
              <a:rPr lang="en-US" dirty="0"/>
              <a:t>Existing Research</a:t>
            </a:r>
          </a:p>
          <a:p>
            <a:pPr marL="457200" indent="-457200">
              <a:buFont typeface="Arial" pitchFamily="34" charset="0"/>
              <a:buChar char="•"/>
            </a:pPr>
            <a:r>
              <a:rPr lang="en-US" dirty="0"/>
              <a:t>Magnetic noise modeling [1]</a:t>
            </a:r>
          </a:p>
          <a:p>
            <a:pPr marL="457200" indent="-457200">
              <a:buFont typeface="Arial" pitchFamily="34" charset="0"/>
              <a:buChar char="•"/>
            </a:pPr>
            <a:r>
              <a:rPr lang="en-US" dirty="0"/>
              <a:t>Health diagnosis [2]</a:t>
            </a:r>
          </a:p>
          <a:p>
            <a:pPr marL="457200" indent="-457200">
              <a:buFont typeface="Arial" pitchFamily="34" charset="0"/>
              <a:buChar char="•"/>
            </a:pPr>
            <a:r>
              <a:rPr lang="en-US" dirty="0"/>
              <a:t>Finite Element Method (FEM) for motor [3]</a:t>
            </a:r>
          </a:p>
          <a:p>
            <a:pPr marL="457200" indent="-457200">
              <a:buFont typeface="Arial" pitchFamily="34" charset="0"/>
              <a:buChar char="•"/>
            </a:pPr>
            <a:endParaRPr lang="en-US" dirty="0"/>
          </a:p>
          <a:p>
            <a:r>
              <a:rPr lang="en-US" dirty="0"/>
              <a:t>Missing Gap: motor magnetic field distribution in the outside space; essential for motor position tracking </a:t>
            </a:r>
          </a:p>
        </p:txBody>
      </p:sp>
      <p:sp>
        <p:nvSpPr>
          <p:cNvPr id="4" name="Text Placeholder 3"/>
          <p:cNvSpPr>
            <a:spLocks noGrp="1"/>
          </p:cNvSpPr>
          <p:nvPr>
            <p:ph type="body" sz="quarter" idx="16"/>
          </p:nvPr>
        </p:nvSpPr>
        <p:spPr/>
        <p:txBody>
          <a:bodyPr>
            <a:normAutofit/>
          </a:bodyPr>
          <a:lstStyle/>
          <a:p>
            <a:r>
              <a:rPr lang="en-US" dirty="0"/>
              <a:t>Motor Magnetic Field Monitoring Research</a:t>
            </a:r>
          </a:p>
        </p:txBody>
      </p:sp>
      <p:sp>
        <p:nvSpPr>
          <p:cNvPr id="5" name="Rectangle 4"/>
          <p:cNvSpPr/>
          <p:nvPr/>
        </p:nvSpPr>
        <p:spPr>
          <a:xfrm>
            <a:off x="1021080" y="5825567"/>
            <a:ext cx="10663941" cy="1015663"/>
          </a:xfrm>
          <a:prstGeom prst="rect">
            <a:avLst/>
          </a:prstGeom>
        </p:spPr>
        <p:txBody>
          <a:bodyPr wrap="square">
            <a:spAutoFit/>
          </a:bodyPr>
          <a:lstStyle/>
          <a:p>
            <a:r>
              <a:rPr lang="en-US" sz="1200" dirty="0"/>
              <a:t>[1] Ueda et.al. "Magnetic noise reduction technique for an AC motor driven by a PWM inverter." </a:t>
            </a:r>
            <a:r>
              <a:rPr lang="en-US" sz="1200" i="1" dirty="0"/>
              <a:t>IEEE transactions on power electronics</a:t>
            </a:r>
            <a:r>
              <a:rPr lang="en-US" sz="1200" dirty="0"/>
              <a:t> 1991.</a:t>
            </a:r>
          </a:p>
          <a:p>
            <a:r>
              <a:rPr lang="en-US" sz="1200" dirty="0"/>
              <a:t>[2] Dong et.al. Fault diagnosis and signal reconstruction of Hall sensors in brushless permanent magnet motor drives. </a:t>
            </a:r>
            <a:r>
              <a:rPr lang="en-US" sz="1200" i="1" dirty="0"/>
              <a:t>IEEE Transactions on Energy Conversion</a:t>
            </a:r>
            <a:r>
              <a:rPr lang="en-US" sz="1200" dirty="0"/>
              <a:t>, </a:t>
            </a:r>
            <a:r>
              <a:rPr lang="en-US" sz="1200" i="1" dirty="0"/>
              <a:t>2015</a:t>
            </a:r>
            <a:r>
              <a:rPr lang="en-US" sz="1200" dirty="0"/>
              <a:t>.</a:t>
            </a:r>
          </a:p>
          <a:p>
            <a:r>
              <a:rPr lang="en-US" sz="1200" dirty="0"/>
              <a:t>[3] </a:t>
            </a:r>
            <a:r>
              <a:rPr lang="en-US" sz="1200" dirty="0" err="1"/>
              <a:t>Arumugam</a:t>
            </a:r>
            <a:r>
              <a:rPr lang="en-US" sz="1200" dirty="0"/>
              <a:t> et.al. "Magnetic field analysis of a switched reluctance motor using a two dimensional finite element model." </a:t>
            </a:r>
            <a:r>
              <a:rPr lang="en-US" sz="1200" i="1" dirty="0"/>
              <a:t>IEEE Transactions on Magnetics</a:t>
            </a:r>
            <a:r>
              <a:rPr lang="en-US" sz="1200" dirty="0"/>
              <a:t> 1985.</a:t>
            </a: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971557299"/>
      </p:ext>
    </p:extLst>
  </p:cSld>
  <p:clrMapOvr>
    <a:masterClrMapping/>
  </p:clrMapOvr>
  <mc:AlternateContent xmlns:mc="http://schemas.openxmlformats.org/markup-compatibility/2006" xmlns:p14="http://schemas.microsoft.com/office/powerpoint/2010/main">
    <mc:Choice Requires="p14">
      <p:transition spd="slow" p14:dur="2000" advTm="41719"/>
    </mc:Choice>
    <mc:Fallback xmlns="">
      <p:transition spd="slow" advTm="41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16</a:t>
            </a:fld>
            <a:endParaRPr lang="en-US" dirty="0"/>
          </a:p>
        </p:txBody>
      </p:sp>
      <p:sp>
        <p:nvSpPr>
          <p:cNvPr id="23" name="Content Placeholder 22"/>
          <p:cNvSpPr>
            <a:spLocks noGrp="1"/>
          </p:cNvSpPr>
          <p:nvPr>
            <p:ph sz="quarter" idx="1"/>
          </p:nvPr>
        </p:nvSpPr>
        <p:spPr/>
        <p:txBody>
          <a:bodyPr/>
          <a:lstStyle/>
          <a:p>
            <a:r>
              <a:rPr lang="en-US" dirty="0"/>
              <a:t>Approach: attach magnetic tags on the target, sense the emitted magnetic field for position tracking</a:t>
            </a:r>
          </a:p>
          <a:p>
            <a:endParaRPr lang="en-US" dirty="0"/>
          </a:p>
          <a:p>
            <a:r>
              <a:rPr lang="en-US" dirty="0"/>
              <a:t>Pros</a:t>
            </a:r>
          </a:p>
          <a:p>
            <a:pPr marL="457200" indent="-457200">
              <a:buFont typeface="Arial" pitchFamily="34" charset="0"/>
              <a:buChar char="•"/>
            </a:pPr>
            <a:r>
              <a:rPr lang="en-US" dirty="0"/>
              <a:t>Accurate</a:t>
            </a:r>
          </a:p>
          <a:p>
            <a:r>
              <a:rPr lang="en-US" dirty="0"/>
              <a:t>Cons</a:t>
            </a:r>
          </a:p>
          <a:p>
            <a:pPr marL="457200" indent="-457200">
              <a:buFont typeface="Arial" pitchFamily="34" charset="0"/>
              <a:buChar char="•"/>
            </a:pPr>
            <a:r>
              <a:rPr lang="en-US" dirty="0"/>
              <a:t>Magnetic tags required</a:t>
            </a:r>
          </a:p>
        </p:txBody>
      </p:sp>
      <p:sp>
        <p:nvSpPr>
          <p:cNvPr id="4" name="Text Placeholder 3"/>
          <p:cNvSpPr>
            <a:spLocks noGrp="1"/>
          </p:cNvSpPr>
          <p:nvPr>
            <p:ph type="body" sz="quarter" idx="16"/>
          </p:nvPr>
        </p:nvSpPr>
        <p:spPr/>
        <p:txBody>
          <a:bodyPr/>
          <a:lstStyle/>
          <a:p>
            <a:r>
              <a:rPr lang="en-US" dirty="0"/>
              <a:t>Cooperative Magnetic Position Tracking</a:t>
            </a:r>
          </a:p>
        </p:txBody>
      </p:sp>
      <p:sp>
        <p:nvSpPr>
          <p:cNvPr id="5" name="Rectangle 4"/>
          <p:cNvSpPr/>
          <p:nvPr/>
        </p:nvSpPr>
        <p:spPr>
          <a:xfrm>
            <a:off x="1898646" y="6208776"/>
            <a:ext cx="8026948" cy="646331"/>
          </a:xfrm>
          <a:prstGeom prst="rect">
            <a:avLst/>
          </a:prstGeom>
        </p:spPr>
        <p:txBody>
          <a:bodyPr wrap="square">
            <a:spAutoFit/>
          </a:bodyPr>
          <a:lstStyle/>
          <a:p>
            <a:r>
              <a:rPr lang="en-US" sz="1200" dirty="0"/>
              <a:t>[1] </a:t>
            </a:r>
            <a:r>
              <a:rPr lang="en-US" sz="1200" dirty="0" err="1"/>
              <a:t>Abrudan</a:t>
            </a:r>
            <a:r>
              <a:rPr lang="en-US" sz="1200" dirty="0"/>
              <a:t>, et.al  "Distortion rejecting magneto-inductive three-dimensional localization (</a:t>
            </a:r>
            <a:r>
              <a:rPr lang="en-US" sz="1200" dirty="0" err="1"/>
              <a:t>MagLoc</a:t>
            </a:r>
            <a:r>
              <a:rPr lang="en-US" sz="1200" dirty="0"/>
              <a:t>)." </a:t>
            </a:r>
            <a:r>
              <a:rPr lang="en-US" sz="1200" i="1" dirty="0"/>
              <a:t>IEEE Journal on Selected Areas in Communications</a:t>
            </a:r>
            <a:r>
              <a:rPr lang="en-US" sz="1200" dirty="0"/>
              <a:t>,  2015</a:t>
            </a:r>
          </a:p>
          <a:p>
            <a:r>
              <a:rPr lang="en-US" sz="1200" dirty="0"/>
              <a:t>[2] Huang, et. al. "</a:t>
            </a:r>
            <a:r>
              <a:rPr lang="en-US" sz="1200" dirty="0" err="1"/>
              <a:t>MagTrack</a:t>
            </a:r>
            <a:r>
              <a:rPr lang="en-US" sz="1200" dirty="0"/>
              <a:t>: Enabling Safe Driving Monitoring with Wearable Magnetics." </a:t>
            </a:r>
            <a:r>
              <a:rPr lang="en-US" sz="1200" dirty="0" err="1"/>
              <a:t>MobiSys</a:t>
            </a:r>
            <a:r>
              <a:rPr lang="en-US" sz="1200" dirty="0"/>
              <a:t>. 2019.</a:t>
            </a:r>
          </a:p>
        </p:txBody>
      </p:sp>
      <p:pic>
        <p:nvPicPr>
          <p:cNvPr id="1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27370" y="2538387"/>
            <a:ext cx="2692297" cy="2964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8568579" y="5264580"/>
            <a:ext cx="3163046" cy="830997"/>
          </a:xfrm>
          <a:prstGeom prst="rect">
            <a:avLst/>
          </a:prstGeom>
          <a:noFill/>
        </p:spPr>
        <p:txBody>
          <a:bodyPr wrap="none" rtlCol="0">
            <a:spAutoFit/>
          </a:bodyPr>
          <a:lstStyle/>
          <a:p>
            <a:pPr algn="ctr"/>
            <a:r>
              <a:rPr lang="en-US" dirty="0"/>
              <a:t>Position tracking with </a:t>
            </a:r>
          </a:p>
          <a:p>
            <a:pPr algn="ctr"/>
            <a:r>
              <a:rPr lang="en-US" dirty="0"/>
              <a:t>magnetic tags</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1268555702"/>
      </p:ext>
    </p:extLst>
  </p:cSld>
  <p:clrMapOvr>
    <a:masterClrMapping/>
  </p:clrMapOvr>
  <mc:AlternateContent xmlns:mc="http://schemas.openxmlformats.org/markup-compatibility/2006" xmlns:p14="http://schemas.microsoft.com/office/powerpoint/2010/main">
    <mc:Choice Requires="p14">
      <p:transition spd="slow" p14:dur="2000" advTm="29691"/>
    </mc:Choice>
    <mc:Fallback xmlns="">
      <p:transition spd="slow" advTm="29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17</a:t>
            </a:fld>
            <a:endParaRPr lang="en-US" dirty="0"/>
          </a:p>
        </p:txBody>
      </p:sp>
      <p:sp>
        <p:nvSpPr>
          <p:cNvPr id="5" name="Content Placeholder 4"/>
          <p:cNvSpPr>
            <a:spLocks noGrp="1"/>
          </p:cNvSpPr>
          <p:nvPr>
            <p:ph sz="quarter" idx="1"/>
          </p:nvPr>
        </p:nvSpPr>
        <p:spPr/>
        <p:txBody>
          <a:bodyPr>
            <a:normAutofit lnSpcReduction="10000"/>
          </a:bodyPr>
          <a:lstStyle/>
          <a:p>
            <a:r>
              <a:rPr lang="en-US" dirty="0"/>
              <a:t>Approach: recognize the location based on magnetic field signatures</a:t>
            </a:r>
          </a:p>
          <a:p>
            <a:endParaRPr lang="en-US" dirty="0"/>
          </a:p>
          <a:p>
            <a:r>
              <a:rPr lang="en-US" dirty="0"/>
              <a:t>Pros</a:t>
            </a:r>
          </a:p>
          <a:p>
            <a:pPr marL="457200" indent="-457200">
              <a:buFont typeface="Arial" pitchFamily="34" charset="0"/>
              <a:buChar char="•"/>
            </a:pPr>
            <a:r>
              <a:rPr lang="en-US" dirty="0"/>
              <a:t>Use existing magnetic field</a:t>
            </a:r>
          </a:p>
          <a:p>
            <a:r>
              <a:rPr lang="en-US" dirty="0"/>
              <a:t>Cons</a:t>
            </a:r>
          </a:p>
          <a:p>
            <a:pPr marL="457200" indent="-457200">
              <a:buFont typeface="Arial" pitchFamily="34" charset="0"/>
              <a:buChar char="•"/>
            </a:pPr>
            <a:r>
              <a:rPr lang="en-US" dirty="0"/>
              <a:t>Low tracking granularity</a:t>
            </a:r>
          </a:p>
          <a:p>
            <a:pPr marL="457200" indent="-457200">
              <a:buFont typeface="Arial" pitchFamily="34" charset="0"/>
              <a:buChar char="•"/>
            </a:pPr>
            <a:r>
              <a:rPr lang="en-US" dirty="0"/>
              <a:t>Signature learning</a:t>
            </a:r>
          </a:p>
        </p:txBody>
      </p:sp>
      <p:sp>
        <p:nvSpPr>
          <p:cNvPr id="4" name="Text Placeholder 3"/>
          <p:cNvSpPr>
            <a:spLocks noGrp="1"/>
          </p:cNvSpPr>
          <p:nvPr>
            <p:ph type="body" sz="quarter" idx="16"/>
          </p:nvPr>
        </p:nvSpPr>
        <p:spPr/>
        <p:txBody>
          <a:bodyPr/>
          <a:lstStyle/>
          <a:p>
            <a:r>
              <a:rPr lang="en-US" dirty="0"/>
              <a:t>Non-</a:t>
            </a:r>
            <a:r>
              <a:rPr lang="en-US" dirty="0" err="1"/>
              <a:t>Coorperative</a:t>
            </a:r>
            <a:r>
              <a:rPr lang="en-US" dirty="0"/>
              <a:t> Magnetic Tracking</a:t>
            </a:r>
          </a:p>
          <a:p>
            <a:endParaRPr lang="en-US" dirty="0"/>
          </a:p>
        </p:txBody>
      </p:sp>
      <p:sp>
        <p:nvSpPr>
          <p:cNvPr id="20" name="Rectangle 19"/>
          <p:cNvSpPr/>
          <p:nvPr/>
        </p:nvSpPr>
        <p:spPr>
          <a:xfrm>
            <a:off x="1901952" y="6211669"/>
            <a:ext cx="8026948" cy="646331"/>
          </a:xfrm>
          <a:prstGeom prst="rect">
            <a:avLst/>
          </a:prstGeom>
        </p:spPr>
        <p:txBody>
          <a:bodyPr wrap="square">
            <a:spAutoFit/>
          </a:bodyPr>
          <a:lstStyle/>
          <a:p>
            <a:r>
              <a:rPr lang="en-US" sz="1200" dirty="0"/>
              <a:t>[1] </a:t>
            </a:r>
            <a:r>
              <a:rPr lang="en-US" sz="1200" dirty="0" err="1"/>
              <a:t>Shu</a:t>
            </a:r>
            <a:r>
              <a:rPr lang="en-US" sz="1200" dirty="0"/>
              <a:t> et.al,"</a:t>
            </a:r>
            <a:r>
              <a:rPr lang="en-US" sz="1200" dirty="0" err="1"/>
              <a:t>Magicol</a:t>
            </a:r>
            <a:r>
              <a:rPr lang="en-US" sz="1200" dirty="0"/>
              <a:t>: Indoor localization using pervasive magnetic field and opportunistic </a:t>
            </a:r>
            <a:r>
              <a:rPr lang="en-US" sz="1200" dirty="0" err="1"/>
              <a:t>WiFi</a:t>
            </a:r>
            <a:r>
              <a:rPr lang="en-US" sz="1200" dirty="0"/>
              <a:t> sensing." </a:t>
            </a:r>
            <a:r>
              <a:rPr lang="en-US" sz="1200" i="1" dirty="0"/>
              <a:t>IEEE Journal on Selected Areas in Communications</a:t>
            </a:r>
            <a:r>
              <a:rPr lang="en-US" sz="1200" dirty="0"/>
              <a:t> 2015.</a:t>
            </a:r>
          </a:p>
          <a:p>
            <a:r>
              <a:rPr lang="en-US" sz="1200" dirty="0"/>
              <a:t>[2] Lu. et.al. "Simultaneous localization and mapping with power network electromagnetic field." In </a:t>
            </a:r>
            <a:r>
              <a:rPr lang="en-US" sz="1200" i="1" dirty="0" err="1"/>
              <a:t>Mobicom</a:t>
            </a:r>
            <a:r>
              <a:rPr lang="en-US" sz="1200" dirty="0"/>
              <a:t>. 2018.</a:t>
            </a: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3547862785"/>
      </p:ext>
    </p:extLst>
  </p:cSld>
  <p:clrMapOvr>
    <a:masterClrMapping/>
  </p:clrMapOvr>
  <mc:AlternateContent xmlns:mc="http://schemas.openxmlformats.org/markup-compatibility/2006" xmlns:p14="http://schemas.microsoft.com/office/powerpoint/2010/main">
    <mc:Choice Requires="p14">
      <p:transition spd="slow" p14:dur="2000" advTm="40521"/>
    </mc:Choice>
    <mc:Fallback xmlns="">
      <p:transition spd="slow" advTm="40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18</a:t>
            </a:fld>
            <a:endParaRPr lang="en-US" dirty="0"/>
          </a:p>
        </p:txBody>
      </p:sp>
      <p:sp>
        <p:nvSpPr>
          <p:cNvPr id="3" name="Content Placeholder 2"/>
          <p:cNvSpPr>
            <a:spLocks noGrp="1"/>
          </p:cNvSpPr>
          <p:nvPr>
            <p:ph sz="quarter" idx="1"/>
          </p:nvPr>
        </p:nvSpPr>
        <p:spPr/>
        <p:txBody>
          <a:bodyPr>
            <a:normAutofit/>
          </a:bodyPr>
          <a:lstStyle/>
          <a:p>
            <a:r>
              <a:rPr lang="en-US" sz="2800" dirty="0"/>
              <a:t>Goal: obtain an approximate model for the spatial distribution of the motor magnetic field </a:t>
            </a:r>
          </a:p>
          <a:p>
            <a:endParaRPr lang="en-US" sz="2800" dirty="0"/>
          </a:p>
          <a:p>
            <a:r>
              <a:rPr lang="en-US" sz="2800" dirty="0"/>
              <a:t>Experiments: measure the field at different locations</a:t>
            </a:r>
            <a:endParaRPr lang="en-US" sz="2400" dirty="0"/>
          </a:p>
        </p:txBody>
      </p:sp>
      <p:sp>
        <p:nvSpPr>
          <p:cNvPr id="4" name="Text Placeholder 3"/>
          <p:cNvSpPr>
            <a:spLocks noGrp="1"/>
          </p:cNvSpPr>
          <p:nvPr>
            <p:ph type="body" sz="quarter" idx="16"/>
          </p:nvPr>
        </p:nvSpPr>
        <p:spPr/>
        <p:txBody>
          <a:bodyPr/>
          <a:lstStyle/>
          <a:p>
            <a:r>
              <a:rPr lang="en-US" dirty="0"/>
              <a:t>Motor Magnetic Field Modeling</a:t>
            </a: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543" y="4234789"/>
            <a:ext cx="2012122" cy="2012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6" name="TextBox 5"/>
              <p:cNvSpPr txBox="1"/>
              <p:nvPr/>
            </p:nvSpPr>
            <p:spPr>
              <a:xfrm>
                <a:off x="6977400" y="5240854"/>
                <a:ext cx="53867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a:rPr>
                            <m:t>𝑐</m:t>
                          </m:r>
                        </m:e>
                        <m:sub>
                          <m:r>
                            <a:rPr lang="en-US" sz="2400" b="0" i="1" smtClean="0">
                              <a:latin typeface="Cambria Math"/>
                            </a:rPr>
                            <m:t>1</m:t>
                          </m:r>
                        </m:sub>
                      </m:sSub>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6977400" y="5240854"/>
                <a:ext cx="538674" cy="461665"/>
              </a:xfrm>
              <a:prstGeom prst="rect">
                <a:avLst/>
              </a:prstGeom>
              <a:blipFill rotWithShape="1">
                <a:blip r:embed="rId6"/>
                <a:stretch>
                  <a:fillRect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6803864" y="4488306"/>
                <a:ext cx="54579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a:rPr>
                            <m:t>𝑐</m:t>
                          </m:r>
                        </m:e>
                        <m:sub>
                          <m:r>
                            <a:rPr lang="en-US" sz="2400" b="0" i="1" smtClean="0">
                              <a:latin typeface="Cambria Math"/>
                            </a:rPr>
                            <m:t>2</m:t>
                          </m:r>
                        </m:sub>
                      </m:sSub>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6803864" y="4488306"/>
                <a:ext cx="545790" cy="461665"/>
              </a:xfrm>
              <a:prstGeom prst="rect">
                <a:avLst/>
              </a:prstGeom>
              <a:blipFill rotWithShape="1">
                <a:blip r:embed="rId7"/>
                <a:stretch>
                  <a:fillRect b="-2632"/>
                </a:stretch>
              </a:blipFill>
            </p:spPr>
            <p:txBody>
              <a:bodyPr/>
              <a:lstStyle/>
              <a:p>
                <a:r>
                  <a:rPr lang="en-US">
                    <a:noFill/>
                  </a:rPr>
                  <a:t> </a:t>
                </a:r>
              </a:p>
            </p:txBody>
          </p:sp>
        </mc:Fallback>
      </mc:AlternateContent>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533142991"/>
      </p:ext>
    </p:extLst>
  </p:cSld>
  <p:clrMapOvr>
    <a:masterClrMapping/>
  </p:clrMapOvr>
  <mc:AlternateContent xmlns:mc="http://schemas.openxmlformats.org/markup-compatibility/2006" xmlns:p14="http://schemas.microsoft.com/office/powerpoint/2010/main">
    <mc:Choice Requires="p14">
      <p:transition spd="slow" p14:dur="2000" advTm="18219"/>
    </mc:Choice>
    <mc:Fallback xmlns="">
      <p:transition spd="slow" advTm="18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85" b="100000" l="2924" r="100000">
                        <a14:foregroundMark x1="71345" y1="35673" x2="78947" y2="32164"/>
                        <a14:foregroundMark x1="51462" y1="46784" x2="69591" y2="36842"/>
                        <a14:foregroundMark x1="43275" y1="52047" x2="56725" y2="43860"/>
                        <a14:foregroundMark x1="47368" y1="61988" x2="95906" y2="60819"/>
                        <a14:foregroundMark x1="27485" y1="16959" x2="28070" y2="19298"/>
                        <a14:foregroundMark x1="27485" y1="15789" x2="28655" y2="16959"/>
                      </a14:backgroundRemoval>
                    </a14:imgEffect>
                  </a14:imgLayer>
                </a14:imgProps>
              </a:ext>
              <a:ext uri="{28A0092B-C50C-407E-A947-70E740481C1C}">
                <a14:useLocalDpi xmlns:a14="http://schemas.microsoft.com/office/drawing/2010/main" val="0"/>
              </a:ext>
            </a:extLst>
          </a:blip>
          <a:srcRect/>
          <a:stretch>
            <a:fillRect/>
          </a:stretch>
        </p:blipFill>
        <p:spPr bwMode="auto">
          <a:xfrm>
            <a:off x="9533491" y="1696427"/>
            <a:ext cx="2012122" cy="2012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rc 5"/>
          <p:cNvSpPr/>
          <p:nvPr/>
        </p:nvSpPr>
        <p:spPr>
          <a:xfrm rot="191366">
            <a:off x="9953077" y="2141051"/>
            <a:ext cx="240440" cy="191276"/>
          </a:xfrm>
          <a:prstGeom prst="arc">
            <a:avLst>
              <a:gd name="adj1" fmla="val 20192834"/>
              <a:gd name="adj2" fmla="val 1222039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19</a:t>
            </a:fld>
            <a:endParaRPr lang="en-US" dirty="0"/>
          </a:p>
        </p:txBody>
      </p:sp>
      <p:sp>
        <p:nvSpPr>
          <p:cNvPr id="4" name="Text Placeholder 3"/>
          <p:cNvSpPr>
            <a:spLocks noGrp="1"/>
          </p:cNvSpPr>
          <p:nvPr>
            <p:ph type="body" sz="quarter" idx="16"/>
          </p:nvPr>
        </p:nvSpPr>
        <p:spPr/>
        <p:txBody>
          <a:bodyPr/>
          <a:lstStyle/>
          <a:p>
            <a:r>
              <a:rPr lang="en-US" dirty="0"/>
              <a:t>Motor Magnetic Field Modeling: Observations</a:t>
            </a:r>
          </a:p>
        </p:txBody>
      </p:sp>
      <p:sp>
        <p:nvSpPr>
          <p:cNvPr id="16" name="Text Placeholder 14"/>
          <p:cNvSpPr txBox="1">
            <a:spLocks/>
          </p:cNvSpPr>
          <p:nvPr/>
        </p:nvSpPr>
        <p:spPr>
          <a:xfrm>
            <a:off x="977070" y="1696427"/>
            <a:ext cx="8229600" cy="4804543"/>
          </a:xfrm>
          <a:prstGeom prst="rect">
            <a:avLst/>
          </a:prstGeom>
        </p:spPr>
        <p:txBody>
          <a:bodyPr vert="horz" lIns="121899" tIns="60949" rIns="121899" bIns="60949">
            <a:normAutofit/>
          </a:bodyPr>
          <a:lstStyle>
            <a:lvl1pPr marL="426645" indent="-426645" algn="l" rtl="0" eaLnBrk="1" latinLnBrk="0" hangingPunct="1">
              <a:spcBef>
                <a:spcPts val="933"/>
              </a:spcBef>
              <a:buClr>
                <a:schemeClr val="accent2"/>
              </a:buClr>
              <a:buSzPct val="60000"/>
              <a:buFont typeface="Wingdings"/>
              <a:buChar char=""/>
              <a:defRPr kumimoji="0" sz="3900" kern="1200">
                <a:solidFill>
                  <a:schemeClr val="tx1"/>
                </a:solidFill>
                <a:latin typeface="Arial" pitchFamily="34" charset="0"/>
                <a:ea typeface="+mn-ea"/>
                <a:cs typeface="Arial" pitchFamily="34" charset="0"/>
              </a:defRPr>
            </a:lvl1pPr>
            <a:lvl2pPr marL="853291" indent="-365696" algn="l" rtl="0" eaLnBrk="1" latinLnBrk="0" hangingPunct="1">
              <a:spcBef>
                <a:spcPts val="733"/>
              </a:spcBef>
              <a:buClr>
                <a:schemeClr val="accent1"/>
              </a:buClr>
              <a:buSzPct val="70000"/>
              <a:buFont typeface="Wingdings 2"/>
              <a:buChar char=""/>
              <a:defRPr kumimoji="0" sz="3500" kern="1200">
                <a:solidFill>
                  <a:schemeClr val="tx1"/>
                </a:solidFill>
                <a:latin typeface="Arial" pitchFamily="34" charset="0"/>
                <a:ea typeface="+mn-ea"/>
                <a:cs typeface="Arial" pitchFamily="34" charset="0"/>
              </a:defRPr>
            </a:lvl2pPr>
            <a:lvl3pPr marL="1218987" indent="-304747" algn="l" rtl="0" eaLnBrk="1" latinLnBrk="0" hangingPunct="1">
              <a:spcBef>
                <a:spcPts val="667"/>
              </a:spcBef>
              <a:buClr>
                <a:schemeClr val="accent2"/>
              </a:buClr>
              <a:buSzPct val="75000"/>
              <a:buFont typeface="Wingdings"/>
              <a:buChar char=""/>
              <a:defRPr kumimoji="0" sz="3100" kern="1200">
                <a:solidFill>
                  <a:schemeClr val="tx1"/>
                </a:solidFill>
                <a:latin typeface="Arial" pitchFamily="34" charset="0"/>
                <a:ea typeface="+mn-ea"/>
                <a:cs typeface="Arial" pitchFamily="34" charset="0"/>
              </a:defRPr>
            </a:lvl3pPr>
            <a:lvl4pPr marL="1828480" indent="-304747" algn="l" rtl="0" eaLnBrk="1" latinLnBrk="0" hangingPunct="1">
              <a:spcBef>
                <a:spcPts val="533"/>
              </a:spcBef>
              <a:buClr>
                <a:schemeClr val="accent3"/>
              </a:buClr>
              <a:buSzPct val="75000"/>
              <a:buFont typeface="Wingdings"/>
              <a:buChar char=""/>
              <a:defRPr kumimoji="0" sz="2700" kern="1200">
                <a:solidFill>
                  <a:schemeClr val="tx1"/>
                </a:solidFill>
                <a:latin typeface="Arial" pitchFamily="34" charset="0"/>
                <a:ea typeface="+mn-ea"/>
                <a:cs typeface="Arial" pitchFamily="34" charset="0"/>
              </a:defRPr>
            </a:lvl4pPr>
            <a:lvl5pPr marL="2437973" indent="-304747" algn="l" rtl="0" eaLnBrk="1" latinLnBrk="0" hangingPunct="1">
              <a:spcBef>
                <a:spcPts val="533"/>
              </a:spcBef>
              <a:buClr>
                <a:schemeClr val="accent4"/>
              </a:buClr>
              <a:buSzPct val="65000"/>
              <a:buFont typeface="Wingdings"/>
              <a:buChar char=""/>
              <a:defRPr kumimoji="0" sz="2700" kern="1200">
                <a:solidFill>
                  <a:schemeClr val="tx1"/>
                </a:solidFill>
                <a:latin typeface="Arial" pitchFamily="34" charset="0"/>
                <a:ea typeface="+mn-ea"/>
                <a:cs typeface="Arial" pitchFamily="34" charset="0"/>
              </a:defRPr>
            </a:lvl5pPr>
            <a:lvl6pPr marL="2803669" indent="-304747" algn="l" rtl="0" eaLnBrk="1" latinLnBrk="0" hangingPunct="1">
              <a:spcBef>
                <a:spcPct val="20000"/>
              </a:spcBef>
              <a:buClr>
                <a:schemeClr val="accent1"/>
              </a:buClr>
              <a:buFont typeface="Wingdings"/>
              <a:buChar char="§"/>
              <a:defRPr kumimoji="0" sz="2400" kern="1200" baseline="0">
                <a:solidFill>
                  <a:schemeClr val="tx1"/>
                </a:solidFill>
                <a:latin typeface="+mn-lt"/>
                <a:ea typeface="+mn-ea"/>
                <a:cs typeface="+mn-cs"/>
              </a:defRPr>
            </a:lvl6pPr>
            <a:lvl7pPr marL="3169365" indent="-304747" algn="l" rtl="0" eaLnBrk="1" latinLnBrk="0" hangingPunct="1">
              <a:spcBef>
                <a:spcPct val="20000"/>
              </a:spcBef>
              <a:buClr>
                <a:schemeClr val="accent2"/>
              </a:buClr>
              <a:buFont typeface="Wingdings"/>
              <a:buChar char="§"/>
              <a:defRPr kumimoji="0" sz="2400" kern="1200" baseline="0">
                <a:solidFill>
                  <a:schemeClr val="tx1"/>
                </a:solidFill>
                <a:latin typeface="+mn-lt"/>
                <a:ea typeface="+mn-ea"/>
                <a:cs typeface="+mn-cs"/>
              </a:defRPr>
            </a:lvl7pPr>
            <a:lvl8pPr marL="3535061" indent="-304747" algn="l" rtl="0" eaLnBrk="1" latinLnBrk="0" hangingPunct="1">
              <a:spcBef>
                <a:spcPct val="20000"/>
              </a:spcBef>
              <a:buClr>
                <a:schemeClr val="accent3"/>
              </a:buClr>
              <a:buFont typeface="Wingdings"/>
              <a:buChar char="§"/>
              <a:defRPr kumimoji="0" sz="2400" kern="1200" baseline="0">
                <a:solidFill>
                  <a:schemeClr val="tx1"/>
                </a:solidFill>
                <a:latin typeface="+mn-lt"/>
                <a:ea typeface="+mn-ea"/>
                <a:cs typeface="+mn-cs"/>
              </a:defRPr>
            </a:lvl8pPr>
            <a:lvl9pPr marL="3900757" indent="-304747" algn="l" rtl="0" eaLnBrk="1" latinLnBrk="0" hangingPunct="1">
              <a:spcBef>
                <a:spcPct val="20000"/>
              </a:spcBef>
              <a:buClr>
                <a:schemeClr val="accent4"/>
              </a:buClr>
              <a:buFont typeface="Wingdings"/>
              <a:buChar char="§"/>
              <a:defRPr kumimoji="0" sz="2400" kern="1200" baseline="0">
                <a:solidFill>
                  <a:schemeClr val="tx1"/>
                </a:solidFill>
                <a:latin typeface="+mn-lt"/>
                <a:ea typeface="+mn-ea"/>
                <a:cs typeface="+mn-cs"/>
              </a:defRPr>
            </a:lvl9pPr>
          </a:lstStyle>
          <a:p>
            <a:pPr marL="457200" indent="-457200">
              <a:buFont typeface="+mj-lt"/>
              <a:buAutoNum type="arabicPeriod"/>
            </a:pPr>
            <a:r>
              <a:rPr lang="en-US" sz="2800" dirty="0"/>
              <a:t>Signals are periodic</a:t>
            </a:r>
          </a:p>
          <a:p>
            <a:pPr marL="457200" indent="-457200">
              <a:buFont typeface="+mj-lt"/>
              <a:buAutoNum type="arabicPeriod"/>
            </a:pPr>
            <a:r>
              <a:rPr lang="en-US" sz="2800" dirty="0"/>
              <a:t>Signal strengths stable against roll angle</a:t>
            </a:r>
          </a:p>
          <a:p>
            <a:pPr marL="457200" indent="-457200">
              <a:buFont typeface="+mj-lt"/>
              <a:buAutoNum type="arabicPeriod"/>
            </a:pPr>
            <a:r>
              <a:rPr lang="en-US" sz="2800" dirty="0"/>
              <a:t>Signal phase approximately equals to roll angle</a:t>
            </a:r>
          </a:p>
          <a:p>
            <a:pPr marL="457200" indent="-457200">
              <a:buFont typeface="+mj-lt"/>
              <a:buAutoNum type="arabicPeriod"/>
            </a:pPr>
            <a:endParaRPr lang="en-US" sz="2800" dirty="0"/>
          </a:p>
        </p:txBody>
      </p:sp>
      <p:pic>
        <p:nvPicPr>
          <p:cNvPr id="17"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840" b="12037"/>
          <a:stretch/>
        </p:blipFill>
        <p:spPr bwMode="auto">
          <a:xfrm>
            <a:off x="1267012" y="4420924"/>
            <a:ext cx="2644809" cy="1968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8" name="TextBox 17"/>
              <p:cNvSpPr txBox="1"/>
              <p:nvPr/>
            </p:nvSpPr>
            <p:spPr>
              <a:xfrm>
                <a:off x="1914840" y="4048498"/>
                <a:ext cx="174599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a:rPr>
                        <m:t>Power</m:t>
                      </m:r>
                      <m:r>
                        <a:rPr lang="en-US" b="0" i="0" smtClean="0">
                          <a:latin typeface="Cambria Math"/>
                        </a:rPr>
                        <m:t> </m:t>
                      </m:r>
                      <m:r>
                        <m:rPr>
                          <m:sty m:val="p"/>
                        </m:rPr>
                        <a:rPr lang="en-US" b="0" i="0" smtClean="0">
                          <a:latin typeface="Cambria Math"/>
                        </a:rPr>
                        <m:t>Spectral</m:t>
                      </m:r>
                    </m:oMath>
                  </m:oMathPara>
                </a14:m>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1914840" y="4048498"/>
                <a:ext cx="1745991" cy="369332"/>
              </a:xfrm>
              <a:prstGeom prst="rect">
                <a:avLst/>
              </a:prstGeom>
              <a:blipFill rotWithShape="1">
                <a:blip r:embed="rId9"/>
                <a:stretch>
                  <a:fillRect l="-697" r="-26829" b="-49180"/>
                </a:stretch>
              </a:blipFill>
            </p:spPr>
            <p:txBody>
              <a:bodyPr/>
              <a:lstStyle/>
              <a:p>
                <a:r>
                  <a:rPr lang="en-US">
                    <a:noFill/>
                  </a:rPr>
                  <a:t> </a:t>
                </a:r>
              </a:p>
            </p:txBody>
          </p:sp>
        </mc:Fallback>
      </mc:AlternateContent>
      <p:cxnSp>
        <p:nvCxnSpPr>
          <p:cNvPr id="19" name="Straight Arrow Connector 18"/>
          <p:cNvCxnSpPr>
            <a:stCxn id="17" idx="0"/>
          </p:cNvCxnSpPr>
          <p:nvPr/>
        </p:nvCxnSpPr>
        <p:spPr>
          <a:xfrm>
            <a:off x="2589417" y="4420924"/>
            <a:ext cx="462243" cy="24287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0" name="Picture 4"/>
          <p:cNvPicPr>
            <a:picLocks noChangeAspect="1" noChangeArrowheads="1"/>
          </p:cNvPicPr>
          <p:nvPr/>
        </p:nvPicPr>
        <p:blipFill rotWithShape="1">
          <a:blip r:embed="rId10">
            <a:extLst>
              <a:ext uri="{28A0092B-C50C-407E-A947-70E740481C1C}">
                <a14:useLocalDpi xmlns:a14="http://schemas.microsoft.com/office/drawing/2010/main" val="0"/>
              </a:ext>
            </a:extLst>
          </a:blip>
          <a:srcRect l="37055" r="33614" b="23959"/>
          <a:stretch/>
        </p:blipFill>
        <p:spPr bwMode="auto">
          <a:xfrm>
            <a:off x="5228833" y="4270092"/>
            <a:ext cx="2706518" cy="2149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1" name="TextBox 20"/>
              <p:cNvSpPr txBox="1"/>
              <p:nvPr/>
            </p:nvSpPr>
            <p:spPr>
              <a:xfrm>
                <a:off x="5650300" y="6323930"/>
                <a:ext cx="2166427" cy="584775"/>
              </a:xfrm>
              <a:prstGeom prst="rect">
                <a:avLst/>
              </a:prstGeom>
              <a:noFill/>
            </p:spPr>
            <p:txBody>
              <a:bodyPr wrap="none" rtlCol="0">
                <a:spAutoFit/>
              </a:bodyPr>
              <a:lstStyle/>
              <a:p>
                <a14:m>
                  <m:oMath xmlns:m="http://schemas.openxmlformats.org/officeDocument/2006/math">
                    <m:r>
                      <a:rPr lang="en-US" b="0" i="1" smtClean="0">
                        <a:latin typeface="Cambria Math"/>
                      </a:rPr>
                      <m:t>𝑟𝑜𝑙𝑙</m:t>
                    </m:r>
                    <m:r>
                      <a:rPr lang="en-US" b="0" i="1" smtClean="0">
                        <a:latin typeface="Cambria Math"/>
                      </a:rPr>
                      <m:t> </m:t>
                    </m:r>
                    <m:r>
                      <a:rPr lang="en-US" b="0" i="1" smtClean="0">
                        <a:latin typeface="Cambria Math"/>
                      </a:rPr>
                      <m:t>𝑎𝑛𝑔𝑙𝑒</m:t>
                    </m:r>
                  </m:oMath>
                </a14:m>
                <a:r>
                  <a:rPr lang="en-US" sz="3200" dirty="0"/>
                  <a:t> </a:t>
                </a:r>
                <a14:m>
                  <m:oMath xmlns:m="http://schemas.openxmlformats.org/officeDocument/2006/math">
                    <m:r>
                      <a:rPr lang="en-US" sz="3200" b="0" i="0" dirty="0" smtClean="0">
                        <a:latin typeface="Cambria Math"/>
                        <a:ea typeface="Cambria Math"/>
                      </a:rPr>
                      <m:t>(</m:t>
                    </m:r>
                    <m:r>
                      <a:rPr lang="en-US" sz="3200" i="1" dirty="0" smtClean="0">
                        <a:latin typeface="Cambria Math"/>
                        <a:ea typeface="Cambria Math"/>
                      </a:rPr>
                      <m:t>°</m:t>
                    </m:r>
                    <m:r>
                      <a:rPr lang="en-US" sz="3200" b="0" i="1" dirty="0" smtClean="0">
                        <a:latin typeface="Cambria Math"/>
                        <a:ea typeface="Cambria Math"/>
                      </a:rPr>
                      <m:t>)</m:t>
                    </m:r>
                  </m:oMath>
                </a14:m>
                <a:endParaRPr lang="en-US" sz="3200" dirty="0"/>
              </a:p>
            </p:txBody>
          </p:sp>
        </mc:Choice>
        <mc:Fallback xmlns="">
          <p:sp>
            <p:nvSpPr>
              <p:cNvPr id="21" name="TextBox 20"/>
              <p:cNvSpPr txBox="1">
                <a:spLocks noRot="1" noChangeAspect="1" noMove="1" noResize="1" noEditPoints="1" noAdjustHandles="1" noChangeArrowheads="1" noChangeShapeType="1" noTextEdit="1"/>
              </p:cNvSpPr>
              <p:nvPr/>
            </p:nvSpPr>
            <p:spPr>
              <a:xfrm>
                <a:off x="5650300" y="6323930"/>
                <a:ext cx="2166427" cy="584775"/>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rot="16200000">
                <a:off x="4035778" y="5215099"/>
                <a:ext cx="178305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𝑠𝑡𝑟𝑒𝑛𝑔𝑡h</m:t>
                      </m:r>
                      <m:r>
                        <a:rPr lang="en-US" b="0" i="1" smtClean="0">
                          <a:latin typeface="Cambria Math"/>
                        </a:rPr>
                        <m:t>(</m:t>
                      </m:r>
                      <m:r>
                        <a:rPr lang="en-US" b="0" i="1" smtClean="0">
                          <a:latin typeface="Cambria Math"/>
                        </a:rPr>
                        <m:t>𝑚𝑊</m:t>
                      </m:r>
                      <m:r>
                        <a:rPr lang="en-US" b="0" i="1" smtClean="0">
                          <a:latin typeface="Cambria Math"/>
                        </a:rPr>
                        <m:t>)</m:t>
                      </m:r>
                    </m:oMath>
                  </m:oMathPara>
                </a14:m>
                <a:endParaRPr lang="en-US" dirty="0"/>
              </a:p>
            </p:txBody>
          </p:sp>
        </mc:Choice>
        <mc:Fallback xmlns="">
          <p:sp>
            <p:nvSpPr>
              <p:cNvPr id="22" name="Rectangle 21"/>
              <p:cNvSpPr>
                <a:spLocks noRot="1" noChangeAspect="1" noMove="1" noResize="1" noEditPoints="1" noAdjustHandles="1" noChangeArrowheads="1" noChangeShapeType="1" noTextEdit="1"/>
              </p:cNvSpPr>
              <p:nvPr/>
            </p:nvSpPr>
            <p:spPr>
              <a:xfrm rot="16200000">
                <a:off x="4035778" y="5215099"/>
                <a:ext cx="1783052" cy="369332"/>
              </a:xfrm>
              <a:prstGeom prst="rect">
                <a:avLst/>
              </a:prstGeom>
              <a:blipFill rotWithShape="1">
                <a:blip r:embed="rId12"/>
                <a:stretch>
                  <a:fillRect t="-26712" r="-49180" b="-3082"/>
                </a:stretch>
              </a:blipFill>
            </p:spPr>
            <p:txBody>
              <a:bodyPr/>
              <a:lstStyle/>
              <a:p>
                <a:r>
                  <a:rPr lang="en-US">
                    <a:noFill/>
                  </a:rPr>
                  <a:t> </a:t>
                </a:r>
              </a:p>
            </p:txBody>
          </p:sp>
        </mc:Fallback>
      </mc:AlternateContent>
      <p:pic>
        <p:nvPicPr>
          <p:cNvPr id="23" name="Picture 4"/>
          <p:cNvPicPr>
            <a:picLocks noChangeAspect="1" noChangeArrowheads="1"/>
          </p:cNvPicPr>
          <p:nvPr/>
        </p:nvPicPr>
        <p:blipFill rotWithShape="1">
          <a:blip r:embed="rId10">
            <a:extLst>
              <a:ext uri="{28A0092B-C50C-407E-A947-70E740481C1C}">
                <a14:useLocalDpi xmlns:a14="http://schemas.microsoft.com/office/drawing/2010/main" val="0"/>
              </a:ext>
            </a:extLst>
          </a:blip>
          <a:srcRect l="70747" b="23331"/>
          <a:stretch/>
        </p:blipFill>
        <p:spPr bwMode="auto">
          <a:xfrm>
            <a:off x="8988240" y="4292307"/>
            <a:ext cx="2694660" cy="216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4" name="TextBox 23"/>
              <p:cNvSpPr txBox="1"/>
              <p:nvPr/>
            </p:nvSpPr>
            <p:spPr>
              <a:xfrm>
                <a:off x="9662245" y="4048498"/>
                <a:ext cx="14766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a:rPr>
                        <m:t>Signal</m:t>
                      </m:r>
                      <m:r>
                        <a:rPr lang="en-US" b="0" i="0" smtClean="0">
                          <a:latin typeface="Cambria Math"/>
                        </a:rPr>
                        <m:t> </m:t>
                      </m:r>
                      <m:r>
                        <m:rPr>
                          <m:sty m:val="p"/>
                        </m:rPr>
                        <a:rPr lang="en-US" b="0" i="0" smtClean="0">
                          <a:latin typeface="Cambria Math"/>
                        </a:rPr>
                        <m:t>Phase</m:t>
                      </m:r>
                    </m:oMath>
                  </m:oMathPara>
                </a14:m>
                <a:endParaRPr lang="en-US" dirty="0"/>
              </a:p>
            </p:txBody>
          </p:sp>
        </mc:Choice>
        <mc:Fallback xmlns="">
          <p:sp>
            <p:nvSpPr>
              <p:cNvPr id="24" name="TextBox 23"/>
              <p:cNvSpPr txBox="1">
                <a:spLocks noRot="1" noChangeAspect="1" noMove="1" noResize="1" noEditPoints="1" noAdjustHandles="1" noChangeArrowheads="1" noChangeShapeType="1" noTextEdit="1"/>
              </p:cNvSpPr>
              <p:nvPr/>
            </p:nvSpPr>
            <p:spPr>
              <a:xfrm>
                <a:off x="9662245" y="4048498"/>
                <a:ext cx="1476686" cy="369332"/>
              </a:xfrm>
              <a:prstGeom prst="rect">
                <a:avLst/>
              </a:prstGeom>
              <a:blipFill rotWithShape="1">
                <a:blip r:embed="rId13"/>
                <a:stretch>
                  <a:fillRect l="-3306" r="-23967" b="-491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9456339" y="6334559"/>
                <a:ext cx="2166427" cy="584775"/>
              </a:xfrm>
              <a:prstGeom prst="rect">
                <a:avLst/>
              </a:prstGeom>
              <a:noFill/>
            </p:spPr>
            <p:txBody>
              <a:bodyPr wrap="none" rtlCol="0">
                <a:spAutoFit/>
              </a:bodyPr>
              <a:lstStyle/>
              <a:p>
                <a14:m>
                  <m:oMath xmlns:m="http://schemas.openxmlformats.org/officeDocument/2006/math">
                    <m:r>
                      <a:rPr lang="en-US" b="0" i="1" smtClean="0">
                        <a:latin typeface="Cambria Math"/>
                      </a:rPr>
                      <m:t>𝑟𝑜𝑙𝑙</m:t>
                    </m:r>
                    <m:r>
                      <a:rPr lang="en-US" b="0" i="1" smtClean="0">
                        <a:latin typeface="Cambria Math"/>
                      </a:rPr>
                      <m:t> </m:t>
                    </m:r>
                    <m:r>
                      <a:rPr lang="en-US" b="0" i="1" smtClean="0">
                        <a:latin typeface="Cambria Math"/>
                      </a:rPr>
                      <m:t>𝑎𝑛𝑔𝑙𝑒</m:t>
                    </m:r>
                  </m:oMath>
                </a14:m>
                <a:r>
                  <a:rPr lang="en-US" sz="3200" dirty="0"/>
                  <a:t> </a:t>
                </a:r>
                <a14:m>
                  <m:oMath xmlns:m="http://schemas.openxmlformats.org/officeDocument/2006/math">
                    <m:r>
                      <a:rPr lang="en-US" sz="3200" dirty="0">
                        <a:latin typeface="Cambria Math"/>
                        <a:ea typeface="Cambria Math"/>
                      </a:rPr>
                      <m:t>(</m:t>
                    </m:r>
                    <m:r>
                      <a:rPr lang="en-US" sz="3200" i="1" dirty="0">
                        <a:latin typeface="Cambria Math"/>
                        <a:ea typeface="Cambria Math"/>
                      </a:rPr>
                      <m:t>°)</m:t>
                    </m:r>
                  </m:oMath>
                </a14:m>
                <a:endParaRPr lang="en-US" sz="3200" dirty="0"/>
              </a:p>
            </p:txBody>
          </p:sp>
        </mc:Choice>
        <mc:Fallback xmlns="">
          <p:sp>
            <p:nvSpPr>
              <p:cNvPr id="25" name="TextBox 24"/>
              <p:cNvSpPr txBox="1">
                <a:spLocks noRot="1" noChangeAspect="1" noMove="1" noResize="1" noEditPoints="1" noAdjustHandles="1" noChangeArrowheads="1" noChangeShapeType="1" noTextEdit="1"/>
              </p:cNvSpPr>
              <p:nvPr/>
            </p:nvSpPr>
            <p:spPr>
              <a:xfrm>
                <a:off x="9456339" y="6334559"/>
                <a:ext cx="2166427" cy="584775"/>
              </a:xfrm>
              <a:prstGeom prst="rect">
                <a:avLst/>
              </a:prstGeom>
              <a:blipFill rotWithShape="1">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rot="16200000">
                <a:off x="8170178" y="5170977"/>
                <a:ext cx="113871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𝑝h𝑎𝑠𝑒</m:t>
                      </m:r>
                      <m:r>
                        <a:rPr lang="en-US" b="0" i="1" smtClean="0">
                          <a:latin typeface="Cambria Math"/>
                        </a:rPr>
                        <m:t>(°)</m:t>
                      </m:r>
                    </m:oMath>
                  </m:oMathPara>
                </a14:m>
                <a:endParaRPr lang="en-US" dirty="0"/>
              </a:p>
            </p:txBody>
          </p:sp>
        </mc:Choice>
        <mc:Fallback xmlns="">
          <p:sp>
            <p:nvSpPr>
              <p:cNvPr id="26" name="Rectangle 25"/>
              <p:cNvSpPr>
                <a:spLocks noRot="1" noChangeAspect="1" noMove="1" noResize="1" noEditPoints="1" noAdjustHandles="1" noChangeArrowheads="1" noChangeShapeType="1" noTextEdit="1"/>
              </p:cNvSpPr>
              <p:nvPr/>
            </p:nvSpPr>
            <p:spPr>
              <a:xfrm rot="16200000">
                <a:off x="8170178" y="5170977"/>
                <a:ext cx="1138710" cy="369332"/>
              </a:xfrm>
              <a:prstGeom prst="rect">
                <a:avLst/>
              </a:prstGeom>
              <a:blipFill rotWithShape="1">
                <a:blip r:embed="rId15"/>
                <a:stretch>
                  <a:fillRect t="-24599" r="-49180" b="-42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1556771" y="6338009"/>
                <a:ext cx="242816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𝑓𝑟𝑒𝑞𝑢𝑒𝑛𝑐𝑦</m:t>
                      </m:r>
                      <m:r>
                        <a:rPr lang="en-US" b="0" i="1" smtClean="0">
                          <a:latin typeface="Cambria Math"/>
                        </a:rPr>
                        <m:t> (</m:t>
                      </m:r>
                      <m:r>
                        <a:rPr lang="en-US" b="0" i="1" smtClean="0">
                          <a:latin typeface="Cambria Math"/>
                        </a:rPr>
                        <m:t>𝐻𝑧</m:t>
                      </m:r>
                      <m:r>
                        <a:rPr lang="en-US" b="0" i="1" smtClean="0">
                          <a:latin typeface="Cambria Math"/>
                        </a:rPr>
                        <m:t>)</m:t>
                      </m:r>
                    </m:oMath>
                  </m:oMathPara>
                </a14:m>
                <a:endParaRPr lang="en-US" sz="3200" dirty="0"/>
              </a:p>
            </p:txBody>
          </p:sp>
        </mc:Choice>
        <mc:Fallback xmlns="">
          <p:sp>
            <p:nvSpPr>
              <p:cNvPr id="27" name="TextBox 26"/>
              <p:cNvSpPr txBox="1">
                <a:spLocks noRot="1" noChangeAspect="1" noMove="1" noResize="1" noEditPoints="1" noAdjustHandles="1" noChangeArrowheads="1" noChangeShapeType="1" noTextEdit="1"/>
              </p:cNvSpPr>
              <p:nvPr/>
            </p:nvSpPr>
            <p:spPr>
              <a:xfrm>
                <a:off x="1556771" y="6338009"/>
                <a:ext cx="2428165" cy="461665"/>
              </a:xfrm>
              <a:prstGeom prst="rect">
                <a:avLst/>
              </a:prstGeom>
              <a:blipFill rotWithShape="1">
                <a:blip r:embed="rId16"/>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rot="16200000">
                <a:off x="-256106" y="5161575"/>
                <a:ext cx="199715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𝑝𝑜𝑤𝑒𝑟</m:t>
                      </m:r>
                      <m:r>
                        <a:rPr lang="en-US" b="0" i="1" smtClean="0">
                          <a:latin typeface="Cambria Math"/>
                        </a:rPr>
                        <m:t> </m:t>
                      </m:r>
                    </m:oMath>
                  </m:oMathPara>
                </a14:m>
                <a:endParaRPr lang="en-US" b="0" i="1" dirty="0">
                  <a:latin typeface="Cambria Math"/>
                </a:endParaRPr>
              </a:p>
              <a:p>
                <a:pPr/>
                <a14:m>
                  <m:oMathPara xmlns:m="http://schemas.openxmlformats.org/officeDocument/2006/math">
                    <m:oMathParaPr>
                      <m:jc m:val="centerGroup"/>
                    </m:oMathParaPr>
                    <m:oMath xmlns:m="http://schemas.openxmlformats.org/officeDocument/2006/math">
                      <m:r>
                        <a:rPr lang="en-US" b="0" i="1" smtClean="0">
                          <a:latin typeface="Cambria Math"/>
                        </a:rPr>
                        <m:t> </m:t>
                      </m:r>
                      <m:r>
                        <a:rPr lang="en-US" b="0" i="1" smtClean="0">
                          <a:latin typeface="Cambria Math"/>
                        </a:rPr>
                        <m:t>𝑠𝑝𝑒𝑐𝑡𝑟𝑎𝑙</m:t>
                      </m:r>
                      <m:r>
                        <a:rPr lang="en-US" b="0" i="1" smtClean="0">
                          <a:latin typeface="Cambria Math"/>
                        </a:rPr>
                        <m:t>(</m:t>
                      </m:r>
                      <m:r>
                        <a:rPr lang="en-US" b="0" i="1" smtClean="0">
                          <a:latin typeface="Cambria Math"/>
                        </a:rPr>
                        <m:t>𝑊</m:t>
                      </m:r>
                      <m:r>
                        <a:rPr lang="en-US" b="0" i="1" smtClean="0">
                          <a:latin typeface="Cambria Math"/>
                        </a:rPr>
                        <m:t>/</m:t>
                      </m:r>
                      <m:r>
                        <a:rPr lang="en-US" b="0" i="1" smtClean="0">
                          <a:latin typeface="Cambria Math"/>
                        </a:rPr>
                        <m:t>𝐻𝑧</m:t>
                      </m:r>
                      <m:r>
                        <a:rPr lang="en-US" b="0" i="1" smtClean="0">
                          <a:latin typeface="Cambria Math"/>
                        </a:rPr>
                        <m:t>)</m:t>
                      </m:r>
                    </m:oMath>
                  </m:oMathPara>
                </a14:m>
                <a:endParaRPr lang="en-US" sz="3200" dirty="0"/>
              </a:p>
            </p:txBody>
          </p:sp>
        </mc:Choice>
        <mc:Fallback xmlns="">
          <p:sp>
            <p:nvSpPr>
              <p:cNvPr id="28" name="TextBox 27"/>
              <p:cNvSpPr txBox="1">
                <a:spLocks noRot="1" noChangeAspect="1" noMove="1" noResize="1" noEditPoints="1" noAdjustHandles="1" noChangeArrowheads="1" noChangeShapeType="1" noTextEdit="1"/>
              </p:cNvSpPr>
              <p:nvPr/>
            </p:nvSpPr>
            <p:spPr>
              <a:xfrm rot="16200000">
                <a:off x="-256106" y="5161575"/>
                <a:ext cx="1997150" cy="646331"/>
              </a:xfrm>
              <a:prstGeom prst="rect">
                <a:avLst/>
              </a:prstGeom>
              <a:blipFill rotWithShape="1">
                <a:blip r:embed="rId17"/>
                <a:stretch>
                  <a:fillRect t="-26524" r="-424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5709185" y="4048498"/>
                <a:ext cx="174278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a:rPr>
                        <m:t>Signal</m:t>
                      </m:r>
                      <m:r>
                        <a:rPr lang="en-US" b="0" i="0" smtClean="0">
                          <a:latin typeface="Cambria Math"/>
                        </a:rPr>
                        <m:t> </m:t>
                      </m:r>
                      <m:r>
                        <m:rPr>
                          <m:sty m:val="p"/>
                        </m:rPr>
                        <a:rPr lang="en-US" b="0" i="0" smtClean="0">
                          <a:latin typeface="Cambria Math"/>
                        </a:rPr>
                        <m:t>Strength</m:t>
                      </m:r>
                    </m:oMath>
                  </m:oMathPara>
                </a14:m>
                <a:endParaRPr lang="en-US" dirty="0"/>
              </a:p>
            </p:txBody>
          </p:sp>
        </mc:Choice>
        <mc:Fallback xmlns="">
          <p:sp>
            <p:nvSpPr>
              <p:cNvPr id="29" name="TextBox 28"/>
              <p:cNvSpPr txBox="1">
                <a:spLocks noRot="1" noChangeAspect="1" noMove="1" noResize="1" noEditPoints="1" noAdjustHandles="1" noChangeArrowheads="1" noChangeShapeType="1" noTextEdit="1"/>
              </p:cNvSpPr>
              <p:nvPr/>
            </p:nvSpPr>
            <p:spPr>
              <a:xfrm>
                <a:off x="5709185" y="4048498"/>
                <a:ext cx="1742785" cy="369332"/>
              </a:xfrm>
              <a:prstGeom prst="rect">
                <a:avLst/>
              </a:prstGeom>
              <a:blipFill rotWithShape="1">
                <a:blip r:embed="rId18"/>
                <a:stretch>
                  <a:fillRect l="-3158" r="-27368" b="-49180"/>
                </a:stretch>
              </a:blipFill>
            </p:spPr>
            <p:txBody>
              <a:bodyPr/>
              <a:lstStyle/>
              <a:p>
                <a:r>
                  <a:rPr lang="en-US">
                    <a:noFill/>
                  </a:rPr>
                  <a:t> </a:t>
                </a:r>
              </a:p>
            </p:txBody>
          </p:sp>
        </mc:Fallback>
      </mc:AlternateContent>
      <p:cxnSp>
        <p:nvCxnSpPr>
          <p:cNvPr id="8" name="Straight Arrow Connector 7"/>
          <p:cNvCxnSpPr/>
          <p:nvPr/>
        </p:nvCxnSpPr>
        <p:spPr>
          <a:xfrm flipH="1" flipV="1">
            <a:off x="10173483" y="2176029"/>
            <a:ext cx="22546" cy="8442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4" name="Rectangular Callout 13"/>
          <p:cNvSpPr/>
          <p:nvPr/>
        </p:nvSpPr>
        <p:spPr>
          <a:xfrm>
            <a:off x="10335570" y="1168400"/>
            <a:ext cx="1347330" cy="800100"/>
          </a:xfrm>
          <a:prstGeom prst="wedgeRectCallout">
            <a:avLst>
              <a:gd name="adj1" fmla="val -55770"/>
              <a:gd name="adj2" fmla="val 85300"/>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Roll angle</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4162494352"/>
      </p:ext>
    </p:extLst>
  </p:cSld>
  <p:clrMapOvr>
    <a:masterClrMapping/>
  </p:clrMapOvr>
  <mc:AlternateContent xmlns:mc="http://schemas.openxmlformats.org/markup-compatibility/2006" xmlns:p14="http://schemas.microsoft.com/office/powerpoint/2010/main">
    <mc:Choice Requires="p14">
      <p:transition spd="slow" p14:dur="2000" advTm="29137"/>
    </mc:Choice>
    <mc:Fallback xmlns="">
      <p:transition spd="slow" advTm="29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9" presetClass="emph" presetSubtype="0" nodeType="withEffect">
                                  <p:stCondLst>
                                    <p:cond delay="0"/>
                                  </p:stCondLst>
                                  <p:childTnLst>
                                    <p:set>
                                      <p:cBhvr rctx="PPT">
                                        <p:cTn id="24" dur="indefinite"/>
                                        <p:tgtEl>
                                          <p:spTgt spid="17"/>
                                        </p:tgtEl>
                                        <p:attrNameLst>
                                          <p:attrName>style.opacity</p:attrName>
                                        </p:attrNameLst>
                                      </p:cBhvr>
                                      <p:to>
                                        <p:strVal val="0.5"/>
                                      </p:to>
                                    </p:set>
                                    <p:animEffect filter="image" prLst="opacity: 0.5">
                                      <p:cBhvr rctx="IE">
                                        <p:cTn id="25" dur="indefinite"/>
                                        <p:tgtEl>
                                          <p:spTgt spid="17"/>
                                        </p:tgtEl>
                                      </p:cBhvr>
                                    </p:animEffect>
                                  </p:childTnLst>
                                </p:cTn>
                              </p:par>
                              <p:par>
                                <p:cTn id="26" presetID="9" presetClass="emph" presetSubtype="0" grpId="0" nodeType="withEffect">
                                  <p:stCondLst>
                                    <p:cond delay="0"/>
                                  </p:stCondLst>
                                  <p:childTnLst>
                                    <p:set>
                                      <p:cBhvr rctx="PPT">
                                        <p:cTn id="27" dur="indefinite"/>
                                        <p:tgtEl>
                                          <p:spTgt spid="18"/>
                                        </p:tgtEl>
                                        <p:attrNameLst>
                                          <p:attrName>style.opacity</p:attrName>
                                        </p:attrNameLst>
                                      </p:cBhvr>
                                      <p:to>
                                        <p:strVal val="0.5"/>
                                      </p:to>
                                    </p:set>
                                    <p:animEffect filter="image" prLst="opacity: 0.5">
                                      <p:cBhvr rctx="IE">
                                        <p:cTn id="28" dur="indefinite"/>
                                        <p:tgtEl>
                                          <p:spTgt spid="18"/>
                                        </p:tgtEl>
                                      </p:cBhvr>
                                    </p:animEffect>
                                  </p:childTnLst>
                                </p:cTn>
                              </p:par>
                              <p:par>
                                <p:cTn id="29" presetID="9" presetClass="emph" presetSubtype="0" nodeType="withEffect">
                                  <p:stCondLst>
                                    <p:cond delay="0"/>
                                  </p:stCondLst>
                                  <p:childTnLst>
                                    <p:set>
                                      <p:cBhvr rctx="PPT">
                                        <p:cTn id="30" dur="indefinite"/>
                                        <p:tgtEl>
                                          <p:spTgt spid="19"/>
                                        </p:tgtEl>
                                        <p:attrNameLst>
                                          <p:attrName>style.opacity</p:attrName>
                                        </p:attrNameLst>
                                      </p:cBhvr>
                                      <p:to>
                                        <p:strVal val="0.5"/>
                                      </p:to>
                                    </p:set>
                                    <p:animEffect filter="image" prLst="opacity: 0.5">
                                      <p:cBhvr rctx="IE">
                                        <p:cTn id="31" dur="indefinite"/>
                                        <p:tgtEl>
                                          <p:spTgt spid="19"/>
                                        </p:tgtEl>
                                      </p:cBhvr>
                                    </p:animEffect>
                                  </p:childTnLst>
                                </p:cTn>
                              </p:par>
                              <p:par>
                                <p:cTn id="32" presetID="9" presetClass="emph" presetSubtype="0" grpId="0" nodeType="withEffect">
                                  <p:stCondLst>
                                    <p:cond delay="0"/>
                                  </p:stCondLst>
                                  <p:childTnLst>
                                    <p:set>
                                      <p:cBhvr rctx="PPT">
                                        <p:cTn id="33" dur="indefinite"/>
                                        <p:tgtEl>
                                          <p:spTgt spid="27"/>
                                        </p:tgtEl>
                                        <p:attrNameLst>
                                          <p:attrName>style.opacity</p:attrName>
                                        </p:attrNameLst>
                                      </p:cBhvr>
                                      <p:to>
                                        <p:strVal val="0.5"/>
                                      </p:to>
                                    </p:set>
                                    <p:animEffect filter="image" prLst="opacity: 0.5">
                                      <p:cBhvr rctx="IE">
                                        <p:cTn id="34" dur="indefinite"/>
                                        <p:tgtEl>
                                          <p:spTgt spid="27"/>
                                        </p:tgtEl>
                                      </p:cBhvr>
                                    </p:animEffect>
                                  </p:childTnLst>
                                </p:cTn>
                              </p:par>
                              <p:par>
                                <p:cTn id="35" presetID="9" presetClass="emph" presetSubtype="0" grpId="0" nodeType="withEffect">
                                  <p:stCondLst>
                                    <p:cond delay="0"/>
                                  </p:stCondLst>
                                  <p:childTnLst>
                                    <p:set>
                                      <p:cBhvr rctx="PPT">
                                        <p:cTn id="36" dur="indefinite"/>
                                        <p:tgtEl>
                                          <p:spTgt spid="28"/>
                                        </p:tgtEl>
                                        <p:attrNameLst>
                                          <p:attrName>style.opacity</p:attrName>
                                        </p:attrNameLst>
                                      </p:cBhvr>
                                      <p:to>
                                        <p:strVal val="0.5"/>
                                      </p:to>
                                    </p:set>
                                    <p:animEffect filter="image" prLst="opacity: 0.5">
                                      <p:cBhvr rctx="IE">
                                        <p:cTn id="37" dur="indefinite"/>
                                        <p:tgtEl>
                                          <p:spTgt spid="28"/>
                                        </p:tgtEl>
                                      </p:cBhvr>
                                    </p:animEffect>
                                  </p:childTnLst>
                                </p:cTn>
                              </p:par>
                              <p:par>
                                <p:cTn id="38" presetID="1" presetClass="entr" presetSubtype="0" fill="hold" grpId="1" nodeType="withEffect">
                                  <p:stCondLst>
                                    <p:cond delay="0"/>
                                  </p:stCondLst>
                                  <p:childTnLst>
                                    <p:set>
                                      <p:cBhvr>
                                        <p:cTn id="39" dur="1" fill="hold">
                                          <p:stCondLst>
                                            <p:cond delay="0"/>
                                          </p:stCondLst>
                                        </p:cTn>
                                        <p:tgtEl>
                                          <p:spTgt spid="2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6">
                                            <p:txEl>
                                              <p:pRg st="2" end="2"/>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childTnLst>
                                </p:cTn>
                              </p:par>
                              <p:par>
                                <p:cTn id="52" presetID="9" presetClass="emph" presetSubtype="0" nodeType="withEffect">
                                  <p:stCondLst>
                                    <p:cond delay="0"/>
                                  </p:stCondLst>
                                  <p:childTnLst>
                                    <p:set>
                                      <p:cBhvr rctx="PPT">
                                        <p:cTn id="53" dur="indefinite"/>
                                        <p:tgtEl>
                                          <p:spTgt spid="20"/>
                                        </p:tgtEl>
                                        <p:attrNameLst>
                                          <p:attrName>style.opacity</p:attrName>
                                        </p:attrNameLst>
                                      </p:cBhvr>
                                      <p:to>
                                        <p:strVal val="0.5"/>
                                      </p:to>
                                    </p:set>
                                    <p:animEffect filter="image" prLst="opacity: 0.5">
                                      <p:cBhvr rctx="IE">
                                        <p:cTn id="54" dur="indefinite"/>
                                        <p:tgtEl>
                                          <p:spTgt spid="20"/>
                                        </p:tgtEl>
                                      </p:cBhvr>
                                    </p:animEffect>
                                  </p:childTnLst>
                                </p:cTn>
                              </p:par>
                              <p:par>
                                <p:cTn id="55" presetID="9" presetClass="emph" presetSubtype="0" grpId="1" nodeType="withEffect">
                                  <p:stCondLst>
                                    <p:cond delay="0"/>
                                  </p:stCondLst>
                                  <p:childTnLst>
                                    <p:set>
                                      <p:cBhvr rctx="PPT">
                                        <p:cTn id="56" dur="indefinite"/>
                                        <p:tgtEl>
                                          <p:spTgt spid="22"/>
                                        </p:tgtEl>
                                        <p:attrNameLst>
                                          <p:attrName>style.opacity</p:attrName>
                                        </p:attrNameLst>
                                      </p:cBhvr>
                                      <p:to>
                                        <p:strVal val="0.5"/>
                                      </p:to>
                                    </p:set>
                                    <p:animEffect filter="image" prLst="opacity: 0.5">
                                      <p:cBhvr rctx="IE">
                                        <p:cTn id="57" dur="indefinite"/>
                                        <p:tgtEl>
                                          <p:spTgt spid="22"/>
                                        </p:tgtEl>
                                      </p:cBhvr>
                                    </p:animEffect>
                                  </p:childTnLst>
                                </p:cTn>
                              </p:par>
                              <p:par>
                                <p:cTn id="58" presetID="9" presetClass="emph" presetSubtype="0" grpId="1" nodeType="withEffect">
                                  <p:stCondLst>
                                    <p:cond delay="0"/>
                                  </p:stCondLst>
                                  <p:childTnLst>
                                    <p:set>
                                      <p:cBhvr rctx="PPT">
                                        <p:cTn id="59" dur="indefinite"/>
                                        <p:tgtEl>
                                          <p:spTgt spid="21"/>
                                        </p:tgtEl>
                                        <p:attrNameLst>
                                          <p:attrName>style.opacity</p:attrName>
                                        </p:attrNameLst>
                                      </p:cBhvr>
                                      <p:to>
                                        <p:strVal val="0.5"/>
                                      </p:to>
                                    </p:set>
                                    <p:animEffect filter="image" prLst="opacity: 0.5">
                                      <p:cBhvr rctx="IE">
                                        <p:cTn id="60" dur="indefinite"/>
                                        <p:tgtEl>
                                          <p:spTgt spid="21"/>
                                        </p:tgtEl>
                                      </p:cBhvr>
                                    </p:animEffect>
                                  </p:childTnLst>
                                </p:cTn>
                              </p:par>
                              <p:par>
                                <p:cTn id="61" presetID="9" presetClass="emph" presetSubtype="0" grpId="0" nodeType="withEffect">
                                  <p:stCondLst>
                                    <p:cond delay="0"/>
                                  </p:stCondLst>
                                  <p:childTnLst>
                                    <p:set>
                                      <p:cBhvr rctx="PPT">
                                        <p:cTn id="62" dur="indefinite"/>
                                        <p:tgtEl>
                                          <p:spTgt spid="29"/>
                                        </p:tgtEl>
                                        <p:attrNameLst>
                                          <p:attrName>style.opacity</p:attrName>
                                        </p:attrNameLst>
                                      </p:cBhvr>
                                      <p:to>
                                        <p:strVal val="0.5"/>
                                      </p:to>
                                    </p:set>
                                    <p:animEffect filter="image" prLst="opacity: 0.5">
                                      <p:cBhvr rctx="IE">
                                        <p:cTn id="63" dur="indefinite"/>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4" fill="hold" display="0">
                  <p:stCondLst>
                    <p:cond delay="indefinite"/>
                  </p:stCondLst>
                  <p:endCondLst>
                    <p:cond evt="onStopAudio" delay="0">
                      <p:tgtEl>
                        <p:sldTgt/>
                      </p:tgtEl>
                    </p:cond>
                  </p:endCondLst>
                </p:cTn>
                <p:tgtEl>
                  <p:spTgt spid="5"/>
                </p:tgtEl>
              </p:cMediaNode>
            </p:audio>
          </p:childTnLst>
        </p:cTn>
      </p:par>
    </p:tnLst>
    <p:bldLst>
      <p:bldP spid="6" grpId="0" animBg="1"/>
      <p:bldP spid="18" grpId="0"/>
      <p:bldP spid="21" grpId="0"/>
      <p:bldP spid="21" grpId="1"/>
      <p:bldP spid="22" grpId="0"/>
      <p:bldP spid="22" grpId="1"/>
      <p:bldP spid="24" grpId="0"/>
      <p:bldP spid="25" grpId="0"/>
      <p:bldP spid="26" grpId="0"/>
      <p:bldP spid="27" grpId="0"/>
      <p:bldP spid="28" grpId="0"/>
      <p:bldP spid="29" grpId="0"/>
      <p:bldP spid="29" grpId="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quarter" idx="1"/>
            <p:extLst>
              <p:ext uri="{D42A27DB-BD31-4B8C-83A1-F6EECF244321}">
                <p14:modId xmlns:p14="http://schemas.microsoft.com/office/powerpoint/2010/main" val="4016044297"/>
              </p:ext>
            </p:extLst>
          </p:nvPr>
        </p:nvGraphicFramePr>
        <p:xfrm>
          <a:off x="1919651" y="1978701"/>
          <a:ext cx="8349522" cy="3920662"/>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 Placeholder 3"/>
          <p:cNvSpPr>
            <a:spLocks noGrp="1"/>
          </p:cNvSpPr>
          <p:nvPr>
            <p:ph type="body" sz="quarter" idx="16"/>
          </p:nvPr>
        </p:nvSpPr>
        <p:spPr/>
        <p:txBody>
          <a:bodyPr>
            <a:normAutofit/>
          </a:bodyPr>
          <a:lstStyle/>
          <a:p>
            <a:r>
              <a:rPr lang="en-US" dirty="0"/>
              <a:t>The Popularity of Electric Toothbrushes</a:t>
            </a:r>
          </a:p>
        </p:txBody>
      </p:sp>
      <p:sp>
        <p:nvSpPr>
          <p:cNvPr id="5" name="AutoShape 4" descr="Global Electric Toothbrush Market Research (2015-2019) and Future Forecast  (2020-202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Global Electric Toothbrush Market Research (2015-2019) and Future Forecast  (2020-202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1347858" y="5870048"/>
            <a:ext cx="9493113" cy="584775"/>
          </a:xfrm>
          <a:prstGeom prst="rect">
            <a:avLst/>
          </a:prstGeom>
          <a:noFill/>
        </p:spPr>
        <p:txBody>
          <a:bodyPr wrap="none" rtlCol="0">
            <a:spAutoFit/>
          </a:bodyPr>
          <a:lstStyle/>
          <a:p>
            <a:pPr algn="ctr"/>
            <a:r>
              <a:rPr lang="en-US" sz="3200" dirty="0"/>
              <a:t>Number of Electric Toothbrush Users in the USA [1]</a:t>
            </a:r>
          </a:p>
        </p:txBody>
      </p:sp>
      <p:sp>
        <p:nvSpPr>
          <p:cNvPr id="8" name="TextBox 7"/>
          <p:cNvSpPr txBox="1"/>
          <p:nvPr/>
        </p:nvSpPr>
        <p:spPr>
          <a:xfrm>
            <a:off x="714416" y="6550223"/>
            <a:ext cx="11017335" cy="307777"/>
          </a:xfrm>
          <a:prstGeom prst="rect">
            <a:avLst/>
          </a:prstGeom>
          <a:solidFill>
            <a:schemeClr val="bg1"/>
          </a:solidFill>
        </p:spPr>
        <p:txBody>
          <a:bodyPr wrap="square" rtlCol="0">
            <a:spAutoFit/>
          </a:bodyPr>
          <a:lstStyle/>
          <a:p>
            <a:r>
              <a:rPr lang="en-US" sz="1400" dirty="0">
                <a:solidFill>
                  <a:schemeClr val="tx2"/>
                </a:solidFill>
                <a:latin typeface="Arial" panose="020B0604020202020204" pitchFamily="34" charset="0"/>
                <a:cs typeface="Arial" panose="020B0604020202020204" pitchFamily="34" charset="0"/>
              </a:rPr>
              <a:t>[1] </a:t>
            </a:r>
            <a:r>
              <a:rPr lang="en-US" sz="1400" dirty="0"/>
              <a:t> U.S. Census data and Simmons National Consumer Survey (NHCS), 2019</a:t>
            </a:r>
            <a:endParaRPr lang="en-US" sz="1400" dirty="0">
              <a:solidFill>
                <a:schemeClr val="tx2"/>
              </a:solidFill>
              <a:latin typeface="Arial" panose="020B0604020202020204" pitchFamily="34" charset="0"/>
              <a:cs typeface="Arial" panose="020B0604020202020204" pitchFamily="34" charset="0"/>
            </a:endParaRPr>
          </a:p>
        </p:txBody>
      </p:sp>
      <p:pic>
        <p:nvPicPr>
          <p:cNvPr id="1028" name="Picture 4" descr="Philips Sonicare Logo - Vector Philips Sonicare Logo | Transparent PNG  Download #5046992 - Vip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25" y="1608627"/>
            <a:ext cx="1764076" cy="740145"/>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6" descr="Oral-B – Logos Downloa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descr="Oral-B – Logos Download"/>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0" descr="Logo Oral B"/>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2" descr="Logo Oral B"/>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14" descr="Logo Oral B"/>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6" descr="Logo Oral B"/>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8" descr="Logo Oral B"/>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20" descr="Logo Oral B"/>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499" y="3092773"/>
            <a:ext cx="1430338" cy="803850"/>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77207" y="1885387"/>
            <a:ext cx="1659218" cy="463385"/>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73744" y="3092773"/>
            <a:ext cx="1674146" cy="930676"/>
          </a:xfrm>
          <a:prstGeom prst="rect">
            <a:avLst/>
          </a:prstGeom>
        </p:spPr>
      </p:pic>
      <p:pic>
        <p:nvPicPr>
          <p:cNvPr id="1046" name="Picture 22" descr="BURST Discounts | Military | ID.me Sho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29900" y="4597636"/>
            <a:ext cx="1526894" cy="12724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150" y="4918016"/>
            <a:ext cx="1862501" cy="631652"/>
          </a:xfrm>
          <a:prstGeom prst="rect">
            <a:avLst/>
          </a:prstGeom>
        </p:spPr>
      </p:pic>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364224622"/>
      </p:ext>
    </p:extLst>
  </p:cSld>
  <p:clrMapOvr>
    <a:masterClrMapping/>
  </p:clrMapOvr>
  <mc:AlternateContent xmlns:mc="http://schemas.openxmlformats.org/markup-compatibility/2006" xmlns:p14="http://schemas.microsoft.com/office/powerpoint/2010/main">
    <mc:Choice Requires="p14">
      <p:transition spd="slow" p14:dur="2000" advTm="13136"/>
    </mc:Choice>
    <mc:Fallback xmlns="">
      <p:transition spd="slow" advTm="13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20</a:t>
            </a:fld>
            <a:endParaRPr lang="en-US" dirty="0"/>
          </a:p>
        </p:txBody>
      </p:sp>
      <p:sp>
        <p:nvSpPr>
          <p:cNvPr id="4" name="Text Placeholder 3"/>
          <p:cNvSpPr>
            <a:spLocks noGrp="1"/>
          </p:cNvSpPr>
          <p:nvPr>
            <p:ph type="body" sz="quarter" idx="16"/>
          </p:nvPr>
        </p:nvSpPr>
        <p:spPr/>
        <p:txBody>
          <a:bodyPr>
            <a:normAutofit fontScale="92500"/>
          </a:bodyPr>
          <a:lstStyle/>
          <a:p>
            <a:r>
              <a:rPr lang="en-US" dirty="0"/>
              <a:t>Motor Magnetic Moment Modeling: Approximation</a:t>
            </a:r>
          </a:p>
        </p:txBody>
      </p:sp>
      <p:sp>
        <p:nvSpPr>
          <p:cNvPr id="5" name="Text Placeholder 1"/>
          <p:cNvSpPr txBox="1">
            <a:spLocks/>
          </p:cNvSpPr>
          <p:nvPr/>
        </p:nvSpPr>
        <p:spPr>
          <a:xfrm>
            <a:off x="898668" y="1542020"/>
            <a:ext cx="8391525" cy="936624"/>
          </a:xfrm>
          <a:prstGeom prst="rect">
            <a:avLst/>
          </a:prstGeom>
        </p:spPr>
        <p:txBody>
          <a:bodyPr/>
          <a:lstStyle>
            <a:lvl1pPr marL="426645" indent="-426645" algn="l" rtl="0" eaLnBrk="1" latinLnBrk="0" hangingPunct="1">
              <a:spcBef>
                <a:spcPts val="933"/>
              </a:spcBef>
              <a:buClr>
                <a:schemeClr val="accent2"/>
              </a:buClr>
              <a:buSzPct val="60000"/>
              <a:buFont typeface="Wingdings"/>
              <a:buChar char=""/>
              <a:defRPr kumimoji="0" sz="3900" kern="1200">
                <a:solidFill>
                  <a:schemeClr val="tx1"/>
                </a:solidFill>
                <a:latin typeface="Arial" pitchFamily="34" charset="0"/>
                <a:ea typeface="+mn-ea"/>
                <a:cs typeface="Arial" pitchFamily="34" charset="0"/>
              </a:defRPr>
            </a:lvl1pPr>
            <a:lvl2pPr marL="853291" indent="-365696" algn="l" rtl="0" eaLnBrk="1" latinLnBrk="0" hangingPunct="1">
              <a:spcBef>
                <a:spcPts val="733"/>
              </a:spcBef>
              <a:buClr>
                <a:schemeClr val="accent1"/>
              </a:buClr>
              <a:buSzPct val="70000"/>
              <a:buFont typeface="Wingdings 2"/>
              <a:buChar char=""/>
              <a:defRPr kumimoji="0" sz="3500" kern="1200">
                <a:solidFill>
                  <a:schemeClr val="tx1"/>
                </a:solidFill>
                <a:latin typeface="Arial" pitchFamily="34" charset="0"/>
                <a:ea typeface="+mn-ea"/>
                <a:cs typeface="Arial" pitchFamily="34" charset="0"/>
              </a:defRPr>
            </a:lvl2pPr>
            <a:lvl3pPr marL="1218987" indent="-304747" algn="l" rtl="0" eaLnBrk="1" latinLnBrk="0" hangingPunct="1">
              <a:spcBef>
                <a:spcPts val="667"/>
              </a:spcBef>
              <a:buClr>
                <a:schemeClr val="accent2"/>
              </a:buClr>
              <a:buSzPct val="75000"/>
              <a:buFont typeface="Wingdings"/>
              <a:buChar char=""/>
              <a:defRPr kumimoji="0" sz="3100" kern="1200">
                <a:solidFill>
                  <a:schemeClr val="tx1"/>
                </a:solidFill>
                <a:latin typeface="Arial" pitchFamily="34" charset="0"/>
                <a:ea typeface="+mn-ea"/>
                <a:cs typeface="Arial" pitchFamily="34" charset="0"/>
              </a:defRPr>
            </a:lvl3pPr>
            <a:lvl4pPr marL="1828480" indent="-304747" algn="l" rtl="0" eaLnBrk="1" latinLnBrk="0" hangingPunct="1">
              <a:spcBef>
                <a:spcPts val="533"/>
              </a:spcBef>
              <a:buClr>
                <a:schemeClr val="accent3"/>
              </a:buClr>
              <a:buSzPct val="75000"/>
              <a:buFont typeface="Wingdings"/>
              <a:buChar char=""/>
              <a:defRPr kumimoji="0" sz="2700" kern="1200">
                <a:solidFill>
                  <a:schemeClr val="tx1"/>
                </a:solidFill>
                <a:latin typeface="Arial" pitchFamily="34" charset="0"/>
                <a:ea typeface="+mn-ea"/>
                <a:cs typeface="Arial" pitchFamily="34" charset="0"/>
              </a:defRPr>
            </a:lvl4pPr>
            <a:lvl5pPr marL="2437973" indent="-304747" algn="l" rtl="0" eaLnBrk="1" latinLnBrk="0" hangingPunct="1">
              <a:spcBef>
                <a:spcPts val="533"/>
              </a:spcBef>
              <a:buClr>
                <a:schemeClr val="accent4"/>
              </a:buClr>
              <a:buSzPct val="65000"/>
              <a:buFont typeface="Wingdings"/>
              <a:buChar char=""/>
              <a:defRPr kumimoji="0" sz="2700" kern="1200">
                <a:solidFill>
                  <a:schemeClr val="tx1"/>
                </a:solidFill>
                <a:latin typeface="Arial" pitchFamily="34" charset="0"/>
                <a:ea typeface="+mn-ea"/>
                <a:cs typeface="Arial" pitchFamily="34" charset="0"/>
              </a:defRPr>
            </a:lvl5pPr>
            <a:lvl6pPr marL="2803669" indent="-304747" algn="l" rtl="0" eaLnBrk="1" latinLnBrk="0" hangingPunct="1">
              <a:spcBef>
                <a:spcPct val="20000"/>
              </a:spcBef>
              <a:buClr>
                <a:schemeClr val="accent1"/>
              </a:buClr>
              <a:buFont typeface="Wingdings"/>
              <a:buChar char="§"/>
              <a:defRPr kumimoji="0" sz="2400" kern="1200" baseline="0">
                <a:solidFill>
                  <a:schemeClr val="tx1"/>
                </a:solidFill>
                <a:latin typeface="+mn-lt"/>
                <a:ea typeface="+mn-ea"/>
                <a:cs typeface="+mn-cs"/>
              </a:defRPr>
            </a:lvl6pPr>
            <a:lvl7pPr marL="3169365" indent="-304747" algn="l" rtl="0" eaLnBrk="1" latinLnBrk="0" hangingPunct="1">
              <a:spcBef>
                <a:spcPct val="20000"/>
              </a:spcBef>
              <a:buClr>
                <a:schemeClr val="accent2"/>
              </a:buClr>
              <a:buFont typeface="Wingdings"/>
              <a:buChar char="§"/>
              <a:defRPr kumimoji="0" sz="2400" kern="1200" baseline="0">
                <a:solidFill>
                  <a:schemeClr val="tx1"/>
                </a:solidFill>
                <a:latin typeface="+mn-lt"/>
                <a:ea typeface="+mn-ea"/>
                <a:cs typeface="+mn-cs"/>
              </a:defRPr>
            </a:lvl7pPr>
            <a:lvl8pPr marL="3535061" indent="-304747" algn="l" rtl="0" eaLnBrk="1" latinLnBrk="0" hangingPunct="1">
              <a:spcBef>
                <a:spcPct val="20000"/>
              </a:spcBef>
              <a:buClr>
                <a:schemeClr val="accent3"/>
              </a:buClr>
              <a:buFont typeface="Wingdings"/>
              <a:buChar char="§"/>
              <a:defRPr kumimoji="0" sz="2400" kern="1200" baseline="0">
                <a:solidFill>
                  <a:schemeClr val="tx1"/>
                </a:solidFill>
                <a:latin typeface="+mn-lt"/>
                <a:ea typeface="+mn-ea"/>
                <a:cs typeface="+mn-cs"/>
              </a:defRPr>
            </a:lvl8pPr>
            <a:lvl9pPr marL="3900757" indent="-304747" algn="l" rtl="0" eaLnBrk="1" latinLnBrk="0" hangingPunct="1">
              <a:spcBef>
                <a:spcPct val="20000"/>
              </a:spcBef>
              <a:buClr>
                <a:schemeClr val="accent4"/>
              </a:buClr>
              <a:buFont typeface="Wingdings"/>
              <a:buChar char="§"/>
              <a:defRPr kumimoji="0" sz="2400" kern="1200" baseline="0">
                <a:solidFill>
                  <a:schemeClr val="tx1"/>
                </a:solidFill>
                <a:latin typeface="+mn-lt"/>
                <a:ea typeface="+mn-ea"/>
                <a:cs typeface="+mn-cs"/>
              </a:defRPr>
            </a:lvl9pPr>
          </a:lstStyle>
          <a:p>
            <a:pPr marL="0" indent="0">
              <a:buNone/>
            </a:pPr>
            <a:r>
              <a:rPr lang="en-US" sz="2800" dirty="0"/>
              <a:t>Intuition: the motor resembles a rotating magnet in terms of </a:t>
            </a:r>
            <a:r>
              <a:rPr lang="en-US" sz="2800" u="sng" dirty="0"/>
              <a:t>magnetic field strengths</a:t>
            </a:r>
          </a:p>
          <a:p>
            <a:endParaRPr lang="en-US" sz="2800" dirty="0"/>
          </a:p>
          <a:p>
            <a:endParaRPr lang="en-US" sz="2800" dirty="0"/>
          </a:p>
          <a:p>
            <a:endParaRPr lang="en-US" sz="2800" dirty="0"/>
          </a:p>
          <a:p>
            <a:endParaRPr lang="en-US" sz="2800" dirty="0"/>
          </a:p>
          <a:p>
            <a:endParaRPr lang="en-US" sz="2800" dirty="0"/>
          </a:p>
          <a:p>
            <a:pPr marL="0" indent="0">
              <a:buNone/>
            </a:pPr>
            <a:r>
              <a:rPr lang="en-US" sz="2800" dirty="0"/>
              <a:t>Approximate Motor Magnetic Moment:</a:t>
            </a:r>
          </a:p>
          <a:p>
            <a:endParaRPr lang="en-US" sz="2800" dirty="0"/>
          </a:p>
          <a:p>
            <a:endParaRPr lang="en-US" sz="2800" dirty="0"/>
          </a:p>
        </p:txBody>
      </p:sp>
      <mc:AlternateContent xmlns:mc="http://schemas.openxmlformats.org/markup-compatibility/2006" xmlns:a14="http://schemas.microsoft.com/office/drawing/2010/main">
        <mc:Choice Requires="a14">
          <p:sp>
            <p:nvSpPr>
              <p:cNvPr id="6" name="TextBox 5"/>
              <p:cNvSpPr txBox="1"/>
              <p:nvPr/>
            </p:nvSpPr>
            <p:spPr>
              <a:xfrm>
                <a:off x="3553192" y="5857960"/>
                <a:ext cx="1184363" cy="52322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a:rPr>
                            <m:t>𝑀</m:t>
                          </m:r>
                        </m:e>
                        <m:sub>
                          <m:r>
                            <a:rPr lang="en-US" sz="2800" b="0" i="1" smtClean="0">
                              <a:latin typeface="Cambria Math"/>
                            </a:rPr>
                            <m:t>0</m:t>
                          </m:r>
                        </m:sub>
                      </m:sSub>
                      <m:r>
                        <a:rPr lang="en-US" sz="2800" b="0" i="1" smtClean="0">
                          <a:latin typeface="Cambria Math"/>
                        </a:rPr>
                        <m:t>(</m:t>
                      </m:r>
                      <m:r>
                        <a:rPr lang="en-US" sz="2800" b="0" i="1" smtClean="0">
                          <a:latin typeface="Cambria Math"/>
                        </a:rPr>
                        <m:t>𝑡</m:t>
                      </m:r>
                      <m:r>
                        <a:rPr lang="en-US" sz="2800" b="0" i="1" smtClean="0">
                          <a:latin typeface="Cambria Math"/>
                        </a:rPr>
                        <m:t>)</m:t>
                      </m:r>
                    </m:oMath>
                  </m:oMathPara>
                </a14:m>
                <a:endParaRPr lang="en-US"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3553192" y="5857960"/>
                <a:ext cx="1184363" cy="523220"/>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391837" y="5799181"/>
                <a:ext cx="3241272" cy="5645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i="1">
                              <a:latin typeface="Cambria Math"/>
                            </a:rPr>
                            <m:t>[0,</m:t>
                          </m:r>
                          <m:func>
                            <m:funcPr>
                              <m:ctrlPr>
                                <a:rPr lang="en-US" sz="2800" i="1">
                                  <a:latin typeface="Cambria Math" panose="02040503050406030204" pitchFamily="18" charset="0"/>
                                </a:rPr>
                              </m:ctrlPr>
                            </m:funcPr>
                            <m:fName>
                              <m:r>
                                <m:rPr>
                                  <m:sty m:val="p"/>
                                </m:rPr>
                                <a:rPr lang="en-US" sz="2800">
                                  <a:latin typeface="Cambria Math"/>
                                </a:rPr>
                                <m:t>cos</m:t>
                              </m:r>
                            </m:fName>
                            <m:e>
                              <m:r>
                                <a:rPr lang="en-US" sz="2800" i="1">
                                  <a:latin typeface="Cambria Math"/>
                                  <a:ea typeface="Cambria Math"/>
                                </a:rPr>
                                <m:t>𝜔</m:t>
                              </m:r>
                              <m:r>
                                <a:rPr lang="en-US" sz="2800" i="1">
                                  <a:latin typeface="Cambria Math"/>
                                  <a:ea typeface="Cambria Math"/>
                                </a:rPr>
                                <m:t>𝑡</m:t>
                              </m:r>
                            </m:e>
                          </m:func>
                          <m:r>
                            <a:rPr lang="en-US" sz="2800" i="1">
                              <a:latin typeface="Cambria Math"/>
                            </a:rPr>
                            <m:t>,</m:t>
                          </m:r>
                          <m:func>
                            <m:funcPr>
                              <m:ctrlPr>
                                <a:rPr lang="en-US" sz="2800" i="1">
                                  <a:latin typeface="Cambria Math" panose="02040503050406030204" pitchFamily="18" charset="0"/>
                                </a:rPr>
                              </m:ctrlPr>
                            </m:funcPr>
                            <m:fName>
                              <m:r>
                                <m:rPr>
                                  <m:sty m:val="p"/>
                                </m:rPr>
                                <a:rPr lang="en-US" sz="2800">
                                  <a:latin typeface="Cambria Math"/>
                                </a:rPr>
                                <m:t>sin</m:t>
                              </m:r>
                            </m:fName>
                            <m:e>
                              <m:r>
                                <a:rPr lang="en-US" sz="2800" i="1">
                                  <a:latin typeface="Cambria Math"/>
                                  <a:ea typeface="Cambria Math"/>
                                </a:rPr>
                                <m:t>𝜔</m:t>
                              </m:r>
                              <m:r>
                                <a:rPr lang="en-US" sz="2800" i="1">
                                  <a:latin typeface="Cambria Math"/>
                                  <a:ea typeface="Cambria Math"/>
                                </a:rPr>
                                <m:t>𝑡</m:t>
                              </m:r>
                            </m:e>
                          </m:func>
                          <m:r>
                            <a:rPr lang="en-US" sz="2800" i="1">
                              <a:latin typeface="Cambria Math"/>
                            </a:rPr>
                            <m:t>]</m:t>
                          </m:r>
                          <m:r>
                            <m:rPr>
                              <m:nor/>
                            </m:rPr>
                            <a:rPr lang="en-US" sz="2800" dirty="0"/>
                            <m:t> </m:t>
                          </m:r>
                        </m:e>
                        <m:sup>
                          <m:r>
                            <a:rPr lang="en-US" sz="2800" b="0" i="1" smtClean="0">
                              <a:latin typeface="Cambria Math"/>
                            </a:rPr>
                            <m:t>𝑇</m:t>
                          </m:r>
                        </m:sup>
                      </m:sSup>
                    </m:oMath>
                  </m:oMathPara>
                </a14:m>
                <a:endParaRPr lang="en-US" sz="2800" dirty="0"/>
              </a:p>
            </p:txBody>
          </p:sp>
        </mc:Choice>
        <mc:Fallback xmlns="">
          <p:sp>
            <p:nvSpPr>
              <p:cNvPr id="7" name="Rectangle 6"/>
              <p:cNvSpPr>
                <a:spLocks noRot="1" noChangeAspect="1" noMove="1" noResize="1" noEditPoints="1" noAdjustHandles="1" noChangeArrowheads="1" noChangeShapeType="1" noTextEdit="1"/>
              </p:cNvSpPr>
              <p:nvPr/>
            </p:nvSpPr>
            <p:spPr>
              <a:xfrm>
                <a:off x="5391837" y="5799181"/>
                <a:ext cx="3241272" cy="564578"/>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489367" y="5857960"/>
                <a:ext cx="119372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a:rPr>
                        <m:t>=</m:t>
                      </m:r>
                      <m:d>
                        <m:dPr>
                          <m:begChr m:val="|"/>
                          <m:endChr m:val="|"/>
                          <m:ctrlPr>
                            <a:rPr lang="en-US" sz="2800" i="1">
                              <a:latin typeface="Cambria Math" panose="02040503050406030204" pitchFamily="18" charset="0"/>
                            </a:rPr>
                          </m:ctrlPr>
                        </m:dPr>
                        <m:e>
                          <m:r>
                            <a:rPr lang="en-US" sz="2800" b="0" i="1" smtClean="0">
                              <a:latin typeface="Cambria Math"/>
                            </a:rPr>
                            <m:t>𝑀</m:t>
                          </m:r>
                        </m:e>
                      </m:d>
                    </m:oMath>
                  </m:oMathPara>
                </a14:m>
                <a:endParaRPr lang="en-US" sz="2800" dirty="0"/>
              </a:p>
            </p:txBody>
          </p:sp>
        </mc:Choice>
        <mc:Fallback xmlns="">
          <p:sp>
            <p:nvSpPr>
              <p:cNvPr id="8" name="Rectangle 7"/>
              <p:cNvSpPr>
                <a:spLocks noRot="1" noChangeAspect="1" noMove="1" noResize="1" noEditPoints="1" noAdjustHandles="1" noChangeArrowheads="1" noChangeShapeType="1" noTextEdit="1"/>
              </p:cNvSpPr>
              <p:nvPr/>
            </p:nvSpPr>
            <p:spPr>
              <a:xfrm>
                <a:off x="4489367" y="5857960"/>
                <a:ext cx="1193725" cy="523220"/>
              </a:xfrm>
              <a:prstGeom prst="rect">
                <a:avLst/>
              </a:prstGeom>
              <a:blipFill rotWithShape="1">
                <a:blip r:embed="rId8"/>
                <a:stretch>
                  <a:fillRect/>
                </a:stretch>
              </a:blipFill>
            </p:spPr>
            <p:txBody>
              <a:bodyPr/>
              <a:lstStyle/>
              <a:p>
                <a:r>
                  <a:rPr lang="en-US">
                    <a:noFill/>
                  </a:rPr>
                  <a:t> </a:t>
                </a:r>
              </a:p>
            </p:txBody>
          </p:sp>
        </mc:Fallback>
      </mc:AlternateContent>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71048" y="3186707"/>
            <a:ext cx="1602281" cy="1591307"/>
          </a:xfrm>
          <a:prstGeom prst="rect">
            <a:avLst/>
          </a:prstGeom>
        </p:spPr>
      </p:pic>
      <p:sp>
        <p:nvSpPr>
          <p:cNvPr id="10" name="Rectangle 9"/>
          <p:cNvSpPr/>
          <p:nvPr/>
        </p:nvSpPr>
        <p:spPr>
          <a:xfrm rot="3621305">
            <a:off x="7043457" y="4374107"/>
            <a:ext cx="764844" cy="542441"/>
          </a:xfrm>
          <a:prstGeom prst="rect">
            <a:avLst/>
          </a:prstGeom>
          <a:solidFill>
            <a:schemeClr val="bg1"/>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1" name="Rectangle 10"/>
          <p:cNvSpPr/>
          <p:nvPr/>
        </p:nvSpPr>
        <p:spPr>
          <a:xfrm rot="7199300">
            <a:off x="8760647" y="4366088"/>
            <a:ext cx="764844" cy="542441"/>
          </a:xfrm>
          <a:prstGeom prst="rect">
            <a:avLst/>
          </a:prstGeom>
          <a:solidFill>
            <a:schemeClr val="bg1"/>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2" name="Rectangle 11"/>
          <p:cNvSpPr/>
          <p:nvPr/>
        </p:nvSpPr>
        <p:spPr>
          <a:xfrm rot="8460143">
            <a:off x="7315719" y="2837863"/>
            <a:ext cx="764844" cy="542441"/>
          </a:xfrm>
          <a:prstGeom prst="rect">
            <a:avLst/>
          </a:prstGeom>
          <a:solidFill>
            <a:schemeClr val="bg1"/>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p:cNvSpPr txBox="1"/>
              <p:nvPr/>
            </p:nvSpPr>
            <p:spPr>
              <a:xfrm>
                <a:off x="5961936" y="3594033"/>
                <a:ext cx="59984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a:ea typeface="Cambria Math"/>
                        </a:rPr>
                        <m:t>≈</m:t>
                      </m:r>
                    </m:oMath>
                  </m:oMathPara>
                </a14:m>
                <a:endParaRPr lang="en-US" sz="3200" dirty="0"/>
              </a:p>
            </p:txBody>
          </p:sp>
        </mc:Choice>
        <mc:Fallback xmlns="">
          <p:sp>
            <p:nvSpPr>
              <p:cNvPr id="13" name="TextBox 12"/>
              <p:cNvSpPr txBox="1">
                <a:spLocks noRot="1" noChangeAspect="1" noMove="1" noResize="1" noEditPoints="1" noAdjustHandles="1" noChangeArrowheads="1" noChangeShapeType="1" noTextEdit="1"/>
              </p:cNvSpPr>
              <p:nvPr/>
            </p:nvSpPr>
            <p:spPr>
              <a:xfrm>
                <a:off x="5961936" y="3594033"/>
                <a:ext cx="599843" cy="584775"/>
              </a:xfrm>
              <a:prstGeom prst="rect">
                <a:avLst/>
              </a:prstGeom>
              <a:blipFill rotWithShape="1">
                <a:blip r:embed="rId10"/>
                <a:stretch>
                  <a:fillRect/>
                </a:stretch>
              </a:blipFill>
            </p:spPr>
            <p:txBody>
              <a:bodyPr/>
              <a:lstStyle/>
              <a:p>
                <a:r>
                  <a:rPr lang="en-US">
                    <a:noFill/>
                  </a:rPr>
                  <a:t> </a:t>
                </a:r>
              </a:p>
            </p:txBody>
          </p:sp>
        </mc:Fallback>
      </mc:AlternateContent>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58134" y="3238498"/>
            <a:ext cx="1549713" cy="1487725"/>
          </a:xfrm>
          <a:prstGeom prst="rect">
            <a:avLst/>
          </a:prstGeom>
        </p:spPr>
      </p:pic>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3444755898"/>
      </p:ext>
    </p:extLst>
  </p:cSld>
  <p:clrMapOvr>
    <a:masterClrMapping/>
  </p:clrMapOvr>
  <mc:AlternateContent xmlns:mc="http://schemas.openxmlformats.org/markup-compatibility/2006" xmlns:p14="http://schemas.microsoft.com/office/powerpoint/2010/main">
    <mc:Choice Requires="p14">
      <p:transition spd="slow" p14:dur="2000" advTm="26693"/>
    </mc:Choice>
    <mc:Fallback xmlns="">
      <p:transition spd="slow" advTm="26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5"/>
                </p:tgtEl>
              </p:cMediaNode>
            </p:audio>
          </p:childTnLst>
        </p:cTn>
      </p:par>
    </p:tnLst>
    <p:bldLst>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0684" y="3958779"/>
            <a:ext cx="4815819" cy="2899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pic>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21</a:t>
            </a:fld>
            <a:endParaRPr lang="en-US" dirty="0"/>
          </a:p>
        </p:txBody>
      </p:sp>
      <p:sp>
        <p:nvSpPr>
          <p:cNvPr id="4" name="Text Placeholder 3"/>
          <p:cNvSpPr>
            <a:spLocks noGrp="1"/>
          </p:cNvSpPr>
          <p:nvPr>
            <p:ph type="body" sz="quarter" idx="16"/>
          </p:nvPr>
        </p:nvSpPr>
        <p:spPr/>
        <p:txBody>
          <a:bodyPr/>
          <a:lstStyle/>
          <a:p>
            <a:r>
              <a:rPr lang="en-US" dirty="0"/>
              <a:t>Motor Magnetic Model</a:t>
            </a:r>
          </a:p>
        </p:txBody>
      </p:sp>
      <mc:AlternateContent xmlns:mc="http://schemas.openxmlformats.org/markup-compatibility/2006" xmlns:a14="http://schemas.microsoft.com/office/drawing/2010/main">
        <mc:Choice Requires="a14">
          <p:sp>
            <p:nvSpPr>
              <p:cNvPr id="6" name="Text Placeholder 1"/>
              <p:cNvSpPr txBox="1">
                <a:spLocks/>
              </p:cNvSpPr>
              <p:nvPr/>
            </p:nvSpPr>
            <p:spPr>
              <a:xfrm>
                <a:off x="936282" y="1514476"/>
                <a:ext cx="8391525" cy="5102224"/>
              </a:xfrm>
              <a:prstGeom prst="rect">
                <a:avLst/>
              </a:prstGeom>
            </p:spPr>
            <p:txBody>
              <a:bodyPr/>
              <a:lstStyle>
                <a:lvl1pPr marL="426645" indent="-426645" algn="l" rtl="0" eaLnBrk="1" latinLnBrk="0" hangingPunct="1">
                  <a:spcBef>
                    <a:spcPts val="933"/>
                  </a:spcBef>
                  <a:buClr>
                    <a:schemeClr val="accent2"/>
                  </a:buClr>
                  <a:buSzPct val="60000"/>
                  <a:buFont typeface="Wingdings"/>
                  <a:buChar char=""/>
                  <a:defRPr kumimoji="0" sz="3900" kern="1200">
                    <a:solidFill>
                      <a:schemeClr val="tx1"/>
                    </a:solidFill>
                    <a:latin typeface="Arial" pitchFamily="34" charset="0"/>
                    <a:ea typeface="+mn-ea"/>
                    <a:cs typeface="Arial" pitchFamily="34" charset="0"/>
                  </a:defRPr>
                </a:lvl1pPr>
                <a:lvl2pPr marL="853291" indent="-365696" algn="l" rtl="0" eaLnBrk="1" latinLnBrk="0" hangingPunct="1">
                  <a:spcBef>
                    <a:spcPts val="733"/>
                  </a:spcBef>
                  <a:buClr>
                    <a:schemeClr val="accent1"/>
                  </a:buClr>
                  <a:buSzPct val="70000"/>
                  <a:buFont typeface="Wingdings 2"/>
                  <a:buChar char=""/>
                  <a:defRPr kumimoji="0" sz="3500" kern="1200">
                    <a:solidFill>
                      <a:schemeClr val="tx1"/>
                    </a:solidFill>
                    <a:latin typeface="Arial" pitchFamily="34" charset="0"/>
                    <a:ea typeface="+mn-ea"/>
                    <a:cs typeface="Arial" pitchFamily="34" charset="0"/>
                  </a:defRPr>
                </a:lvl2pPr>
                <a:lvl3pPr marL="1218987" indent="-304747" algn="l" rtl="0" eaLnBrk="1" latinLnBrk="0" hangingPunct="1">
                  <a:spcBef>
                    <a:spcPts val="667"/>
                  </a:spcBef>
                  <a:buClr>
                    <a:schemeClr val="accent2"/>
                  </a:buClr>
                  <a:buSzPct val="75000"/>
                  <a:buFont typeface="Wingdings"/>
                  <a:buChar char=""/>
                  <a:defRPr kumimoji="0" sz="3100" kern="1200">
                    <a:solidFill>
                      <a:schemeClr val="tx1"/>
                    </a:solidFill>
                    <a:latin typeface="Arial" pitchFamily="34" charset="0"/>
                    <a:ea typeface="+mn-ea"/>
                    <a:cs typeface="Arial" pitchFamily="34" charset="0"/>
                  </a:defRPr>
                </a:lvl3pPr>
                <a:lvl4pPr marL="1828480" indent="-304747" algn="l" rtl="0" eaLnBrk="1" latinLnBrk="0" hangingPunct="1">
                  <a:spcBef>
                    <a:spcPts val="533"/>
                  </a:spcBef>
                  <a:buClr>
                    <a:schemeClr val="accent3"/>
                  </a:buClr>
                  <a:buSzPct val="75000"/>
                  <a:buFont typeface="Wingdings"/>
                  <a:buChar char=""/>
                  <a:defRPr kumimoji="0" sz="2700" kern="1200">
                    <a:solidFill>
                      <a:schemeClr val="tx1"/>
                    </a:solidFill>
                    <a:latin typeface="Arial" pitchFamily="34" charset="0"/>
                    <a:ea typeface="+mn-ea"/>
                    <a:cs typeface="Arial" pitchFamily="34" charset="0"/>
                  </a:defRPr>
                </a:lvl4pPr>
                <a:lvl5pPr marL="2437973" indent="-304747" algn="l" rtl="0" eaLnBrk="1" latinLnBrk="0" hangingPunct="1">
                  <a:spcBef>
                    <a:spcPts val="533"/>
                  </a:spcBef>
                  <a:buClr>
                    <a:schemeClr val="accent4"/>
                  </a:buClr>
                  <a:buSzPct val="65000"/>
                  <a:buFont typeface="Wingdings"/>
                  <a:buChar char=""/>
                  <a:defRPr kumimoji="0" sz="2700" kern="1200">
                    <a:solidFill>
                      <a:schemeClr val="tx1"/>
                    </a:solidFill>
                    <a:latin typeface="Arial" pitchFamily="34" charset="0"/>
                    <a:ea typeface="+mn-ea"/>
                    <a:cs typeface="Arial" pitchFamily="34" charset="0"/>
                  </a:defRPr>
                </a:lvl5pPr>
                <a:lvl6pPr marL="2803669" indent="-304747" algn="l" rtl="0" eaLnBrk="1" latinLnBrk="0" hangingPunct="1">
                  <a:spcBef>
                    <a:spcPct val="20000"/>
                  </a:spcBef>
                  <a:buClr>
                    <a:schemeClr val="accent1"/>
                  </a:buClr>
                  <a:buFont typeface="Wingdings"/>
                  <a:buChar char="§"/>
                  <a:defRPr kumimoji="0" sz="2400" kern="1200" baseline="0">
                    <a:solidFill>
                      <a:schemeClr val="tx1"/>
                    </a:solidFill>
                    <a:latin typeface="+mn-lt"/>
                    <a:ea typeface="+mn-ea"/>
                    <a:cs typeface="+mn-cs"/>
                  </a:defRPr>
                </a:lvl6pPr>
                <a:lvl7pPr marL="3169365" indent="-304747" algn="l" rtl="0" eaLnBrk="1" latinLnBrk="0" hangingPunct="1">
                  <a:spcBef>
                    <a:spcPct val="20000"/>
                  </a:spcBef>
                  <a:buClr>
                    <a:schemeClr val="accent2"/>
                  </a:buClr>
                  <a:buFont typeface="Wingdings"/>
                  <a:buChar char="§"/>
                  <a:defRPr kumimoji="0" sz="2400" kern="1200" baseline="0">
                    <a:solidFill>
                      <a:schemeClr val="tx1"/>
                    </a:solidFill>
                    <a:latin typeface="+mn-lt"/>
                    <a:ea typeface="+mn-ea"/>
                    <a:cs typeface="+mn-cs"/>
                  </a:defRPr>
                </a:lvl7pPr>
                <a:lvl8pPr marL="3535061" indent="-304747" algn="l" rtl="0" eaLnBrk="1" latinLnBrk="0" hangingPunct="1">
                  <a:spcBef>
                    <a:spcPct val="20000"/>
                  </a:spcBef>
                  <a:buClr>
                    <a:schemeClr val="accent3"/>
                  </a:buClr>
                  <a:buFont typeface="Wingdings"/>
                  <a:buChar char="§"/>
                  <a:defRPr kumimoji="0" sz="2400" kern="1200" baseline="0">
                    <a:solidFill>
                      <a:schemeClr val="tx1"/>
                    </a:solidFill>
                    <a:latin typeface="+mn-lt"/>
                    <a:ea typeface="+mn-ea"/>
                    <a:cs typeface="+mn-cs"/>
                  </a:defRPr>
                </a:lvl8pPr>
                <a:lvl9pPr marL="3900757" indent="-304747" algn="l" rtl="0" eaLnBrk="1" latinLnBrk="0" hangingPunct="1">
                  <a:spcBef>
                    <a:spcPct val="20000"/>
                  </a:spcBef>
                  <a:buClr>
                    <a:schemeClr val="accent4"/>
                  </a:buClr>
                  <a:buFont typeface="Wingdings"/>
                  <a:buChar char="§"/>
                  <a:defRPr kumimoji="0" sz="2400" kern="1200" baseline="0">
                    <a:solidFill>
                      <a:schemeClr val="tx1"/>
                    </a:solidFill>
                    <a:latin typeface="+mn-lt"/>
                    <a:ea typeface="+mn-ea"/>
                    <a:cs typeface="+mn-cs"/>
                  </a:defRPr>
                </a:lvl9pPr>
              </a:lstStyle>
              <a:p>
                <a:pPr marL="0" indent="0">
                  <a:buNone/>
                </a:pPr>
                <a:r>
                  <a:rPr lang="en-US" sz="2800" dirty="0"/>
                  <a:t>Influence of rotation</a:t>
                </a:r>
              </a:p>
              <a:p>
                <a:endParaRPr lang="en-US" sz="2400" dirty="0"/>
              </a:p>
              <a:p>
                <a:endParaRPr lang="en-US" sz="2400" dirty="0"/>
              </a:p>
              <a:p>
                <a:pPr marL="0" indent="0">
                  <a:buNone/>
                </a:pPr>
                <a:r>
                  <a:rPr lang="en-US" sz="2800" dirty="0"/>
                  <a:t>Magnetic field distribution</a:t>
                </a:r>
              </a:p>
              <a:p>
                <a:endParaRPr lang="en-US" sz="2400" dirty="0"/>
              </a:p>
              <a:p>
                <a:endParaRPr lang="en-US" sz="2400" dirty="0"/>
              </a:p>
              <a:p>
                <a:endParaRPr lang="en-US" sz="2400" dirty="0"/>
              </a:p>
              <a:p>
                <a:pPr marL="0" indent="0">
                  <a:buNone/>
                </a:pPr>
                <a:r>
                  <a:rPr lang="en-US" sz="2800" dirty="0"/>
                  <a:t>Final Model:</a:t>
                </a:r>
              </a:p>
              <a:p>
                <a:pPr marL="0" indent="0">
                  <a:buNone/>
                </a:pPr>
                <a14:m>
                  <m:oMath xmlns:m="http://schemas.openxmlformats.org/officeDocument/2006/math">
                    <m:r>
                      <a:rPr lang="en-US" sz="2800" b="0" i="1" smtClean="0">
                        <a:latin typeface="Cambria Math"/>
                      </a:rPr>
                      <m:t>|</m:t>
                    </m:r>
                    <m:r>
                      <a:rPr lang="en-US" sz="2800" i="1" smtClean="0">
                        <a:latin typeface="Cambria Math"/>
                      </a:rPr>
                      <m:t>𝑓</m:t>
                    </m:r>
                    <m:d>
                      <m:dPr>
                        <m:ctrlPr>
                          <a:rPr lang="en-US" sz="2800" b="0" i="1" smtClean="0">
                            <a:latin typeface="Cambria Math" panose="02040503050406030204" pitchFamily="18" charset="0"/>
                          </a:rPr>
                        </m:ctrlPr>
                      </m:dPr>
                      <m:e>
                        <m:r>
                          <a:rPr lang="en-US" sz="2800" b="0" i="1" smtClean="0">
                            <a:latin typeface="Cambria Math"/>
                            <a:ea typeface="Cambria Math"/>
                          </a:rPr>
                          <m:t>∙</m:t>
                        </m:r>
                      </m:e>
                    </m:d>
                    <m:r>
                      <a:rPr lang="en-US" sz="2800" b="0" i="0" smtClean="0">
                        <a:latin typeface="Cambria Math"/>
                      </a:rPr>
                      <m:t>|</m:t>
                    </m:r>
                    <m:r>
                      <a:rPr lang="en-US" sz="2800" smtClean="0">
                        <a:latin typeface="Cambria Math"/>
                        <a:ea typeface="Cambria Math"/>
                      </a:rPr>
                      <m:t>,</m:t>
                    </m:r>
                  </m:oMath>
                </a14:m>
                <a:r>
                  <a:rPr lang="en-US" sz="2800" dirty="0"/>
                  <a:t> which maps position and orientation </a:t>
                </a:r>
              </a:p>
              <a:p>
                <a:pPr marL="0" indent="0">
                  <a:buNone/>
                </a:pPr>
                <a:r>
                  <a:rPr lang="en-US" sz="2800" dirty="0"/>
                  <a:t>to sensor measurement</a:t>
                </a:r>
              </a:p>
              <a:p>
                <a:endParaRPr lang="en-US" sz="2400" dirty="0"/>
              </a:p>
              <a:p>
                <a:endParaRPr lang="en-US" sz="2400" dirty="0"/>
              </a:p>
              <a:p>
                <a:endParaRPr lang="en-US" sz="2400" dirty="0"/>
              </a:p>
              <a:p>
                <a:endParaRPr lang="en-US" sz="2400" dirty="0"/>
              </a:p>
              <a:p>
                <a:endParaRPr lang="en-US" sz="2400" dirty="0"/>
              </a:p>
            </p:txBody>
          </p:sp>
        </mc:Choice>
        <mc:Fallback xmlns="">
          <p:sp>
            <p:nvSpPr>
              <p:cNvPr id="6" name="Text Placeholder 1"/>
              <p:cNvSpPr txBox="1">
                <a:spLocks noRot="1" noChangeAspect="1" noMove="1" noResize="1" noEditPoints="1" noAdjustHandles="1" noChangeArrowheads="1" noChangeShapeType="1" noTextEdit="1"/>
              </p:cNvSpPr>
              <p:nvPr/>
            </p:nvSpPr>
            <p:spPr>
              <a:xfrm>
                <a:off x="936282" y="1514476"/>
                <a:ext cx="8391525" cy="5102224"/>
              </a:xfrm>
              <a:prstGeom prst="rect">
                <a:avLst/>
              </a:prstGeom>
              <a:blipFill rotWithShape="1">
                <a:blip r:embed="rId7"/>
                <a:stretch>
                  <a:fillRect l="-1526" t="-1195" b="-28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635424" y="2019066"/>
                <a:ext cx="4707122" cy="490840"/>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i="1" smtClean="0">
                          <a:latin typeface="Cambria Math"/>
                        </a:rPr>
                        <m:t>𝑀</m:t>
                      </m:r>
                      <m:d>
                        <m:dPr>
                          <m:ctrlPr>
                            <a:rPr lang="en-US" i="1">
                              <a:latin typeface="Cambria Math" panose="02040503050406030204" pitchFamily="18" charset="0"/>
                            </a:rPr>
                          </m:ctrlPr>
                        </m:dPr>
                        <m:e>
                          <m:r>
                            <a:rPr lang="en-US" i="1">
                              <a:latin typeface="Cambria Math"/>
                            </a:rPr>
                            <m:t>𝑡</m:t>
                          </m:r>
                        </m:e>
                      </m:d>
                      <m:r>
                        <a:rPr lang="en-US" b="0" i="0" smtClean="0">
                          <a:latin typeface="Cambria Math"/>
                        </a:rPr>
                        <m:t>=</m:t>
                      </m:r>
                      <m:sSub>
                        <m:sSubPr>
                          <m:ctrlPr>
                            <a:rPr lang="en-US" b="0" i="1" smtClean="0">
                              <a:latin typeface="Cambria Math" panose="02040503050406030204" pitchFamily="18" charset="0"/>
                            </a:rPr>
                          </m:ctrlPr>
                        </m:sSubPr>
                        <m:e>
                          <m:r>
                            <a:rPr lang="en-US" b="0" i="1" smtClean="0">
                              <a:latin typeface="Cambria Math"/>
                            </a:rPr>
                            <m:t>𝑅</m:t>
                          </m:r>
                        </m:e>
                        <m:sub>
                          <m:r>
                            <a:rPr lang="en-US" b="0" i="1" smtClean="0">
                              <a:latin typeface="Cambria Math"/>
                            </a:rPr>
                            <m:t>𝑧</m:t>
                          </m:r>
                        </m:sub>
                      </m:sSub>
                      <m:d>
                        <m:dPr>
                          <m:ctrlPr>
                            <a:rPr lang="en-US" b="0" i="1" smtClean="0">
                              <a:latin typeface="Cambria Math" panose="02040503050406030204" pitchFamily="18" charset="0"/>
                            </a:rPr>
                          </m:ctrlPr>
                        </m:dPr>
                        <m:e>
                          <m:r>
                            <a:rPr lang="en-US" b="0" i="1" smtClean="0">
                              <a:latin typeface="Cambria Math"/>
                              <a:ea typeface="Cambria Math"/>
                            </a:rPr>
                            <m:t>𝑦𝑎𝑤</m:t>
                          </m:r>
                        </m:e>
                      </m:d>
                      <m:sSub>
                        <m:sSubPr>
                          <m:ctrlPr>
                            <a:rPr lang="en-US" b="0" i="1" smtClean="0">
                              <a:latin typeface="Cambria Math" panose="02040503050406030204" pitchFamily="18" charset="0"/>
                            </a:rPr>
                          </m:ctrlPr>
                        </m:sSubPr>
                        <m:e>
                          <m:r>
                            <a:rPr lang="en-US" b="0" i="1" smtClean="0">
                              <a:latin typeface="Cambria Math"/>
                            </a:rPr>
                            <m:t> </m:t>
                          </m:r>
                          <m:r>
                            <a:rPr lang="en-US" b="0" i="1" smtClean="0">
                              <a:latin typeface="Cambria Math"/>
                            </a:rPr>
                            <m:t>𝑅</m:t>
                          </m:r>
                        </m:e>
                        <m:sub>
                          <m:r>
                            <a:rPr lang="en-US" b="0" i="1" smtClean="0">
                              <a:latin typeface="Cambria Math"/>
                            </a:rPr>
                            <m:t>𝑦</m:t>
                          </m:r>
                        </m:sub>
                      </m:sSub>
                      <m:d>
                        <m:dPr>
                          <m:ctrlPr>
                            <a:rPr lang="en-US" b="0" i="1" smtClean="0">
                              <a:latin typeface="Cambria Math" panose="02040503050406030204" pitchFamily="18" charset="0"/>
                            </a:rPr>
                          </m:ctrlPr>
                        </m:dPr>
                        <m:e>
                          <m:r>
                            <a:rPr lang="en-US" b="0" i="1" smtClean="0">
                              <a:latin typeface="Cambria Math"/>
                              <a:ea typeface="Cambria Math"/>
                            </a:rPr>
                            <m:t>𝑝𝑖𝑡𝑐h</m:t>
                          </m:r>
                        </m:e>
                      </m:d>
                      <m:r>
                        <a:rPr lang="en-US" b="0" i="1" smtClean="0">
                          <a:latin typeface="Cambria Math"/>
                          <a:ea typeface="Cambria Math"/>
                        </a:rPr>
                        <m:t> </m:t>
                      </m:r>
                      <m:sSub>
                        <m:sSubPr>
                          <m:ctrlPr>
                            <a:rPr lang="en-US" b="0" i="1" smtClean="0">
                              <a:latin typeface="Cambria Math" panose="02040503050406030204" pitchFamily="18" charset="0"/>
                              <a:ea typeface="Cambria Math"/>
                            </a:rPr>
                          </m:ctrlPr>
                        </m:sSubPr>
                        <m:e>
                          <m:r>
                            <a:rPr lang="en-US" b="0" i="1" smtClean="0">
                              <a:latin typeface="Cambria Math"/>
                              <a:ea typeface="Cambria Math"/>
                            </a:rPr>
                            <m:t>𝑀</m:t>
                          </m:r>
                        </m:e>
                        <m:sub>
                          <m:r>
                            <a:rPr lang="en-US" b="0" i="1" smtClean="0">
                              <a:latin typeface="Cambria Math"/>
                              <a:ea typeface="Cambria Math"/>
                            </a:rPr>
                            <m:t>0</m:t>
                          </m:r>
                        </m:sub>
                      </m:sSub>
                      <m:r>
                        <a:rPr lang="en-US" i="1">
                          <a:latin typeface="Cambria Math"/>
                        </a:rPr>
                        <m:t>(</m:t>
                      </m:r>
                      <m:r>
                        <a:rPr lang="en-US" i="1">
                          <a:latin typeface="Cambria Math"/>
                        </a:rPr>
                        <m:t>𝑡</m:t>
                      </m:r>
                      <m:r>
                        <a:rPr lang="en-US" i="1">
                          <a:latin typeface="Cambria Math"/>
                        </a:rPr>
                        <m:t>)</m:t>
                      </m:r>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1635424" y="2019066"/>
                <a:ext cx="4707122" cy="490840"/>
              </a:xfrm>
              <a:prstGeom prst="rect">
                <a:avLst/>
              </a:prstGeom>
              <a:blipFill rotWithShape="1">
                <a:blip r:embed="rId8"/>
                <a:stretch>
                  <a:fillRect l="-259"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880834" y="3642703"/>
                <a:ext cx="7210692" cy="9258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𝑖</m:t>
                          </m:r>
                        </m:sub>
                      </m:sSub>
                      <m:d>
                        <m:dPr>
                          <m:ctrlPr>
                            <a:rPr lang="en-US" b="0" i="1" smtClean="0">
                              <a:latin typeface="Cambria Math" panose="02040503050406030204" pitchFamily="18" charset="0"/>
                            </a:rPr>
                          </m:ctrlPr>
                        </m:dPr>
                        <m:e>
                          <m:r>
                            <a:rPr lang="en-US" b="0" i="1" smtClean="0">
                              <a:latin typeface="Cambria Math"/>
                            </a:rPr>
                            <m:t>𝑥</m:t>
                          </m:r>
                          <m:r>
                            <a:rPr lang="en-US" b="0" i="1" smtClean="0">
                              <a:latin typeface="Cambria Math"/>
                            </a:rPr>
                            <m:t>,</m:t>
                          </m:r>
                          <m:r>
                            <a:rPr lang="en-US" b="0" i="1" smtClean="0">
                              <a:latin typeface="Cambria Math"/>
                            </a:rPr>
                            <m:t>𝑦</m:t>
                          </m:r>
                          <m:r>
                            <a:rPr lang="en-US" b="0" i="1" smtClean="0">
                              <a:latin typeface="Cambria Math"/>
                            </a:rPr>
                            <m:t>,</m:t>
                          </m:r>
                          <m:r>
                            <a:rPr lang="en-US" b="0" i="1" smtClean="0">
                              <a:latin typeface="Cambria Math"/>
                            </a:rPr>
                            <m:t>𝑧</m:t>
                          </m:r>
                          <m:r>
                            <a:rPr lang="en-US" b="0" i="1" smtClean="0">
                              <a:latin typeface="Cambria Math"/>
                            </a:rPr>
                            <m:t>,</m:t>
                          </m:r>
                          <m:r>
                            <a:rPr lang="en-US" b="0" i="1" smtClean="0">
                              <a:latin typeface="Cambria Math"/>
                            </a:rPr>
                            <m:t>𝑦𝑎𝑤</m:t>
                          </m:r>
                          <m:r>
                            <a:rPr lang="en-US" b="0" i="1" smtClean="0">
                              <a:latin typeface="Cambria Math"/>
                            </a:rPr>
                            <m:t>, </m:t>
                          </m:r>
                          <m:r>
                            <a:rPr lang="en-US" b="0" i="1" smtClean="0">
                              <a:latin typeface="Cambria Math"/>
                            </a:rPr>
                            <m:t>𝑝𝑖𝑡𝑐h</m:t>
                          </m:r>
                          <m:r>
                            <a:rPr lang="en-US" b="0" i="1" smtClean="0">
                              <a:latin typeface="Cambria Math"/>
                            </a:rPr>
                            <m:t>;</m:t>
                          </m:r>
                          <m:r>
                            <a:rPr lang="en-US" b="0" i="1" smtClean="0">
                              <a:latin typeface="Cambria Math"/>
                            </a:rPr>
                            <m:t>𝑡</m:t>
                          </m:r>
                        </m:e>
                      </m:d>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ea typeface="Cambria Math"/>
                            </a:rPr>
                            <m:t>𝜇</m:t>
                          </m:r>
                        </m:num>
                        <m:den>
                          <m:r>
                            <a:rPr lang="en-US" b="0" i="1" smtClean="0">
                              <a:latin typeface="Cambria Math"/>
                            </a:rPr>
                            <m:t>4</m:t>
                          </m:r>
                          <m:r>
                            <a:rPr lang="en-US" b="0" i="1" smtClean="0">
                              <a:latin typeface="Cambria Math"/>
                              <a:ea typeface="Cambria Math"/>
                            </a:rPr>
                            <m:t>𝜋</m:t>
                          </m:r>
                          <m:sSup>
                            <m:sSupPr>
                              <m:ctrlPr>
                                <a:rPr lang="en-US" b="0" i="1" smtClean="0">
                                  <a:latin typeface="Cambria Math" panose="02040503050406030204" pitchFamily="18" charset="0"/>
                                  <a:ea typeface="Cambria Math"/>
                                </a:rPr>
                              </m:ctrlPr>
                            </m:sSupPr>
                            <m:e>
                              <m:d>
                                <m:dPr>
                                  <m:begChr m:val="|"/>
                                  <m:endChr m:val="|"/>
                                  <m:ctrlPr>
                                    <a:rPr lang="en-US" b="0" i="1" smtClean="0">
                                      <a:latin typeface="Cambria Math" panose="02040503050406030204" pitchFamily="18" charset="0"/>
                                      <a:ea typeface="Cambria Math"/>
                                    </a:rPr>
                                  </m:ctrlPr>
                                </m:dPr>
                                <m:e>
                                  <m:sSub>
                                    <m:sSubPr>
                                      <m:ctrlPr>
                                        <a:rPr lang="en-US" b="0" i="1" smtClean="0">
                                          <a:latin typeface="Cambria Math" panose="02040503050406030204" pitchFamily="18" charset="0"/>
                                          <a:ea typeface="Cambria Math"/>
                                        </a:rPr>
                                      </m:ctrlPr>
                                    </m:sSubPr>
                                    <m:e>
                                      <m:r>
                                        <a:rPr lang="en-US" b="1" i="1" smtClean="0">
                                          <a:latin typeface="Cambria Math"/>
                                          <a:ea typeface="Cambria Math"/>
                                        </a:rPr>
                                        <m:t>𝒓</m:t>
                                      </m:r>
                                    </m:e>
                                    <m:sub>
                                      <m:r>
                                        <a:rPr lang="en-US" b="0" i="1" smtClean="0">
                                          <a:latin typeface="Cambria Math"/>
                                          <a:ea typeface="Cambria Math"/>
                                        </a:rPr>
                                        <m:t>𝑖</m:t>
                                      </m:r>
                                    </m:sub>
                                  </m:sSub>
                                </m:e>
                              </m:d>
                            </m:e>
                            <m:sup>
                              <m:r>
                                <a:rPr lang="en-US" b="0" i="1" smtClean="0">
                                  <a:latin typeface="Cambria Math"/>
                                  <a:ea typeface="Cambria Math"/>
                                </a:rPr>
                                <m:t>2</m:t>
                              </m:r>
                            </m:sup>
                          </m:sSup>
                        </m:den>
                      </m:f>
                      <m:d>
                        <m:dPr>
                          <m:begChr m:val="["/>
                          <m:endChr m:val="]"/>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3</m:t>
                              </m:r>
                              <m:sSub>
                                <m:sSubPr>
                                  <m:ctrlPr>
                                    <a:rPr lang="en-US" b="0" i="1" smtClean="0">
                                      <a:latin typeface="Cambria Math" panose="02040503050406030204" pitchFamily="18" charset="0"/>
                                    </a:rPr>
                                  </m:ctrlPr>
                                </m:sSubPr>
                                <m:e>
                                  <m:r>
                                    <a:rPr lang="en-US" b="1" i="1" smtClean="0">
                                      <a:latin typeface="Cambria Math"/>
                                    </a:rPr>
                                    <m:t>𝒓</m:t>
                                  </m:r>
                                </m:e>
                                <m:sub>
                                  <m:r>
                                    <a:rPr lang="en-US" b="0" i="1" smtClean="0">
                                      <a:latin typeface="Cambria Math"/>
                                    </a:rPr>
                                    <m:t>𝑖</m:t>
                                  </m:r>
                                </m:sub>
                              </m:sSub>
                              <m:sSup>
                                <m:sSupPr>
                                  <m:ctrlPr>
                                    <a:rPr lang="en-US" b="0" i="1" smtClean="0">
                                      <a:latin typeface="Cambria Math" panose="02040503050406030204" pitchFamily="18" charset="0"/>
                                    </a:rPr>
                                  </m:ctrlPr>
                                </m:sSupPr>
                                <m:e>
                                  <m:sSub>
                                    <m:sSubPr>
                                      <m:ctrlPr>
                                        <a:rPr lang="en-US" b="0" i="1" smtClean="0">
                                          <a:latin typeface="Cambria Math" panose="02040503050406030204" pitchFamily="18" charset="0"/>
                                        </a:rPr>
                                      </m:ctrlPr>
                                    </m:sSubPr>
                                    <m:e>
                                      <m:r>
                                        <a:rPr lang="en-US" b="1" i="1" smtClean="0">
                                          <a:latin typeface="Cambria Math"/>
                                        </a:rPr>
                                        <m:t>𝒓</m:t>
                                      </m:r>
                                    </m:e>
                                    <m:sub>
                                      <m:r>
                                        <a:rPr lang="en-US" b="0" i="1" smtClean="0">
                                          <a:latin typeface="Cambria Math"/>
                                        </a:rPr>
                                        <m:t>𝑖</m:t>
                                      </m:r>
                                    </m:sub>
                                  </m:sSub>
                                </m:e>
                                <m:sup>
                                  <m:r>
                                    <a:rPr lang="en-US" b="0" i="1" smtClean="0">
                                      <a:latin typeface="Cambria Math"/>
                                    </a:rPr>
                                    <m:t>𝑇</m:t>
                                  </m:r>
                                </m:sup>
                              </m:sSup>
                            </m:num>
                            <m:den>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1" i="1" smtClean="0">
                                              <a:latin typeface="Cambria Math"/>
                                            </a:rPr>
                                            <m:t>𝒓</m:t>
                                          </m:r>
                                        </m:e>
                                        <m:sub>
                                          <m:r>
                                            <a:rPr lang="en-US" b="0" i="1" smtClean="0">
                                              <a:latin typeface="Cambria Math"/>
                                            </a:rPr>
                                            <m:t>𝑖</m:t>
                                          </m:r>
                                        </m:sub>
                                      </m:sSub>
                                    </m:e>
                                  </m:d>
                                </m:e>
                                <m:sup>
                                  <m:r>
                                    <a:rPr lang="en-US" b="0" i="1" smtClean="0">
                                      <a:latin typeface="Cambria Math"/>
                                    </a:rPr>
                                    <m:t>2</m:t>
                                  </m:r>
                                </m:sup>
                              </m:sSup>
                            </m:den>
                          </m:f>
                          <m:r>
                            <a:rPr lang="en-US" b="0" i="1" smtClean="0">
                              <a:latin typeface="Cambria Math"/>
                            </a:rPr>
                            <m:t>−</m:t>
                          </m:r>
                          <m:sSub>
                            <m:sSubPr>
                              <m:ctrlPr>
                                <a:rPr lang="en-US" b="0" i="1" smtClean="0">
                                  <a:latin typeface="Cambria Math" panose="02040503050406030204" pitchFamily="18" charset="0"/>
                                </a:rPr>
                              </m:ctrlPr>
                            </m:sSubPr>
                            <m:e>
                              <m:r>
                                <a:rPr lang="en-US" b="1" i="1" smtClean="0">
                                  <a:latin typeface="Cambria Math"/>
                                </a:rPr>
                                <m:t>𝑰</m:t>
                              </m:r>
                            </m:e>
                            <m:sub>
                              <m:r>
                                <a:rPr lang="en-US" b="0" i="1" smtClean="0">
                                  <a:latin typeface="Cambria Math"/>
                                </a:rPr>
                                <m:t>3</m:t>
                              </m:r>
                            </m:sub>
                          </m:sSub>
                        </m:e>
                      </m:d>
                      <m:r>
                        <a:rPr lang="en-US" b="0" i="1" smtClean="0">
                          <a:latin typeface="Cambria Math"/>
                        </a:rPr>
                        <m:t>𝑀</m:t>
                      </m:r>
                      <m:r>
                        <a:rPr lang="en-US" b="0" i="1" smtClean="0">
                          <a:latin typeface="Cambria Math"/>
                        </a:rPr>
                        <m:t>(</m:t>
                      </m:r>
                      <m:r>
                        <a:rPr lang="en-US" b="0" i="1" smtClean="0">
                          <a:latin typeface="Cambria Math"/>
                        </a:rPr>
                        <m:t>𝑡</m:t>
                      </m:r>
                      <m:r>
                        <a:rPr lang="en-US" b="0" i="1" smtClean="0">
                          <a:latin typeface="Cambria Math"/>
                        </a:rPr>
                        <m:t>)</m:t>
                      </m:r>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880834" y="3642703"/>
                <a:ext cx="7210692" cy="925894"/>
              </a:xfrm>
              <a:prstGeom prst="rect">
                <a:avLst/>
              </a:prstGeom>
              <a:blipFill rotWithShape="1">
                <a:blip r:embed="rId9"/>
                <a:stretch>
                  <a:fillRect/>
                </a:stretch>
              </a:blipFill>
            </p:spPr>
            <p:txBody>
              <a:bodyPr/>
              <a:lstStyle/>
              <a:p>
                <a:r>
                  <a:rPr lang="en-US">
                    <a:noFill/>
                  </a:rPr>
                  <a:t> </a:t>
                </a:r>
              </a:p>
            </p:txBody>
          </p:sp>
        </mc:Fallback>
      </mc:AlternateContent>
      <p:sp>
        <p:nvSpPr>
          <p:cNvPr id="9" name="Rounded Rectangle 8"/>
          <p:cNvSpPr/>
          <p:nvPr/>
        </p:nvSpPr>
        <p:spPr>
          <a:xfrm>
            <a:off x="4864356" y="4159252"/>
            <a:ext cx="339352" cy="441304"/>
          </a:xfrm>
          <a:prstGeom prst="roundRect">
            <a:avLst/>
          </a:pr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5754095" y="4146189"/>
            <a:ext cx="339352" cy="441304"/>
          </a:xfrm>
          <a:prstGeom prst="roundRect">
            <a:avLst/>
          </a:pr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5754096" y="3631526"/>
            <a:ext cx="588450" cy="441304"/>
          </a:xfrm>
          <a:prstGeom prst="roundRect">
            <a:avLst/>
          </a:pr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Rounded Rectangular Callout 11"/>
              <p:cNvSpPr/>
              <p:nvPr/>
            </p:nvSpPr>
            <p:spPr>
              <a:xfrm>
                <a:off x="8826270" y="3272788"/>
                <a:ext cx="1895474" cy="685991"/>
              </a:xfrm>
              <a:prstGeom prst="wedgeRoundRectCallout">
                <a:avLst>
                  <a:gd name="adj1" fmla="val 8313"/>
                  <a:gd name="adj2" fmla="val 230972"/>
                  <a:gd name="adj3" fmla="val 16667"/>
                </a:avLst>
              </a:prstGeom>
              <a:ln w="381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14:m>
                  <m:oMath xmlns:m="http://schemas.openxmlformats.org/officeDocument/2006/math">
                    <m:sSub>
                      <m:sSubPr>
                        <m:ctrlPr>
                          <a:rPr lang="en-US" sz="2400" b="1" i="1" smtClean="0">
                            <a:solidFill>
                              <a:schemeClr val="tx1"/>
                            </a:solidFill>
                            <a:latin typeface="Cambria Math" panose="02040503050406030204" pitchFamily="18" charset="0"/>
                          </a:rPr>
                        </m:ctrlPr>
                      </m:sSubPr>
                      <m:e>
                        <m:r>
                          <a:rPr lang="en-US" sz="2400" b="1" i="1" smtClean="0">
                            <a:solidFill>
                              <a:schemeClr val="tx1"/>
                            </a:solidFill>
                            <a:latin typeface="Cambria Math"/>
                          </a:rPr>
                          <m:t>𝒓</m:t>
                        </m:r>
                      </m:e>
                      <m:sub>
                        <m:r>
                          <a:rPr lang="en-US" sz="2400" b="1" i="1" smtClean="0">
                            <a:solidFill>
                              <a:schemeClr val="tx1"/>
                            </a:solidFill>
                            <a:latin typeface="Cambria Math"/>
                          </a:rPr>
                          <m:t>𝒊</m:t>
                        </m:r>
                      </m:sub>
                    </m:sSub>
                    <m:r>
                      <a:rPr lang="en-US" sz="2400" b="1" i="1" smtClean="0">
                        <a:solidFill>
                          <a:schemeClr val="tx1"/>
                        </a:solidFill>
                        <a:latin typeface="Cambria Math"/>
                      </a:rPr>
                      <m:t>:</m:t>
                    </m:r>
                  </m:oMath>
                </a14:m>
                <a:r>
                  <a:rPr lang="en-US" sz="2400" b="1" dirty="0">
                    <a:solidFill>
                      <a:schemeClr val="tx1"/>
                    </a:solidFill>
                  </a:rPr>
                  <a:t> </a:t>
                </a:r>
                <a:r>
                  <a:rPr lang="en-US" sz="2400" dirty="0">
                    <a:solidFill>
                      <a:schemeClr val="tx1"/>
                    </a:solidFill>
                  </a:rPr>
                  <a:t>relative position</a:t>
                </a:r>
              </a:p>
            </p:txBody>
          </p:sp>
        </mc:Choice>
        <mc:Fallback xmlns="">
          <p:sp>
            <p:nvSpPr>
              <p:cNvPr id="12" name="Rounded Rectangular Callout 11"/>
              <p:cNvSpPr>
                <a:spLocks noRot="1" noChangeAspect="1" noMove="1" noResize="1" noEditPoints="1" noAdjustHandles="1" noChangeArrowheads="1" noChangeShapeType="1" noTextEdit="1"/>
              </p:cNvSpPr>
              <p:nvPr/>
            </p:nvSpPr>
            <p:spPr>
              <a:xfrm>
                <a:off x="8826270" y="3272788"/>
                <a:ext cx="1895474" cy="685991"/>
              </a:xfrm>
              <a:prstGeom prst="wedgeRoundRectCallout">
                <a:avLst>
                  <a:gd name="adj1" fmla="val 8313"/>
                  <a:gd name="adj2" fmla="val 230972"/>
                  <a:gd name="adj3" fmla="val 16667"/>
                </a:avLst>
              </a:prstGeom>
              <a:blipFill rotWithShape="1">
                <a:blip r:embed="rId10"/>
                <a:stretch>
                  <a:fillRect/>
                </a:stretch>
              </a:blipFill>
              <a:ln w="38100">
                <a:solidFill>
                  <a:srgbClr val="0070C0"/>
                </a:solidFill>
              </a:ln>
            </p:spPr>
            <p:txBody>
              <a:bodyPr/>
              <a:lstStyle/>
              <a:p>
                <a:r>
                  <a:rPr lang="en-US">
                    <a:noFill/>
                  </a:rPr>
                  <a:t> </a:t>
                </a:r>
              </a:p>
            </p:txBody>
          </p:sp>
        </mc:Fallback>
      </mc:AlternateContent>
      <p:sp>
        <p:nvSpPr>
          <p:cNvPr id="13" name="Rounded Rectangle 12"/>
          <p:cNvSpPr/>
          <p:nvPr/>
        </p:nvSpPr>
        <p:spPr>
          <a:xfrm>
            <a:off x="1408220" y="3925537"/>
            <a:ext cx="822624" cy="441304"/>
          </a:xfrm>
          <a:prstGeom prst="roundRect">
            <a:avLst/>
          </a:pr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164114" y="2083057"/>
            <a:ext cx="624115" cy="362857"/>
          </a:xfrm>
          <a:prstGeom prst="rect">
            <a:avLst/>
          </a:prstGeom>
          <a:noFill/>
          <a:ln w="127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419939" y="2083056"/>
            <a:ext cx="712105" cy="362857"/>
          </a:xfrm>
          <a:prstGeom prst="rect">
            <a:avLst/>
          </a:prstGeom>
          <a:noFill/>
          <a:ln w="127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7997711" y="5146930"/>
            <a:ext cx="712105" cy="362857"/>
          </a:xfrm>
          <a:prstGeom prst="rect">
            <a:avLst/>
          </a:prstGeom>
          <a:noFill/>
          <a:ln w="127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8826270" y="5097745"/>
            <a:ext cx="712105" cy="362857"/>
          </a:xfrm>
          <a:prstGeom prst="rect">
            <a:avLst/>
          </a:prstGeom>
          <a:noFill/>
          <a:ln w="127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H="1">
            <a:off x="8629651" y="5032375"/>
            <a:ext cx="1625600" cy="1044575"/>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2409212743"/>
      </p:ext>
    </p:extLst>
  </p:cSld>
  <p:clrMapOvr>
    <a:masterClrMapping/>
  </p:clrMapOvr>
  <mc:AlternateContent xmlns:mc="http://schemas.openxmlformats.org/markup-compatibility/2006" xmlns:p14="http://schemas.microsoft.com/office/powerpoint/2010/main">
    <mc:Choice Requires="p14">
      <p:transition spd="slow" p14:dur="2000" advTm="50661"/>
    </mc:Choice>
    <mc:Fallback xmlns="">
      <p:transition spd="slow" advTm="50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7"/>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9"/>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0"/>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1"/>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2"/>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0"/>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6">
                                            <p:txEl>
                                              <p:pRg st="7" end="7"/>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
                                            <p:txEl>
                                              <p:pRg st="8" end="8"/>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5"/>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5" grpId="0" animBg="1"/>
      <p:bldP spid="15" grpId="1" animBg="1"/>
      <p:bldP spid="16" grpId="0" animBg="1"/>
      <p:bldP spid="16" grpId="1" animBg="1"/>
      <p:bldP spid="17" grpId="0" animBg="1"/>
      <p:bldP spid="17" grpId="1" animBg="1"/>
      <p:bldP spid="18" grpId="0" animBg="1"/>
      <p:bldP spid="1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22</a:t>
            </a:fld>
            <a:endParaRPr lang="en-US" dirty="0"/>
          </a:p>
        </p:txBody>
      </p:sp>
      <p:sp>
        <p:nvSpPr>
          <p:cNvPr id="4" name="Text Placeholder 3"/>
          <p:cNvSpPr>
            <a:spLocks noGrp="1"/>
          </p:cNvSpPr>
          <p:nvPr>
            <p:ph type="body" sz="quarter" idx="16"/>
          </p:nvPr>
        </p:nvSpPr>
        <p:spPr/>
        <p:txBody>
          <a:bodyPr/>
          <a:lstStyle/>
          <a:p>
            <a:r>
              <a:rPr lang="en-US" dirty="0"/>
              <a:t>Position Tracking</a:t>
            </a:r>
          </a:p>
        </p:txBody>
      </p:sp>
      <mc:AlternateContent xmlns:mc="http://schemas.openxmlformats.org/markup-compatibility/2006" xmlns:a14="http://schemas.microsoft.com/office/drawing/2010/main">
        <mc:Choice Requires="a14">
          <p:sp>
            <p:nvSpPr>
              <p:cNvPr id="5" name="Content Placeholder 2"/>
              <p:cNvSpPr txBox="1">
                <a:spLocks/>
              </p:cNvSpPr>
              <p:nvPr/>
            </p:nvSpPr>
            <p:spPr>
              <a:xfrm>
                <a:off x="902078" y="1129665"/>
                <a:ext cx="10384669" cy="4525963"/>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defTabSz="457200" rtl="0" eaLnBrk="0" fontAlgn="base" hangingPunct="0">
                  <a:spcBef>
                    <a:spcPct val="20000"/>
                  </a:spcBef>
                  <a:spcAft>
                    <a:spcPct val="0"/>
                  </a:spcAft>
                  <a:buFont typeface="Lucida Grande" charset="0"/>
                  <a:buChar char="–"/>
                  <a:defRPr sz="2800" kern="120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Font typeface="Lucida Grande" charset="0"/>
                  <a:buNone/>
                </a:pPr>
                <a:endParaRPr lang="en-US" dirty="0"/>
              </a:p>
              <a:p>
                <a:pPr marL="457200" lvl="1" indent="0">
                  <a:buFont typeface="Lucida Grande" charset="0"/>
                  <a:buNone/>
                </a:pPr>
                <a:endParaRPr lang="en-US" dirty="0"/>
              </a:p>
              <a:p>
                <a:pPr marL="457200" lvl="1" indent="0">
                  <a:buFont typeface="Lucida Grande" charset="0"/>
                  <a:buNone/>
                </a:pPr>
                <a:endParaRPr lang="en-US" dirty="0"/>
              </a:p>
              <a:p>
                <a:pPr marL="457200" lvl="1" indent="0">
                  <a:buFont typeface="Lucida Grande" charset="0"/>
                  <a:buNone/>
                </a:pP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a:rPr>
                          <m:t>|</m:t>
                        </m:r>
                        <m:r>
                          <a:rPr lang="en-US" sz="2400" i="1" smtClean="0">
                            <a:latin typeface="Cambria Math"/>
                          </a:rPr>
                          <m:t>𝑣</m:t>
                        </m:r>
                      </m:e>
                      <m:sub>
                        <m:r>
                          <a:rPr lang="en-US" sz="2400" i="1" smtClean="0">
                            <a:latin typeface="Cambria Math"/>
                          </a:rPr>
                          <m:t>𝑖</m:t>
                        </m:r>
                      </m:sub>
                    </m:sSub>
                    <m:r>
                      <a:rPr lang="en-US" sz="2400" b="0" i="1" smtClean="0">
                        <a:latin typeface="Cambria Math"/>
                      </a:rPr>
                      <m:t>|</m:t>
                    </m:r>
                  </m:oMath>
                </a14:m>
                <a:r>
                  <a:rPr lang="en-US" sz="2400" dirty="0"/>
                  <a:t>: measured magnetic field Root Mean Squared (RMS)</a:t>
                </a:r>
              </a:p>
              <a:p>
                <a:pPr marL="457200" lvl="1" indent="0">
                  <a:buFont typeface="Lucida Grande" charset="0"/>
                  <a:buNone/>
                </a:pPr>
                <a14:m>
                  <m:oMath xmlns:m="http://schemas.openxmlformats.org/officeDocument/2006/math">
                    <m:r>
                      <a:rPr lang="en-US" sz="2400" b="0" i="1" smtClean="0">
                        <a:latin typeface="Cambria Math"/>
                      </a:rPr>
                      <m:t>|</m:t>
                    </m:r>
                    <m:sSub>
                      <m:sSubPr>
                        <m:ctrlPr>
                          <a:rPr lang="en-US" sz="2400" b="0" i="1" smtClean="0">
                            <a:latin typeface="Cambria Math" panose="02040503050406030204" pitchFamily="18" charset="0"/>
                          </a:rPr>
                        </m:ctrlPr>
                      </m:sSubPr>
                      <m:e>
                        <m:r>
                          <a:rPr lang="en-US" sz="2400" b="0" i="1" smtClean="0">
                            <a:latin typeface="Cambria Math"/>
                          </a:rPr>
                          <m:t>𝑓</m:t>
                        </m:r>
                      </m:e>
                      <m:sub>
                        <m:r>
                          <a:rPr lang="en-US" sz="2400" b="0" i="1" smtClean="0">
                            <a:latin typeface="Cambria Math"/>
                          </a:rPr>
                          <m:t>𝑖</m:t>
                        </m:r>
                      </m:sub>
                    </m:sSub>
                    <m:d>
                      <m:dPr>
                        <m:ctrlPr>
                          <a:rPr lang="en-US" sz="2400" i="1">
                            <a:latin typeface="Cambria Math" panose="02040503050406030204" pitchFamily="18" charset="0"/>
                          </a:rPr>
                        </m:ctrlPr>
                      </m:dPr>
                      <m:e>
                        <m:r>
                          <a:rPr lang="en-US" sz="2400" i="1" smtClean="0">
                            <a:latin typeface="Cambria Math"/>
                            <a:ea typeface="Cambria Math"/>
                          </a:rPr>
                          <m:t>∙</m:t>
                        </m:r>
                      </m:e>
                    </m:d>
                    <m:r>
                      <a:rPr lang="en-US" sz="2400" b="0" i="1" smtClean="0">
                        <a:latin typeface="Cambria Math"/>
                        <a:ea typeface="Cambria Math"/>
                      </a:rPr>
                      <m:t>|</m:t>
                    </m:r>
                  </m:oMath>
                </a14:m>
                <a:r>
                  <a:rPr lang="en-US" sz="2400" dirty="0"/>
                  <a:t>: predicted magnetic field RMS</a:t>
                </a:r>
              </a:p>
              <a:p>
                <a:pPr marL="457200" lvl="1" indent="0">
                  <a:buNone/>
                </a:pPr>
                <a:endParaRPr lang="en-US" sz="2400" dirty="0"/>
              </a:p>
            </p:txBody>
          </p:sp>
        </mc:Choice>
        <mc:Fallback xmlns="">
          <p:sp>
            <p:nvSpPr>
              <p:cNvPr id="5" name="Content Placeholder 2"/>
              <p:cNvSpPr txBox="1">
                <a:spLocks noRot="1" noChangeAspect="1" noMove="1" noResize="1" noEditPoints="1" noAdjustHandles="1" noChangeArrowheads="1" noChangeShapeType="1" noTextEdit="1"/>
              </p:cNvSpPr>
              <p:nvPr/>
            </p:nvSpPr>
            <p:spPr>
              <a:xfrm>
                <a:off x="902078" y="1129665"/>
                <a:ext cx="10384669" cy="4525963"/>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2154840" y="1307465"/>
                <a:ext cx="7879144" cy="11835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sz="2400" i="1" smtClean="0">
                              <a:latin typeface="Cambria Math" panose="02040503050406030204" pitchFamily="18" charset="0"/>
                            </a:rPr>
                          </m:ctrlPr>
                        </m:funcPr>
                        <m:fName>
                          <m:limLow>
                            <m:limLowPr>
                              <m:ctrlPr>
                                <a:rPr lang="en-US" sz="2400" i="1" smtClean="0">
                                  <a:latin typeface="Cambria Math" panose="02040503050406030204" pitchFamily="18" charset="0"/>
                                </a:rPr>
                              </m:ctrlPr>
                            </m:limLowPr>
                            <m:e>
                              <m:r>
                                <m:rPr>
                                  <m:sty m:val="p"/>
                                </m:rPr>
                                <a:rPr lang="en-US" sz="2400" i="0" smtClean="0">
                                  <a:latin typeface="Cambria Math"/>
                                </a:rPr>
                                <m:t>min</m:t>
                              </m:r>
                            </m:e>
                            <m:lim>
                              <m:r>
                                <a:rPr lang="en-US" sz="2400" b="0" i="1" smtClean="0">
                                  <a:latin typeface="Cambria Math"/>
                                </a:rPr>
                                <m:t>𝑥</m:t>
                              </m:r>
                              <m:r>
                                <a:rPr lang="en-US" sz="2400" b="0" i="1" smtClean="0">
                                  <a:latin typeface="Cambria Math"/>
                                </a:rPr>
                                <m:t>,</m:t>
                              </m:r>
                              <m:r>
                                <a:rPr lang="en-US" sz="2400" b="0" i="1" smtClean="0">
                                  <a:latin typeface="Cambria Math"/>
                                </a:rPr>
                                <m:t>𝑦</m:t>
                              </m:r>
                              <m:r>
                                <a:rPr lang="en-US" sz="2400" b="0" i="1" smtClean="0">
                                  <a:latin typeface="Cambria Math"/>
                                </a:rPr>
                                <m:t>,</m:t>
                              </m:r>
                              <m:r>
                                <a:rPr lang="en-US" sz="2400" b="0" i="1" smtClean="0">
                                  <a:latin typeface="Cambria Math"/>
                                </a:rPr>
                                <m:t>𝑧</m:t>
                              </m:r>
                              <m:r>
                                <a:rPr lang="en-US" sz="2400" b="0" i="1" smtClean="0">
                                  <a:latin typeface="Cambria Math"/>
                                </a:rPr>
                                <m:t>,</m:t>
                              </m:r>
                              <m:r>
                                <a:rPr lang="en-US" sz="2400" b="0" i="1" smtClean="0">
                                  <a:latin typeface="Cambria Math"/>
                                </a:rPr>
                                <m:t>𝑦𝑎𝑤</m:t>
                              </m:r>
                              <m:r>
                                <a:rPr lang="en-US" sz="2400" b="0" i="1" smtClean="0">
                                  <a:latin typeface="Cambria Math"/>
                                </a:rPr>
                                <m:t>,</m:t>
                              </m:r>
                              <m:r>
                                <a:rPr lang="en-US" sz="2400" b="0" i="1" smtClean="0">
                                  <a:latin typeface="Cambria Math"/>
                                </a:rPr>
                                <m:t>𝑝𝑖𝑡𝑐h</m:t>
                              </m:r>
                            </m:lim>
                          </m:limLow>
                        </m:fName>
                        <m:e>
                          <m:r>
                            <a:rPr lang="en-US" sz="2400" b="0" i="1" smtClean="0">
                              <a:latin typeface="Cambria Math"/>
                            </a:rPr>
                            <m:t>𝐽</m:t>
                          </m:r>
                          <m:r>
                            <a:rPr lang="en-US" sz="2400" b="0" i="1" smtClean="0">
                              <a:latin typeface="Cambria Math"/>
                            </a:rPr>
                            <m:t>=</m:t>
                          </m:r>
                          <m:rad>
                            <m:radPr>
                              <m:degHide m:val="on"/>
                              <m:ctrlPr>
                                <a:rPr lang="en-US" sz="2400" b="0" i="1" smtClean="0">
                                  <a:latin typeface="Cambria Math" panose="02040503050406030204" pitchFamily="18" charset="0"/>
                                </a:rPr>
                              </m:ctrlPr>
                            </m:radPr>
                            <m:deg/>
                            <m:e>
                              <m:nary>
                                <m:naryPr>
                                  <m:chr m:val="∑"/>
                                  <m:limLoc m:val="subSup"/>
                                  <m:ctrlPr>
                                    <a:rPr lang="en-US" i="1">
                                      <a:latin typeface="Cambria Math" panose="02040503050406030204" pitchFamily="18" charset="0"/>
                                    </a:rPr>
                                  </m:ctrlPr>
                                </m:naryPr>
                                <m:sub>
                                  <m:r>
                                    <m:rPr>
                                      <m:brk m:alnAt="25"/>
                                    </m:rPr>
                                    <a:rPr lang="en-US" i="1">
                                      <a:latin typeface="Cambria Math"/>
                                    </a:rPr>
                                    <m:t>𝑖</m:t>
                                  </m:r>
                                  <m:r>
                                    <a:rPr lang="en-US" i="1">
                                      <a:latin typeface="Cambria Math"/>
                                    </a:rPr>
                                    <m:t>=1</m:t>
                                  </m:r>
                                </m:sub>
                                <m:sup>
                                  <m:r>
                                    <a:rPr lang="en-US" i="1">
                                      <a:latin typeface="Cambria Math"/>
                                    </a:rPr>
                                    <m:t>8</m:t>
                                  </m:r>
                                </m:sup>
                                <m:e>
                                  <m:sSup>
                                    <m:sSupPr>
                                      <m:ctrlPr>
                                        <a:rPr lang="en-US" i="1">
                                          <a:latin typeface="Cambria Math" panose="02040503050406030204" pitchFamily="18" charset="0"/>
                                        </a:rPr>
                                      </m:ctrlPr>
                                    </m:sSupPr>
                                    <m:e>
                                      <m:r>
                                        <a:rPr lang="en-US" i="1">
                                          <a:latin typeface="Cambria Math"/>
                                        </a:rPr>
                                        <m:t>(</m:t>
                                      </m:r>
                                      <m:sSub>
                                        <m:sSubPr>
                                          <m:ctrlPr>
                                            <a:rPr lang="en-US" i="1">
                                              <a:latin typeface="Cambria Math" panose="02040503050406030204" pitchFamily="18" charset="0"/>
                                            </a:rPr>
                                          </m:ctrlPr>
                                        </m:sSubPr>
                                        <m:e>
                                          <m:r>
                                            <a:rPr lang="en-US" b="0" i="1" smtClean="0">
                                              <a:latin typeface="Cambria Math"/>
                                            </a:rPr>
                                            <m:t>|</m:t>
                                          </m:r>
                                          <m:r>
                                            <a:rPr lang="en-US" i="1">
                                              <a:latin typeface="Cambria Math"/>
                                            </a:rPr>
                                            <m:t>𝑣</m:t>
                                          </m:r>
                                        </m:e>
                                        <m:sub>
                                          <m:r>
                                            <a:rPr lang="en-US" i="1">
                                              <a:latin typeface="Cambria Math"/>
                                            </a:rPr>
                                            <m:t>𝑖</m:t>
                                          </m:r>
                                        </m:sub>
                                      </m:sSub>
                                      <m:r>
                                        <a:rPr lang="en-US" b="0" i="1" smtClean="0">
                                          <a:latin typeface="Cambria Math"/>
                                        </a:rPr>
                                        <m:t>|</m:t>
                                      </m:r>
                                      <m:r>
                                        <a:rPr lang="en-US" i="1">
                                          <a:latin typeface="Cambria Math"/>
                                        </a:rPr>
                                        <m:t>−</m:t>
                                      </m:r>
                                      <m:r>
                                        <a:rPr lang="en-US" b="0" i="1" smtClean="0">
                                          <a:latin typeface="Cambria Math"/>
                                        </a:rPr>
                                        <m:t>|</m:t>
                                      </m:r>
                                      <m:r>
                                        <a:rPr lang="en-US" i="1">
                                          <a:latin typeface="Cambria Math"/>
                                        </a:rPr>
                                        <m:t>𝑓</m:t>
                                      </m:r>
                                      <m:d>
                                        <m:dPr>
                                          <m:ctrlPr>
                                            <a:rPr lang="en-US" i="1">
                                              <a:latin typeface="Cambria Math" panose="02040503050406030204" pitchFamily="18" charset="0"/>
                                            </a:rPr>
                                          </m:ctrlPr>
                                        </m:dPr>
                                        <m:e>
                                          <m:r>
                                            <a:rPr lang="en-US" i="1">
                                              <a:latin typeface="Cambria Math"/>
                                            </a:rPr>
                                            <m:t>𝑥</m:t>
                                          </m:r>
                                          <m:r>
                                            <a:rPr lang="en-US" i="1">
                                              <a:latin typeface="Cambria Math"/>
                                            </a:rPr>
                                            <m:t>,</m:t>
                                          </m:r>
                                          <m:r>
                                            <a:rPr lang="en-US" i="1">
                                              <a:latin typeface="Cambria Math"/>
                                            </a:rPr>
                                            <m:t>𝑦</m:t>
                                          </m:r>
                                          <m:r>
                                            <a:rPr lang="en-US" i="1">
                                              <a:latin typeface="Cambria Math"/>
                                            </a:rPr>
                                            <m:t>,</m:t>
                                          </m:r>
                                          <m:r>
                                            <a:rPr lang="en-US" i="1">
                                              <a:latin typeface="Cambria Math"/>
                                            </a:rPr>
                                            <m:t>𝑧</m:t>
                                          </m:r>
                                          <m:r>
                                            <a:rPr lang="en-US" i="1">
                                              <a:latin typeface="Cambria Math"/>
                                            </a:rPr>
                                            <m:t>,</m:t>
                                          </m:r>
                                          <m:r>
                                            <a:rPr lang="en-US" i="1">
                                              <a:latin typeface="Cambria Math"/>
                                            </a:rPr>
                                            <m:t>𝑦𝑎𝑤</m:t>
                                          </m:r>
                                          <m:r>
                                            <a:rPr lang="en-US" i="1">
                                              <a:latin typeface="Cambria Math"/>
                                            </a:rPr>
                                            <m:t>,</m:t>
                                          </m:r>
                                          <m:r>
                                            <a:rPr lang="en-US" i="1">
                                              <a:latin typeface="Cambria Math"/>
                                            </a:rPr>
                                            <m:t>𝑝𝑖𝑡𝑐h</m:t>
                                          </m:r>
                                          <m:r>
                                            <a:rPr lang="en-US" b="0" i="1" smtClean="0">
                                              <a:latin typeface="Cambria Math"/>
                                            </a:rPr>
                                            <m:t>;</m:t>
                                          </m:r>
                                          <m:r>
                                            <a:rPr lang="en-US" b="0" i="1" smtClean="0">
                                              <a:latin typeface="Cambria Math"/>
                                            </a:rPr>
                                            <m:t>𝑡</m:t>
                                          </m:r>
                                        </m:e>
                                      </m:d>
                                      <m:r>
                                        <a:rPr lang="en-US" b="0" i="1" smtClean="0">
                                          <a:latin typeface="Cambria Math"/>
                                        </a:rPr>
                                        <m:t>|</m:t>
                                      </m:r>
                                      <m:r>
                                        <a:rPr lang="en-US" i="1">
                                          <a:latin typeface="Cambria Math"/>
                                        </a:rPr>
                                        <m:t>)</m:t>
                                      </m:r>
                                    </m:e>
                                    <m:sup>
                                      <m:r>
                                        <a:rPr lang="en-US" i="1">
                                          <a:latin typeface="Cambria Math"/>
                                        </a:rPr>
                                        <m:t>2</m:t>
                                      </m:r>
                                    </m:sup>
                                  </m:sSup>
                                </m:e>
                              </m:nary>
                            </m:e>
                          </m:rad>
                        </m:e>
                      </m:func>
                    </m:oMath>
                  </m:oMathPara>
                </a14:m>
                <a:endParaRPr lang="en-US" sz="2400" dirty="0"/>
              </a:p>
            </p:txBody>
          </p:sp>
        </mc:Choice>
        <mc:Fallback xmlns="">
          <p:sp>
            <p:nvSpPr>
              <p:cNvPr id="6" name="TextBox 5"/>
              <p:cNvSpPr txBox="1">
                <a:spLocks noRot="1" noChangeAspect="1" noMove="1" noResize="1" noEditPoints="1" noAdjustHandles="1" noChangeArrowheads="1" noChangeShapeType="1" noTextEdit="1"/>
              </p:cNvSpPr>
              <p:nvPr/>
            </p:nvSpPr>
            <p:spPr>
              <a:xfrm>
                <a:off x="2154840" y="1307465"/>
                <a:ext cx="7879144" cy="1183529"/>
              </a:xfrm>
              <a:prstGeom prst="rect">
                <a:avLst/>
              </a:prstGeom>
              <a:blipFill rotWithShape="1">
                <a:blip r:embed="rId7"/>
                <a:stretch>
                  <a:fillRect/>
                </a:stretch>
              </a:blipFill>
            </p:spPr>
            <p:txBody>
              <a:bodyPr/>
              <a:lstStyle/>
              <a:p>
                <a:r>
                  <a:rPr lang="en-US">
                    <a:noFill/>
                  </a:rPr>
                  <a:t> </a:t>
                </a:r>
              </a:p>
            </p:txBody>
          </p:sp>
        </mc:Fallback>
      </mc:AlternateContent>
      <p:pic>
        <p:nvPicPr>
          <p:cNvPr id="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85945" y="3574367"/>
            <a:ext cx="4016934" cy="3283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Audio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495884355"/>
      </p:ext>
    </p:extLst>
  </p:cSld>
  <p:clrMapOvr>
    <a:masterClrMapping/>
  </p:clrMapOvr>
  <mc:AlternateContent xmlns:mc="http://schemas.openxmlformats.org/markup-compatibility/2006" xmlns:p14="http://schemas.microsoft.com/office/powerpoint/2010/main">
    <mc:Choice Requires="p14">
      <p:transition spd="slow" p14:dur="2000" advTm="36223"/>
    </mc:Choice>
    <mc:Fallback xmlns="">
      <p:transition spd="slow" advTm="36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23</a:t>
            </a:fld>
            <a:endParaRPr lang="en-US" dirty="0"/>
          </a:p>
        </p:txBody>
      </p:sp>
      <p:sp>
        <p:nvSpPr>
          <p:cNvPr id="4" name="Text Placeholder 3"/>
          <p:cNvSpPr>
            <a:spLocks noGrp="1"/>
          </p:cNvSpPr>
          <p:nvPr>
            <p:ph type="body" sz="quarter" idx="16"/>
          </p:nvPr>
        </p:nvSpPr>
        <p:spPr/>
        <p:txBody>
          <a:bodyPr/>
          <a:lstStyle/>
          <a:p>
            <a:r>
              <a:rPr lang="en-US" dirty="0"/>
              <a:t>Motor Roll Angle Estimation</a:t>
            </a: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1271" y="1333544"/>
            <a:ext cx="6978929" cy="5400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109729" y="4394755"/>
            <a:ext cx="2062471" cy="2006045"/>
          </a:xfrm>
          <a:prstGeom prst="rect">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460816" y="5160854"/>
            <a:ext cx="1625600" cy="304800"/>
          </a:xfrm>
          <a:prstGeom prst="rect">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643809488"/>
      </p:ext>
    </p:extLst>
  </p:cSld>
  <p:clrMapOvr>
    <a:masterClrMapping/>
  </p:clrMapOvr>
  <mc:AlternateContent xmlns:mc="http://schemas.openxmlformats.org/markup-compatibility/2006" xmlns:p14="http://schemas.microsoft.com/office/powerpoint/2010/main">
    <mc:Choice Requires="p14">
      <p:transition spd="slow" p14:dur="2000" advTm="6207"/>
    </mc:Choice>
    <mc:Fallback xmlns="">
      <p:transition spd="slow" advTm="6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24</a:t>
            </a:fld>
            <a:endParaRPr lang="en-US" dirty="0"/>
          </a:p>
        </p:txBody>
      </p:sp>
      <p:sp>
        <p:nvSpPr>
          <p:cNvPr id="3" name="Content Placeholder 2"/>
          <p:cNvSpPr>
            <a:spLocks noGrp="1"/>
          </p:cNvSpPr>
          <p:nvPr>
            <p:ph sz="quarter" idx="1"/>
          </p:nvPr>
        </p:nvSpPr>
        <p:spPr/>
        <p:txBody>
          <a:bodyPr/>
          <a:lstStyle/>
          <a:p>
            <a:r>
              <a:rPr lang="en-US" dirty="0"/>
              <a:t>Roll angle does not influence magnetic field strength</a:t>
            </a:r>
          </a:p>
          <a:p>
            <a:r>
              <a:rPr lang="en-US" dirty="0"/>
              <a:t>Solution: use time-domain signal signature for roll angle estimation </a:t>
            </a:r>
          </a:p>
          <a:p>
            <a:endParaRPr lang="en-US" dirty="0"/>
          </a:p>
        </p:txBody>
      </p:sp>
      <p:sp>
        <p:nvSpPr>
          <p:cNvPr id="4" name="Text Placeholder 3"/>
          <p:cNvSpPr>
            <a:spLocks noGrp="1"/>
          </p:cNvSpPr>
          <p:nvPr>
            <p:ph type="body" sz="quarter" idx="16"/>
          </p:nvPr>
        </p:nvSpPr>
        <p:spPr/>
        <p:txBody>
          <a:bodyPr/>
          <a:lstStyle/>
          <a:p>
            <a:r>
              <a:rPr lang="en-US" dirty="0"/>
              <a:t>Challenge: Roll Angle Estimation</a:t>
            </a: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6739" y="3492053"/>
            <a:ext cx="4815819" cy="2899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pic>
      <p:sp>
        <p:nvSpPr>
          <p:cNvPr id="9" name="Rectangle 8"/>
          <p:cNvSpPr/>
          <p:nvPr/>
        </p:nvSpPr>
        <p:spPr>
          <a:xfrm>
            <a:off x="4349595" y="5238750"/>
            <a:ext cx="561975" cy="3429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719093880"/>
      </p:ext>
    </p:extLst>
  </p:cSld>
  <p:clrMapOvr>
    <a:masterClrMapping/>
  </p:clrMapOvr>
  <mc:AlternateContent xmlns:mc="http://schemas.openxmlformats.org/markup-compatibility/2006" xmlns:p14="http://schemas.microsoft.com/office/powerpoint/2010/main">
    <mc:Choice Requires="p14">
      <p:transition spd="slow" p14:dur="2000" advTm="16041"/>
    </mc:Choice>
    <mc:Fallback xmlns="">
      <p:transition spd="slow" advTm="16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25</a:t>
            </a:fld>
            <a:endParaRPr lang="en-US" dirty="0"/>
          </a:p>
        </p:txBody>
      </p:sp>
      <p:sp>
        <p:nvSpPr>
          <p:cNvPr id="4" name="Text Placeholder 3"/>
          <p:cNvSpPr>
            <a:spLocks noGrp="1"/>
          </p:cNvSpPr>
          <p:nvPr>
            <p:ph type="body" sz="quarter" idx="16"/>
          </p:nvPr>
        </p:nvSpPr>
        <p:spPr/>
        <p:txBody>
          <a:bodyPr>
            <a:normAutofit/>
          </a:bodyPr>
          <a:lstStyle/>
          <a:p>
            <a:r>
              <a:rPr lang="en-US" dirty="0"/>
              <a:t>Experiment: Signal Waveform vs. Roll Angle</a:t>
            </a:r>
          </a:p>
        </p:txBody>
      </p:sp>
      <p:pic>
        <p:nvPicPr>
          <p:cNvPr id="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7640" t="1500" r="42532" b="55842"/>
          <a:stretch/>
        </p:blipFill>
        <p:spPr bwMode="auto">
          <a:xfrm>
            <a:off x="2793470" y="1256907"/>
            <a:ext cx="2721171"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7006" t="729" r="-123" b="56613"/>
          <a:stretch/>
        </p:blipFill>
        <p:spPr bwMode="auto">
          <a:xfrm>
            <a:off x="7612550" y="1256907"/>
            <a:ext cx="235462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7" name="TextBox 6"/>
              <p:cNvSpPr txBox="1"/>
              <p:nvPr/>
            </p:nvSpPr>
            <p:spPr>
              <a:xfrm rot="16200000">
                <a:off x="2416665" y="2115441"/>
                <a:ext cx="40729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𝐵</m:t>
                      </m:r>
                    </m:oMath>
                  </m:oMathPara>
                </a14:m>
                <a:endParaRPr lang="en-US" i="1" dirty="0"/>
              </a:p>
            </p:txBody>
          </p:sp>
        </mc:Choice>
        <mc:Fallback xmlns="">
          <p:sp>
            <p:nvSpPr>
              <p:cNvPr id="7" name="TextBox 6"/>
              <p:cNvSpPr txBox="1">
                <a:spLocks noRot="1" noChangeAspect="1" noMove="1" noResize="1" noEditPoints="1" noAdjustHandles="1" noChangeArrowheads="1" noChangeShapeType="1" noTextEdit="1"/>
              </p:cNvSpPr>
              <p:nvPr/>
            </p:nvSpPr>
            <p:spPr>
              <a:xfrm rot="16200000">
                <a:off x="2416665" y="2115441"/>
                <a:ext cx="407291" cy="369332"/>
              </a:xfrm>
              <a:prstGeom prst="rect">
                <a:avLst/>
              </a:prstGeom>
              <a:blipFill rotWithShape="1">
                <a:blip r:embed="rId7"/>
                <a:stretch>
                  <a:fillRect r="-23333" b="-14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rot="16200000">
                <a:off x="7075329" y="2115442"/>
                <a:ext cx="40729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𝐵</m:t>
                      </m:r>
                    </m:oMath>
                  </m:oMathPara>
                </a14:m>
                <a:endParaRPr lang="en-US" i="1" dirty="0"/>
              </a:p>
            </p:txBody>
          </p:sp>
        </mc:Choice>
        <mc:Fallback xmlns="">
          <p:sp>
            <p:nvSpPr>
              <p:cNvPr id="8" name="TextBox 7"/>
              <p:cNvSpPr txBox="1">
                <a:spLocks noRot="1" noChangeAspect="1" noMove="1" noResize="1" noEditPoints="1" noAdjustHandles="1" noChangeArrowheads="1" noChangeShapeType="1" noTextEdit="1"/>
              </p:cNvSpPr>
              <p:nvPr/>
            </p:nvSpPr>
            <p:spPr>
              <a:xfrm rot="16200000">
                <a:off x="7075329" y="2115442"/>
                <a:ext cx="407291" cy="369332"/>
              </a:xfrm>
              <a:prstGeom prst="rect">
                <a:avLst/>
              </a:prstGeom>
              <a:blipFill rotWithShape="1">
                <a:blip r:embed="rId8"/>
                <a:stretch>
                  <a:fillRect r="-23333" b="-1493"/>
                </a:stretch>
              </a:blipFill>
            </p:spPr>
            <p:txBody>
              <a:bodyPr/>
              <a:lstStyle/>
              <a:p>
                <a:r>
                  <a:rPr lang="en-US">
                    <a:noFill/>
                  </a:rPr>
                  <a:t> </a:t>
                </a:r>
              </a:p>
            </p:txBody>
          </p:sp>
        </mc:Fallback>
      </mc:AlternateContent>
      <p:pic>
        <p:nvPicPr>
          <p:cNvPr id="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8015730" y="5530547"/>
            <a:ext cx="852331" cy="519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7861" t="44285" r="42310" b="13057"/>
          <a:stretch/>
        </p:blipFill>
        <p:spPr bwMode="auto">
          <a:xfrm>
            <a:off x="2793466" y="3215323"/>
            <a:ext cx="2721168"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1" name="TextBox 10"/>
              <p:cNvSpPr txBox="1"/>
              <p:nvPr/>
            </p:nvSpPr>
            <p:spPr>
              <a:xfrm rot="16200000">
                <a:off x="2405159" y="4043281"/>
                <a:ext cx="40729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𝐵</m:t>
                      </m:r>
                    </m:oMath>
                  </m:oMathPara>
                </a14:m>
                <a:endParaRPr lang="en-US" i="1" dirty="0"/>
              </a:p>
            </p:txBody>
          </p:sp>
        </mc:Choice>
        <mc:Fallback xmlns="">
          <p:sp>
            <p:nvSpPr>
              <p:cNvPr id="11" name="TextBox 10"/>
              <p:cNvSpPr txBox="1">
                <a:spLocks noRot="1" noChangeAspect="1" noMove="1" noResize="1" noEditPoints="1" noAdjustHandles="1" noChangeArrowheads="1" noChangeShapeType="1" noTextEdit="1"/>
              </p:cNvSpPr>
              <p:nvPr/>
            </p:nvSpPr>
            <p:spPr>
              <a:xfrm rot="16200000">
                <a:off x="2405159" y="4043281"/>
                <a:ext cx="407291" cy="369332"/>
              </a:xfrm>
              <a:prstGeom prst="rect">
                <a:avLst/>
              </a:prstGeom>
              <a:blipFill rotWithShape="1">
                <a:blip r:embed="rId10"/>
                <a:stretch>
                  <a:fillRect r="-23333" b="-1493"/>
                </a:stretch>
              </a:blipFill>
            </p:spPr>
            <p:txBody>
              <a:bodyPr/>
              <a:lstStyle/>
              <a:p>
                <a:r>
                  <a:rPr lang="en-US">
                    <a:noFill/>
                  </a:rPr>
                  <a:t> </a:t>
                </a:r>
              </a:p>
            </p:txBody>
          </p:sp>
        </mc:Fallback>
      </mc:AlternateContent>
      <p:sp>
        <p:nvSpPr>
          <p:cNvPr id="12" name="TextBox 11"/>
          <p:cNvSpPr txBox="1"/>
          <p:nvPr/>
        </p:nvSpPr>
        <p:spPr>
          <a:xfrm>
            <a:off x="3930669" y="5044123"/>
            <a:ext cx="620683" cy="369332"/>
          </a:xfrm>
          <a:prstGeom prst="rect">
            <a:avLst/>
          </a:prstGeom>
          <a:noFill/>
        </p:spPr>
        <p:txBody>
          <a:bodyPr wrap="none" rtlCol="0">
            <a:spAutoFit/>
          </a:bodyPr>
          <a:lstStyle/>
          <a:p>
            <a:r>
              <a:rPr lang="en-US" i="1" dirty="0"/>
              <a:t>time</a:t>
            </a:r>
          </a:p>
        </p:txBody>
      </p:sp>
      <p:pic>
        <p:nvPicPr>
          <p:cNvPr id="13"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7890" t="44701" r="-1058" b="12641"/>
          <a:stretch/>
        </p:blipFill>
        <p:spPr bwMode="auto">
          <a:xfrm>
            <a:off x="7638320" y="3303641"/>
            <a:ext cx="2357426"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4" name="TextBox 13"/>
              <p:cNvSpPr txBox="1"/>
              <p:nvPr/>
            </p:nvSpPr>
            <p:spPr>
              <a:xfrm rot="16200000">
                <a:off x="7073261" y="4033375"/>
                <a:ext cx="40729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𝐵</m:t>
                      </m:r>
                    </m:oMath>
                  </m:oMathPara>
                </a14:m>
                <a:endParaRPr lang="en-US" i="1" dirty="0"/>
              </a:p>
            </p:txBody>
          </p:sp>
        </mc:Choice>
        <mc:Fallback xmlns="">
          <p:sp>
            <p:nvSpPr>
              <p:cNvPr id="14" name="TextBox 13"/>
              <p:cNvSpPr txBox="1">
                <a:spLocks noRot="1" noChangeAspect="1" noMove="1" noResize="1" noEditPoints="1" noAdjustHandles="1" noChangeArrowheads="1" noChangeShapeType="1" noTextEdit="1"/>
              </p:cNvSpPr>
              <p:nvPr/>
            </p:nvSpPr>
            <p:spPr>
              <a:xfrm rot="16200000">
                <a:off x="7073261" y="4033375"/>
                <a:ext cx="407291" cy="369332"/>
              </a:xfrm>
              <a:prstGeom prst="rect">
                <a:avLst/>
              </a:prstGeom>
              <a:blipFill rotWithShape="1">
                <a:blip r:embed="rId11"/>
                <a:stretch>
                  <a:fillRect r="-21311" b="-3030"/>
                </a:stretch>
              </a:blipFill>
            </p:spPr>
            <p:txBody>
              <a:bodyPr/>
              <a:lstStyle/>
              <a:p>
                <a:r>
                  <a:rPr lang="en-US">
                    <a:noFill/>
                  </a:rPr>
                  <a:t> </a:t>
                </a:r>
              </a:p>
            </p:txBody>
          </p:sp>
        </mc:Fallback>
      </mc:AlternateContent>
      <p:sp>
        <p:nvSpPr>
          <p:cNvPr id="15" name="TextBox 14"/>
          <p:cNvSpPr txBox="1"/>
          <p:nvPr/>
        </p:nvSpPr>
        <p:spPr>
          <a:xfrm>
            <a:off x="8479520" y="5044123"/>
            <a:ext cx="620683" cy="369332"/>
          </a:xfrm>
          <a:prstGeom prst="rect">
            <a:avLst/>
          </a:prstGeom>
          <a:noFill/>
        </p:spPr>
        <p:txBody>
          <a:bodyPr wrap="none" rtlCol="0">
            <a:spAutoFit/>
          </a:bodyPr>
          <a:lstStyle/>
          <a:p>
            <a:r>
              <a:rPr lang="en-US" i="1" dirty="0"/>
              <a:t>time</a:t>
            </a:r>
          </a:p>
        </p:txBody>
      </p:sp>
      <p:pic>
        <p:nvPicPr>
          <p:cNvPr id="1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99392" y="5015683"/>
            <a:ext cx="2162176" cy="1549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Audio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382763128"/>
      </p:ext>
    </p:extLst>
  </p:cSld>
  <p:clrMapOvr>
    <a:masterClrMapping/>
  </p:clrMapOvr>
  <mc:AlternateContent xmlns:mc="http://schemas.openxmlformats.org/markup-compatibility/2006" xmlns:p14="http://schemas.microsoft.com/office/powerpoint/2010/main">
    <mc:Choice Requires="p14">
      <p:transition spd="slow" p14:dur="2000" advTm="9463"/>
    </mc:Choice>
    <mc:Fallback xmlns="">
      <p:transition spd="slow" advTm="9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5400000">
                                      <p:cBhvr>
                                        <p:cTn id="10" dur="500" fill="hold"/>
                                        <p:tgtEl>
                                          <p:spTgt spid="16"/>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9" presetClass="emph" presetSubtype="0" nodeType="withEffect">
                                  <p:stCondLst>
                                    <p:cond delay="0"/>
                                  </p:stCondLst>
                                  <p:childTnLst>
                                    <p:set>
                                      <p:cBhvr rctx="PPT">
                                        <p:cTn id="14" dur="indefinite"/>
                                        <p:tgtEl>
                                          <p:spTgt spid="5"/>
                                        </p:tgtEl>
                                        <p:attrNameLst>
                                          <p:attrName>style.opacity</p:attrName>
                                        </p:attrNameLst>
                                      </p:cBhvr>
                                      <p:to>
                                        <p:strVal val="0.5"/>
                                      </p:to>
                                    </p:set>
                                    <p:animEffect filter="image" prLst="opacity: 0.5">
                                      <p:cBhvr rctx="IE">
                                        <p:cTn id="15" dur="indefinite"/>
                                        <p:tgtEl>
                                          <p:spTgt spid="5"/>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8" presetClass="emph" presetSubtype="0" fill="hold" nodeType="clickEffect">
                                  <p:stCondLst>
                                    <p:cond delay="0"/>
                                  </p:stCondLst>
                                  <p:childTnLst>
                                    <p:animRot by="5400000">
                                      <p:cBhvr>
                                        <p:cTn id="21" dur="500" fill="hold"/>
                                        <p:tgtEl>
                                          <p:spTgt spid="16"/>
                                        </p:tgtEl>
                                        <p:attrNameLst>
                                          <p:attrName>r</p:attrName>
                                        </p:attrNameLst>
                                      </p:cBhvr>
                                    </p:animRo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9" presetClass="emph" presetSubtype="0" nodeType="withEffect">
                                  <p:stCondLst>
                                    <p:cond delay="0"/>
                                  </p:stCondLst>
                                  <p:childTnLst>
                                    <p:set>
                                      <p:cBhvr rctx="PPT">
                                        <p:cTn id="25" dur="indefinite"/>
                                        <p:tgtEl>
                                          <p:spTgt spid="6"/>
                                        </p:tgtEl>
                                        <p:attrNameLst>
                                          <p:attrName>style.opacity</p:attrName>
                                        </p:attrNameLst>
                                      </p:cBhvr>
                                      <p:to>
                                        <p:strVal val="0.5"/>
                                      </p:to>
                                    </p:set>
                                    <p:animEffect filter="image" prLst="opacity: 0.5">
                                      <p:cBhvr rctx="IE">
                                        <p:cTn id="26" dur="indefinite"/>
                                        <p:tgtEl>
                                          <p:spTgt spid="6"/>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nodeType="clickEffect">
                                  <p:stCondLst>
                                    <p:cond delay="0"/>
                                  </p:stCondLst>
                                  <p:childTnLst>
                                    <p:animRot by="5400000">
                                      <p:cBhvr>
                                        <p:cTn id="34" dur="500" fill="hold"/>
                                        <p:tgtEl>
                                          <p:spTgt spid="16"/>
                                        </p:tgtEl>
                                        <p:attrNameLst>
                                          <p:attrName>r</p:attrName>
                                        </p:attrNameLst>
                                      </p:cBhvr>
                                    </p:animRo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9" presetClass="emph" presetSubtype="0" nodeType="withEffect">
                                  <p:stCondLst>
                                    <p:cond delay="0"/>
                                  </p:stCondLst>
                                  <p:childTnLst>
                                    <p:set>
                                      <p:cBhvr rctx="PPT">
                                        <p:cTn id="38" dur="indefinite"/>
                                        <p:tgtEl>
                                          <p:spTgt spid="10"/>
                                        </p:tgtEl>
                                        <p:attrNameLst>
                                          <p:attrName>style.opacity</p:attrName>
                                        </p:attrNameLst>
                                      </p:cBhvr>
                                      <p:to>
                                        <p:strVal val="0.5"/>
                                      </p:to>
                                    </p:set>
                                    <p:animEffect filter="image" prLst="opacity: 0.5">
                                      <p:cBhvr rctx="IE">
                                        <p:cTn id="39" dur="indefinite"/>
                                        <p:tgtEl>
                                          <p:spTgt spid="10"/>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17"/>
                </p:tgtEl>
              </p:cMediaNode>
            </p:audio>
          </p:childTnLst>
        </p:cTn>
      </p:par>
    </p:tnLst>
    <p:bldLst>
      <p:bldP spid="8" grpId="0"/>
      <p:bldP spid="11" grpId="0"/>
      <p:bldP spid="12"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26</a:t>
            </a:fld>
            <a:endParaRPr lang="en-US" dirty="0"/>
          </a:p>
        </p:txBody>
      </p:sp>
      <p:sp>
        <p:nvSpPr>
          <p:cNvPr id="4" name="Text Placeholder 3"/>
          <p:cNvSpPr>
            <a:spLocks noGrp="1"/>
          </p:cNvSpPr>
          <p:nvPr>
            <p:ph type="body" sz="quarter" idx="16"/>
          </p:nvPr>
        </p:nvSpPr>
        <p:spPr/>
        <p:txBody>
          <a:bodyPr/>
          <a:lstStyle/>
          <a:p>
            <a:r>
              <a:rPr lang="en-US" dirty="0"/>
              <a:t>Experiment: Signal Waveform vs. Roll Angle</a:t>
            </a:r>
          </a:p>
          <a:p>
            <a:endParaRPr lang="en-US" dirty="0"/>
          </a:p>
        </p:txBody>
      </p:sp>
      <p:pic>
        <p:nvPicPr>
          <p:cNvPr id="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7640" t="1500" r="42532" b="55842"/>
          <a:stretch/>
        </p:blipFill>
        <p:spPr bwMode="auto">
          <a:xfrm>
            <a:off x="2793470" y="1256907"/>
            <a:ext cx="2721171"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7006" t="729" r="-123" b="56613"/>
          <a:stretch/>
        </p:blipFill>
        <p:spPr bwMode="auto">
          <a:xfrm>
            <a:off x="7612550" y="1256907"/>
            <a:ext cx="235462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7" name="TextBox 6"/>
              <p:cNvSpPr txBox="1"/>
              <p:nvPr/>
            </p:nvSpPr>
            <p:spPr>
              <a:xfrm rot="16200000">
                <a:off x="2416665" y="2115441"/>
                <a:ext cx="40729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𝐵</m:t>
                      </m:r>
                    </m:oMath>
                  </m:oMathPara>
                </a14:m>
                <a:endParaRPr lang="en-US" i="1" dirty="0"/>
              </a:p>
            </p:txBody>
          </p:sp>
        </mc:Choice>
        <mc:Fallback xmlns="">
          <p:sp>
            <p:nvSpPr>
              <p:cNvPr id="7" name="TextBox 6"/>
              <p:cNvSpPr txBox="1">
                <a:spLocks noRot="1" noChangeAspect="1" noMove="1" noResize="1" noEditPoints="1" noAdjustHandles="1" noChangeArrowheads="1" noChangeShapeType="1" noTextEdit="1"/>
              </p:cNvSpPr>
              <p:nvPr/>
            </p:nvSpPr>
            <p:spPr>
              <a:xfrm rot="16200000">
                <a:off x="2416665" y="2115441"/>
                <a:ext cx="407291" cy="369332"/>
              </a:xfrm>
              <a:prstGeom prst="rect">
                <a:avLst/>
              </a:prstGeom>
              <a:blipFill rotWithShape="1">
                <a:blip r:embed="rId7"/>
                <a:stretch>
                  <a:fillRect r="-23333" b="-14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rot="16200000">
                <a:off x="7075329" y="2115442"/>
                <a:ext cx="40729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𝐵</m:t>
                      </m:r>
                    </m:oMath>
                  </m:oMathPara>
                </a14:m>
                <a:endParaRPr lang="en-US" i="1" dirty="0"/>
              </a:p>
            </p:txBody>
          </p:sp>
        </mc:Choice>
        <mc:Fallback xmlns="">
          <p:sp>
            <p:nvSpPr>
              <p:cNvPr id="8" name="TextBox 7"/>
              <p:cNvSpPr txBox="1">
                <a:spLocks noRot="1" noChangeAspect="1" noMove="1" noResize="1" noEditPoints="1" noAdjustHandles="1" noChangeArrowheads="1" noChangeShapeType="1" noTextEdit="1"/>
              </p:cNvSpPr>
              <p:nvPr/>
            </p:nvSpPr>
            <p:spPr>
              <a:xfrm rot="16200000">
                <a:off x="7075329" y="2115442"/>
                <a:ext cx="407291" cy="369332"/>
              </a:xfrm>
              <a:prstGeom prst="rect">
                <a:avLst/>
              </a:prstGeom>
              <a:blipFill rotWithShape="1">
                <a:blip r:embed="rId8"/>
                <a:stretch>
                  <a:fillRect r="-23333" b="-1493"/>
                </a:stretch>
              </a:blipFill>
            </p:spPr>
            <p:txBody>
              <a:bodyPr/>
              <a:lstStyle/>
              <a:p>
                <a:r>
                  <a:rPr lang="en-US">
                    <a:noFill/>
                  </a:rPr>
                  <a:t> </a:t>
                </a:r>
              </a:p>
            </p:txBody>
          </p:sp>
        </mc:Fallback>
      </mc:AlternateContent>
      <p:pic>
        <p:nvPicPr>
          <p:cNvPr id="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7861" t="44285" r="42310" b="13057"/>
          <a:stretch/>
        </p:blipFill>
        <p:spPr bwMode="auto">
          <a:xfrm>
            <a:off x="2793466" y="3215323"/>
            <a:ext cx="2721168"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0" name="TextBox 9"/>
              <p:cNvSpPr txBox="1"/>
              <p:nvPr/>
            </p:nvSpPr>
            <p:spPr>
              <a:xfrm rot="16200000">
                <a:off x="2405159" y="4043281"/>
                <a:ext cx="40729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𝐵</m:t>
                      </m:r>
                    </m:oMath>
                  </m:oMathPara>
                </a14:m>
                <a:endParaRPr lang="en-US" i="1" dirty="0"/>
              </a:p>
            </p:txBody>
          </p:sp>
        </mc:Choice>
        <mc:Fallback xmlns="">
          <p:sp>
            <p:nvSpPr>
              <p:cNvPr id="10" name="TextBox 9"/>
              <p:cNvSpPr txBox="1">
                <a:spLocks noRot="1" noChangeAspect="1" noMove="1" noResize="1" noEditPoints="1" noAdjustHandles="1" noChangeArrowheads="1" noChangeShapeType="1" noTextEdit="1"/>
              </p:cNvSpPr>
              <p:nvPr/>
            </p:nvSpPr>
            <p:spPr>
              <a:xfrm rot="16200000">
                <a:off x="2405159" y="4043281"/>
                <a:ext cx="407291" cy="369332"/>
              </a:xfrm>
              <a:prstGeom prst="rect">
                <a:avLst/>
              </a:prstGeom>
              <a:blipFill rotWithShape="1">
                <a:blip r:embed="rId9"/>
                <a:stretch>
                  <a:fillRect r="-23333" b="-1493"/>
                </a:stretch>
              </a:blipFill>
            </p:spPr>
            <p:txBody>
              <a:bodyPr/>
              <a:lstStyle/>
              <a:p>
                <a:r>
                  <a:rPr lang="en-US">
                    <a:noFill/>
                  </a:rPr>
                  <a:t> </a:t>
                </a:r>
              </a:p>
            </p:txBody>
          </p:sp>
        </mc:Fallback>
      </mc:AlternateContent>
      <p:sp>
        <p:nvSpPr>
          <p:cNvPr id="11" name="TextBox 10"/>
          <p:cNvSpPr txBox="1"/>
          <p:nvPr/>
        </p:nvSpPr>
        <p:spPr>
          <a:xfrm>
            <a:off x="3930669" y="5044123"/>
            <a:ext cx="620683" cy="369332"/>
          </a:xfrm>
          <a:prstGeom prst="rect">
            <a:avLst/>
          </a:prstGeom>
          <a:noFill/>
        </p:spPr>
        <p:txBody>
          <a:bodyPr wrap="none" rtlCol="0">
            <a:spAutoFit/>
          </a:bodyPr>
          <a:lstStyle/>
          <a:p>
            <a:r>
              <a:rPr lang="en-US" i="1" dirty="0"/>
              <a:t>time</a:t>
            </a:r>
          </a:p>
        </p:txBody>
      </p:sp>
      <p:pic>
        <p:nvPicPr>
          <p:cNvPr id="1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7890" t="44701" r="-1058" b="12641"/>
          <a:stretch/>
        </p:blipFill>
        <p:spPr bwMode="auto">
          <a:xfrm>
            <a:off x="7638320" y="3303641"/>
            <a:ext cx="2357426"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3" name="TextBox 12"/>
              <p:cNvSpPr txBox="1"/>
              <p:nvPr/>
            </p:nvSpPr>
            <p:spPr>
              <a:xfrm rot="16200000">
                <a:off x="7073261" y="4033375"/>
                <a:ext cx="40729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𝐵</m:t>
                      </m:r>
                    </m:oMath>
                  </m:oMathPara>
                </a14:m>
                <a:endParaRPr lang="en-US" i="1" dirty="0"/>
              </a:p>
            </p:txBody>
          </p:sp>
        </mc:Choice>
        <mc:Fallback xmlns="">
          <p:sp>
            <p:nvSpPr>
              <p:cNvPr id="13" name="TextBox 12"/>
              <p:cNvSpPr txBox="1">
                <a:spLocks noRot="1" noChangeAspect="1" noMove="1" noResize="1" noEditPoints="1" noAdjustHandles="1" noChangeArrowheads="1" noChangeShapeType="1" noTextEdit="1"/>
              </p:cNvSpPr>
              <p:nvPr/>
            </p:nvSpPr>
            <p:spPr>
              <a:xfrm rot="16200000">
                <a:off x="7073261" y="4033375"/>
                <a:ext cx="407291" cy="369332"/>
              </a:xfrm>
              <a:prstGeom prst="rect">
                <a:avLst/>
              </a:prstGeom>
              <a:blipFill rotWithShape="1">
                <a:blip r:embed="rId10"/>
                <a:stretch>
                  <a:fillRect r="-21311" b="-3030"/>
                </a:stretch>
              </a:blipFill>
            </p:spPr>
            <p:txBody>
              <a:bodyPr/>
              <a:lstStyle/>
              <a:p>
                <a:r>
                  <a:rPr lang="en-US">
                    <a:noFill/>
                  </a:rPr>
                  <a:t> </a:t>
                </a:r>
              </a:p>
            </p:txBody>
          </p:sp>
        </mc:Fallback>
      </mc:AlternateContent>
      <p:sp>
        <p:nvSpPr>
          <p:cNvPr id="14" name="TextBox 13"/>
          <p:cNvSpPr txBox="1"/>
          <p:nvPr/>
        </p:nvSpPr>
        <p:spPr>
          <a:xfrm>
            <a:off x="8479520" y="5044123"/>
            <a:ext cx="620683" cy="369332"/>
          </a:xfrm>
          <a:prstGeom prst="rect">
            <a:avLst/>
          </a:prstGeom>
          <a:noFill/>
        </p:spPr>
        <p:txBody>
          <a:bodyPr wrap="none" rtlCol="0">
            <a:spAutoFit/>
          </a:bodyPr>
          <a:lstStyle/>
          <a:p>
            <a:r>
              <a:rPr lang="en-US" i="1" dirty="0"/>
              <a:t>time</a:t>
            </a:r>
          </a:p>
        </p:txBody>
      </p:sp>
      <p:sp>
        <p:nvSpPr>
          <p:cNvPr id="15" name="Rounded Rectangle 14"/>
          <p:cNvSpPr/>
          <p:nvPr/>
        </p:nvSpPr>
        <p:spPr>
          <a:xfrm>
            <a:off x="3315187" y="1974541"/>
            <a:ext cx="336884" cy="666577"/>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3315187" y="3832105"/>
            <a:ext cx="336884" cy="791683"/>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9489745" y="1996351"/>
            <a:ext cx="336884" cy="666577"/>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9451647" y="4014395"/>
            <a:ext cx="336884" cy="666577"/>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173270" y="5737322"/>
            <a:ext cx="7683514" cy="461665"/>
          </a:xfrm>
          <a:prstGeom prst="rect">
            <a:avLst/>
          </a:prstGeom>
          <a:noFill/>
        </p:spPr>
        <p:txBody>
          <a:bodyPr wrap="none" rtlCol="0">
            <a:spAutoFit/>
          </a:bodyPr>
          <a:lstStyle/>
          <a:p>
            <a:r>
              <a:rPr lang="en-US" sz="2400" dirty="0"/>
              <a:t>Observation: Roll angles reflected by signal waveforms</a:t>
            </a:r>
          </a:p>
        </p:txBody>
      </p:sp>
      <p:pic>
        <p:nvPicPr>
          <p:cNvPr id="20" name="Audio 1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2098562315"/>
      </p:ext>
    </p:extLst>
  </p:cSld>
  <p:clrMapOvr>
    <a:masterClrMapping/>
  </p:clrMapOvr>
  <mc:AlternateContent xmlns:mc="http://schemas.openxmlformats.org/markup-compatibility/2006" xmlns:p14="http://schemas.microsoft.com/office/powerpoint/2010/main">
    <mc:Choice Requires="p14">
      <p:transition spd="slow" p14:dur="2000" advTm="19870"/>
    </mc:Choice>
    <mc:Fallback xmlns="">
      <p:transition spd="slow" advTm="19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0"/>
                </p:tgtEl>
              </p:cMediaNode>
            </p:audio>
          </p:childTnLst>
        </p:cTn>
      </p:par>
    </p:tnLst>
    <p:bldLst>
      <p:bldP spid="15" grpId="0" animBg="1"/>
      <p:bldP spid="15" grpId="1" animBg="1"/>
      <p:bldP spid="16" grpId="0" animBg="1"/>
      <p:bldP spid="16" grpId="1" animBg="1"/>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27</a:t>
            </a:fld>
            <a:endParaRPr lang="en-US" dirty="0"/>
          </a:p>
        </p:txBody>
      </p:sp>
      <p:sp>
        <p:nvSpPr>
          <p:cNvPr id="4" name="Text Placeholder 3"/>
          <p:cNvSpPr>
            <a:spLocks noGrp="1"/>
          </p:cNvSpPr>
          <p:nvPr>
            <p:ph type="body" sz="quarter" idx="16"/>
          </p:nvPr>
        </p:nvSpPr>
        <p:spPr/>
        <p:txBody>
          <a:bodyPr/>
          <a:lstStyle/>
          <a:p>
            <a:r>
              <a:rPr lang="en-US" dirty="0"/>
              <a:t>The Roll Angle Classification Algorithm</a:t>
            </a:r>
          </a:p>
          <a:p>
            <a:endParaRPr lang="en-US" dirty="0"/>
          </a:p>
        </p:txBody>
      </p:sp>
      <p:pic>
        <p:nvPicPr>
          <p:cNvPr id="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7861" t="49839" r="42310" b="13057"/>
          <a:stretch/>
        </p:blipFill>
        <p:spPr bwMode="auto">
          <a:xfrm>
            <a:off x="2367423" y="2250807"/>
            <a:ext cx="1912481" cy="1117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7861" t="49839" r="42310" b="13057"/>
          <a:stretch/>
        </p:blipFill>
        <p:spPr bwMode="auto">
          <a:xfrm>
            <a:off x="2159850" y="2405795"/>
            <a:ext cx="1912481" cy="1117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7861" t="49839" r="42310" b="13057"/>
          <a:stretch/>
        </p:blipFill>
        <p:spPr bwMode="auto">
          <a:xfrm>
            <a:off x="2001699" y="2558195"/>
            <a:ext cx="1912481" cy="1117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7861" t="49839" r="42310" b="13057"/>
          <a:stretch/>
        </p:blipFill>
        <p:spPr bwMode="auto">
          <a:xfrm>
            <a:off x="1774158" y="2802264"/>
            <a:ext cx="1912481" cy="1117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7640" t="1500" r="42532" b="55842"/>
          <a:stretch/>
        </p:blipFill>
        <p:spPr bwMode="auto">
          <a:xfrm>
            <a:off x="5023135" y="1715510"/>
            <a:ext cx="1086348" cy="730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57006" t="729" r="-123" b="56613"/>
          <a:stretch/>
        </p:blipFill>
        <p:spPr bwMode="auto">
          <a:xfrm>
            <a:off x="5169472" y="2457245"/>
            <a:ext cx="940015" cy="730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7861" t="44285" r="42310" b="13057"/>
          <a:stretch/>
        </p:blipFill>
        <p:spPr bwMode="auto">
          <a:xfrm>
            <a:off x="5023139" y="3218762"/>
            <a:ext cx="1086347" cy="730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57890" t="44701" r="-1058" b="12641"/>
          <a:stretch/>
        </p:blipFill>
        <p:spPr bwMode="auto">
          <a:xfrm>
            <a:off x="5185609" y="3970293"/>
            <a:ext cx="941133" cy="730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p:cNvCxnSpPr>
            <a:stCxn id="8" idx="3"/>
            <a:endCxn id="9" idx="1"/>
          </p:cNvCxnSpPr>
          <p:nvPr/>
        </p:nvCxnSpPr>
        <p:spPr>
          <a:xfrm flipV="1">
            <a:off x="3686637" y="2080557"/>
            <a:ext cx="1336499" cy="1280687"/>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p:cNvCxnSpPr>
            <a:stCxn id="8" idx="3"/>
          </p:cNvCxnSpPr>
          <p:nvPr/>
        </p:nvCxnSpPr>
        <p:spPr>
          <a:xfrm flipV="1">
            <a:off x="3686637" y="2880813"/>
            <a:ext cx="1336499" cy="480431"/>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p:cNvCxnSpPr>
            <a:stCxn id="8" idx="3"/>
            <a:endCxn id="11" idx="1"/>
          </p:cNvCxnSpPr>
          <p:nvPr/>
        </p:nvCxnSpPr>
        <p:spPr>
          <a:xfrm>
            <a:off x="3686637" y="3361243"/>
            <a:ext cx="1336499" cy="222567"/>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p:cNvCxnSpPr>
            <a:stCxn id="8" idx="3"/>
          </p:cNvCxnSpPr>
          <p:nvPr/>
        </p:nvCxnSpPr>
        <p:spPr>
          <a:xfrm>
            <a:off x="3686637" y="3361241"/>
            <a:ext cx="1336499" cy="974096"/>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graphicFrame>
            <p:nvGraphicFramePr>
              <p:cNvPr id="17" name="Table 16"/>
              <p:cNvGraphicFramePr>
                <a:graphicFrameLocks noGrp="1"/>
              </p:cNvGraphicFramePr>
              <p:nvPr>
                <p:extLst>
                  <p:ext uri="{D42A27DB-BD31-4B8C-83A1-F6EECF244321}">
                    <p14:modId xmlns:p14="http://schemas.microsoft.com/office/powerpoint/2010/main" val="1985181585"/>
                  </p:ext>
                </p:extLst>
              </p:nvPr>
            </p:nvGraphicFramePr>
            <p:xfrm>
              <a:off x="6619240" y="1937577"/>
              <a:ext cx="693420" cy="2484120"/>
            </p:xfrm>
            <a:graphic>
              <a:graphicData uri="http://schemas.openxmlformats.org/drawingml/2006/table">
                <a:tbl>
                  <a:tblPr firstRow="1" bandRow="1"/>
                  <a:tblGrid>
                    <a:gridCol w="693420">
                      <a:extLst>
                        <a:ext uri="{9D8B030D-6E8A-4147-A177-3AD203B41FA5}">
                          <a16:colId xmlns:a16="http://schemas.microsoft.com/office/drawing/2014/main" val="20000"/>
                        </a:ext>
                      </a:extLst>
                    </a:gridCol>
                  </a:tblGrid>
                  <a:tr h="381000">
                    <a:tc>
                      <a:txBody>
                        <a:bodyPr/>
                        <a:lstStyle/>
                        <a:p>
                          <a:pPr algn="ctr"/>
                          <a14:m>
                            <m:oMathPara xmlns:m="http://schemas.openxmlformats.org/officeDocument/2006/math">
                              <m:oMathParaPr>
                                <m:jc m:val="centerGroup"/>
                              </m:oMathParaPr>
                              <m:oMath xmlns:m="http://schemas.openxmlformats.org/officeDocument/2006/math">
                                <m:sSub>
                                  <m:sSubPr>
                                    <m:ctrlPr>
                                      <a:rPr lang="en-US" sz="1900" i="1" smtClean="0">
                                        <a:latin typeface="Cambria Math" panose="02040503050406030204" pitchFamily="18" charset="0"/>
                                      </a:rPr>
                                    </m:ctrlPr>
                                  </m:sSubPr>
                                  <m:e>
                                    <m:r>
                                      <a:rPr lang="en-US" sz="1900" b="0" i="1" smtClean="0">
                                        <a:latin typeface="Cambria Math"/>
                                      </a:rPr>
                                      <m:t>𝑠</m:t>
                                    </m:r>
                                  </m:e>
                                  <m:sub>
                                    <m:r>
                                      <a:rPr lang="en-US" sz="1900" b="0" i="1" smtClean="0">
                                        <a:latin typeface="Cambria Math"/>
                                      </a:rPr>
                                      <m:t>1</m:t>
                                    </m:r>
                                  </m:sub>
                                </m:sSub>
                              </m:oMath>
                            </m:oMathPara>
                          </a14:m>
                          <a:endParaRPr lang="en-US" sz="1900" dirty="0"/>
                        </a:p>
                      </a:txBody>
                      <a:tcPr/>
                    </a:tc>
                    <a:extLst>
                      <a:ext uri="{0D108BD9-81ED-4DB2-BD59-A6C34878D82A}">
                        <a16:rowId xmlns:a16="http://schemas.microsoft.com/office/drawing/2014/main" val="10000"/>
                      </a:ext>
                    </a:extLst>
                  </a:tr>
                  <a:tr h="381000">
                    <a:tc>
                      <a:txBody>
                        <a:bodyPr/>
                        <a:lstStyle/>
                        <a:p>
                          <a:pPr algn="ctr"/>
                          <a14:m>
                            <m:oMathPara xmlns:m="http://schemas.openxmlformats.org/officeDocument/2006/math">
                              <m:oMathParaPr>
                                <m:jc m:val="centerGroup"/>
                              </m:oMathParaPr>
                              <m:oMath xmlns:m="http://schemas.openxmlformats.org/officeDocument/2006/math">
                                <m:sSub>
                                  <m:sSubPr>
                                    <m:ctrlPr>
                                      <a:rPr lang="en-US" sz="1900" i="1" smtClean="0">
                                        <a:latin typeface="Cambria Math" panose="02040503050406030204" pitchFamily="18" charset="0"/>
                                      </a:rPr>
                                    </m:ctrlPr>
                                  </m:sSubPr>
                                  <m:e>
                                    <m:r>
                                      <a:rPr lang="en-US" sz="1900" b="0" i="1" smtClean="0">
                                        <a:latin typeface="Cambria Math"/>
                                      </a:rPr>
                                      <m:t>𝑠</m:t>
                                    </m:r>
                                  </m:e>
                                  <m:sub>
                                    <m:r>
                                      <a:rPr lang="en-US" sz="1900" b="0" i="1" smtClean="0">
                                        <a:latin typeface="Cambria Math"/>
                                      </a:rPr>
                                      <m:t>2</m:t>
                                    </m:r>
                                  </m:sub>
                                </m:sSub>
                              </m:oMath>
                            </m:oMathPara>
                          </a14:m>
                          <a:endParaRPr lang="en-US" sz="1900" dirty="0"/>
                        </a:p>
                      </a:txBody>
                      <a:tcPr/>
                    </a:tc>
                    <a:extLst>
                      <a:ext uri="{0D108BD9-81ED-4DB2-BD59-A6C34878D82A}">
                        <a16:rowId xmlns:a16="http://schemas.microsoft.com/office/drawing/2014/main" val="10001"/>
                      </a:ext>
                    </a:extLst>
                  </a:tr>
                  <a:tr h="381000">
                    <a:tc>
                      <a:txBody>
                        <a:bodyPr/>
                        <a:lstStyle/>
                        <a:p>
                          <a:pPr algn="ctr"/>
                          <a14:m>
                            <m:oMathPara xmlns:m="http://schemas.openxmlformats.org/officeDocument/2006/math">
                              <m:oMathParaPr>
                                <m:jc m:val="centerGroup"/>
                              </m:oMathParaPr>
                              <m:oMath xmlns:m="http://schemas.openxmlformats.org/officeDocument/2006/math">
                                <m:sSub>
                                  <m:sSubPr>
                                    <m:ctrlPr>
                                      <a:rPr lang="en-US" sz="1900" i="1" smtClean="0">
                                        <a:latin typeface="Cambria Math" panose="02040503050406030204" pitchFamily="18" charset="0"/>
                                      </a:rPr>
                                    </m:ctrlPr>
                                  </m:sSubPr>
                                  <m:e>
                                    <m:r>
                                      <a:rPr lang="en-US" sz="1900" b="0" i="1" smtClean="0">
                                        <a:latin typeface="Cambria Math"/>
                                      </a:rPr>
                                      <m:t>𝑠</m:t>
                                    </m:r>
                                  </m:e>
                                  <m:sub>
                                    <m:r>
                                      <a:rPr lang="en-US" sz="1900" b="0" i="1" smtClean="0">
                                        <a:latin typeface="Cambria Math"/>
                                      </a:rPr>
                                      <m:t>3</m:t>
                                    </m:r>
                                  </m:sub>
                                </m:sSub>
                              </m:oMath>
                            </m:oMathPara>
                          </a14:m>
                          <a:endParaRPr lang="en-US" sz="1900" dirty="0"/>
                        </a:p>
                      </a:txBody>
                      <a:tcPr/>
                    </a:tc>
                    <a:extLst>
                      <a:ext uri="{0D108BD9-81ED-4DB2-BD59-A6C34878D82A}">
                        <a16:rowId xmlns:a16="http://schemas.microsoft.com/office/drawing/2014/main" val="10002"/>
                      </a:ext>
                    </a:extLst>
                  </a:tr>
                  <a:tr h="960120">
                    <a:tc>
                      <a:txBody>
                        <a:bodyPr/>
                        <a:lstStyle/>
                        <a:p>
                          <a:pPr algn="ctr"/>
                          <a:r>
                            <a:rPr lang="en-US" sz="1900" dirty="0"/>
                            <a:t>.</a:t>
                          </a:r>
                        </a:p>
                        <a:p>
                          <a:pPr algn="ctr"/>
                          <a:r>
                            <a:rPr lang="en-US" sz="1900" dirty="0"/>
                            <a:t>.</a:t>
                          </a:r>
                        </a:p>
                        <a:p>
                          <a:pPr algn="ctr"/>
                          <a:r>
                            <a:rPr lang="en-US" sz="1900" dirty="0"/>
                            <a:t>.</a:t>
                          </a:r>
                        </a:p>
                      </a:txBody>
                      <a:tcPr/>
                    </a:tc>
                    <a:extLst>
                      <a:ext uri="{0D108BD9-81ED-4DB2-BD59-A6C34878D82A}">
                        <a16:rowId xmlns:a16="http://schemas.microsoft.com/office/drawing/2014/main" val="10003"/>
                      </a:ext>
                    </a:extLst>
                  </a:tr>
                  <a:tr h="381000">
                    <a:tc>
                      <a:txBody>
                        <a:bodyPr/>
                        <a:lstStyle/>
                        <a:p>
                          <a:pPr algn="ctr"/>
                          <a14:m>
                            <m:oMathPara xmlns:m="http://schemas.openxmlformats.org/officeDocument/2006/math">
                              <m:oMathParaPr>
                                <m:jc m:val="centerGroup"/>
                              </m:oMathParaPr>
                              <m:oMath xmlns:m="http://schemas.openxmlformats.org/officeDocument/2006/math">
                                <m:sSub>
                                  <m:sSubPr>
                                    <m:ctrlPr>
                                      <a:rPr lang="en-US" sz="1900" i="1" smtClean="0">
                                        <a:latin typeface="Cambria Math" panose="02040503050406030204" pitchFamily="18" charset="0"/>
                                      </a:rPr>
                                    </m:ctrlPr>
                                  </m:sSubPr>
                                  <m:e>
                                    <m:r>
                                      <a:rPr lang="en-US" sz="1900" b="0" i="1" smtClean="0">
                                        <a:latin typeface="Cambria Math"/>
                                      </a:rPr>
                                      <m:t>𝑠</m:t>
                                    </m:r>
                                  </m:e>
                                  <m:sub>
                                    <m:r>
                                      <a:rPr lang="en-US" sz="1900" b="0" i="1" smtClean="0">
                                        <a:latin typeface="Cambria Math"/>
                                      </a:rPr>
                                      <m:t>𝑁</m:t>
                                    </m:r>
                                  </m:sub>
                                </m:sSub>
                              </m:oMath>
                            </m:oMathPara>
                          </a14:m>
                          <a:endParaRPr lang="en-US" sz="1900" dirty="0"/>
                        </a:p>
                      </a:txBody>
                      <a:tcPr/>
                    </a:tc>
                    <a:extLst>
                      <a:ext uri="{0D108BD9-81ED-4DB2-BD59-A6C34878D82A}">
                        <a16:rowId xmlns:a16="http://schemas.microsoft.com/office/drawing/2014/main" val="10004"/>
                      </a:ext>
                    </a:extLst>
                  </a:tr>
                </a:tbl>
              </a:graphicData>
            </a:graphic>
          </p:graphicFrame>
        </mc:Choice>
        <mc:Fallback xmlns="">
          <p:graphicFrame>
            <p:nvGraphicFramePr>
              <p:cNvPr id="17" name="Table 16"/>
              <p:cNvGraphicFramePr>
                <a:graphicFrameLocks noGrp="1"/>
              </p:cNvGraphicFramePr>
              <p:nvPr>
                <p:extLst>
                  <p:ext uri="{D42A27DB-BD31-4B8C-83A1-F6EECF244321}">
                    <p14:modId xmlns:p14="http://schemas.microsoft.com/office/powerpoint/2010/main" val="1985181585"/>
                  </p:ext>
                </p:extLst>
              </p:nvPr>
            </p:nvGraphicFramePr>
            <p:xfrm>
              <a:off x="6619240" y="1937577"/>
              <a:ext cx="693420" cy="2484120"/>
            </p:xfrm>
            <a:graphic>
              <a:graphicData uri="http://schemas.openxmlformats.org/drawingml/2006/table">
                <a:tbl>
                  <a:tblPr firstRow="1" bandRow="1"/>
                  <a:tblGrid>
                    <a:gridCol w="693420"/>
                  </a:tblGrid>
                  <a:tr h="381000">
                    <a:tc>
                      <a:txBody>
                        <a:bodyPr/>
                        <a:lstStyle/>
                        <a:p>
                          <a:endParaRPr lang="en-US"/>
                        </a:p>
                      </a:txBody>
                      <a:tcPr>
                        <a:blipFill rotWithShape="1">
                          <a:blip r:embed="rId9"/>
                          <a:stretch>
                            <a:fillRect l="-877" t="-1613" b="-558065"/>
                          </a:stretch>
                        </a:blipFill>
                      </a:tcPr>
                    </a:tc>
                  </a:tr>
                  <a:tr h="381000">
                    <a:tc>
                      <a:txBody>
                        <a:bodyPr/>
                        <a:lstStyle/>
                        <a:p>
                          <a:endParaRPr lang="en-US"/>
                        </a:p>
                      </a:txBody>
                      <a:tcPr>
                        <a:blipFill rotWithShape="1">
                          <a:blip r:embed="rId9"/>
                          <a:stretch>
                            <a:fillRect l="-877" t="-100000" b="-449206"/>
                          </a:stretch>
                        </a:blipFill>
                      </a:tcPr>
                    </a:tc>
                  </a:tr>
                  <a:tr h="381000">
                    <a:tc>
                      <a:txBody>
                        <a:bodyPr/>
                        <a:lstStyle/>
                        <a:p>
                          <a:endParaRPr lang="en-US"/>
                        </a:p>
                      </a:txBody>
                      <a:tcPr>
                        <a:blipFill rotWithShape="1">
                          <a:blip r:embed="rId9"/>
                          <a:stretch>
                            <a:fillRect l="-877" t="-203226" b="-356452"/>
                          </a:stretch>
                        </a:blipFill>
                      </a:tcPr>
                    </a:tc>
                  </a:tr>
                  <a:tr h="960120">
                    <a:tc>
                      <a:txBody>
                        <a:bodyPr/>
                        <a:lstStyle/>
                        <a:p>
                          <a:pPr algn="ctr"/>
                          <a:r>
                            <a:rPr lang="en-US" sz="1900" dirty="0" smtClean="0"/>
                            <a:t>.</a:t>
                          </a:r>
                        </a:p>
                        <a:p>
                          <a:pPr algn="ctr"/>
                          <a:r>
                            <a:rPr lang="en-US" sz="1900" dirty="0" smtClean="0"/>
                            <a:t>.</a:t>
                          </a:r>
                        </a:p>
                        <a:p>
                          <a:pPr algn="ctr"/>
                          <a:r>
                            <a:rPr lang="en-US" sz="1900" dirty="0" smtClean="0"/>
                            <a:t>.</a:t>
                          </a:r>
                          <a:endParaRPr lang="en-US" sz="1900" dirty="0"/>
                        </a:p>
                      </a:txBody>
                      <a:tcPr/>
                    </a:tc>
                  </a:tr>
                  <a:tr h="381000">
                    <a:tc>
                      <a:txBody>
                        <a:bodyPr/>
                        <a:lstStyle/>
                        <a:p>
                          <a:endParaRPr lang="en-US"/>
                        </a:p>
                      </a:txBody>
                      <a:tcPr>
                        <a:blipFill rotWithShape="1">
                          <a:blip r:embed="rId9"/>
                          <a:stretch>
                            <a:fillRect l="-877" t="-558065" b="-1613"/>
                          </a:stretch>
                        </a:blipFill>
                      </a:tcPr>
                    </a:tc>
                  </a:tr>
                </a:tbl>
              </a:graphicData>
            </a:graphic>
          </p:graphicFrame>
        </mc:Fallback>
      </mc:AlternateContent>
      <p:sp>
        <p:nvSpPr>
          <p:cNvPr id="18" name="Right Arrow 17"/>
          <p:cNvSpPr/>
          <p:nvPr/>
        </p:nvSpPr>
        <p:spPr>
          <a:xfrm>
            <a:off x="6157892" y="3002845"/>
            <a:ext cx="327660" cy="35817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Arrow 18"/>
          <p:cNvSpPr/>
          <p:nvPr/>
        </p:nvSpPr>
        <p:spPr>
          <a:xfrm>
            <a:off x="7426960" y="2996173"/>
            <a:ext cx="327660" cy="35817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t="4647"/>
          <a:stretch/>
        </p:blipFill>
        <p:spPr>
          <a:xfrm>
            <a:off x="7754620" y="2625899"/>
            <a:ext cx="1838604" cy="1185724"/>
          </a:xfrm>
          <a:prstGeom prst="rect">
            <a:avLst/>
          </a:prstGeom>
        </p:spPr>
      </p:pic>
      <p:sp>
        <p:nvSpPr>
          <p:cNvPr id="21" name="TextBox 20"/>
          <p:cNvSpPr txBox="1"/>
          <p:nvPr/>
        </p:nvSpPr>
        <p:spPr>
          <a:xfrm>
            <a:off x="2519357" y="5598158"/>
            <a:ext cx="877163" cy="646331"/>
          </a:xfrm>
          <a:prstGeom prst="rect">
            <a:avLst/>
          </a:prstGeom>
          <a:noFill/>
        </p:spPr>
        <p:txBody>
          <a:bodyPr wrap="none" rtlCol="0">
            <a:spAutoFit/>
          </a:bodyPr>
          <a:lstStyle/>
          <a:p>
            <a:pPr algn="ctr"/>
            <a:r>
              <a:rPr lang="en-US" dirty="0"/>
              <a:t>sensor</a:t>
            </a:r>
          </a:p>
          <a:p>
            <a:pPr algn="ctr"/>
            <a:r>
              <a:rPr lang="en-US" dirty="0"/>
              <a:t>data</a:t>
            </a:r>
          </a:p>
        </p:txBody>
      </p:sp>
      <p:sp>
        <p:nvSpPr>
          <p:cNvPr id="22" name="TextBox 21"/>
          <p:cNvSpPr txBox="1"/>
          <p:nvPr/>
        </p:nvSpPr>
        <p:spPr>
          <a:xfrm>
            <a:off x="3761320" y="5631407"/>
            <a:ext cx="1197764" cy="646331"/>
          </a:xfrm>
          <a:prstGeom prst="rect">
            <a:avLst/>
          </a:prstGeom>
          <a:noFill/>
        </p:spPr>
        <p:txBody>
          <a:bodyPr wrap="none" rtlCol="0">
            <a:spAutoFit/>
          </a:bodyPr>
          <a:lstStyle/>
          <a:p>
            <a:pPr algn="ctr"/>
            <a:r>
              <a:rPr lang="en-US" dirty="0"/>
              <a:t>similarity</a:t>
            </a:r>
          </a:p>
          <a:p>
            <a:pPr algn="ctr"/>
            <a:r>
              <a:rPr lang="en-US" dirty="0"/>
              <a:t>measures</a:t>
            </a:r>
          </a:p>
        </p:txBody>
      </p:sp>
      <p:sp>
        <p:nvSpPr>
          <p:cNvPr id="23" name="TextBox 22"/>
          <p:cNvSpPr txBox="1"/>
          <p:nvPr/>
        </p:nvSpPr>
        <p:spPr>
          <a:xfrm>
            <a:off x="5119593" y="5605775"/>
            <a:ext cx="1069524" cy="646331"/>
          </a:xfrm>
          <a:prstGeom prst="rect">
            <a:avLst/>
          </a:prstGeom>
          <a:noFill/>
        </p:spPr>
        <p:txBody>
          <a:bodyPr wrap="none" rtlCol="0">
            <a:spAutoFit/>
          </a:bodyPr>
          <a:lstStyle/>
          <a:p>
            <a:pPr algn="ctr"/>
            <a:r>
              <a:rPr lang="en-US" dirty="0"/>
              <a:t>template</a:t>
            </a:r>
          </a:p>
          <a:p>
            <a:pPr algn="ctr"/>
            <a:r>
              <a:rPr lang="en-US" dirty="0"/>
              <a:t>signal</a:t>
            </a:r>
          </a:p>
        </p:txBody>
      </p:sp>
      <p:sp>
        <p:nvSpPr>
          <p:cNvPr id="24" name="TextBox 23"/>
          <p:cNvSpPr txBox="1"/>
          <p:nvPr/>
        </p:nvSpPr>
        <p:spPr>
          <a:xfrm>
            <a:off x="6472386" y="5605775"/>
            <a:ext cx="1133644" cy="646331"/>
          </a:xfrm>
          <a:prstGeom prst="rect">
            <a:avLst/>
          </a:prstGeom>
          <a:noFill/>
        </p:spPr>
        <p:txBody>
          <a:bodyPr wrap="none" rtlCol="0">
            <a:spAutoFit/>
          </a:bodyPr>
          <a:lstStyle/>
          <a:p>
            <a:pPr algn="ctr"/>
            <a:r>
              <a:rPr lang="en-US" dirty="0"/>
              <a:t>signal</a:t>
            </a:r>
          </a:p>
          <a:p>
            <a:pPr algn="ctr"/>
            <a:r>
              <a:rPr lang="en-US" dirty="0"/>
              <a:t>signature</a:t>
            </a:r>
          </a:p>
        </p:txBody>
      </p:sp>
      <p:sp>
        <p:nvSpPr>
          <p:cNvPr id="25" name="TextBox 24"/>
          <p:cNvSpPr txBox="1"/>
          <p:nvPr/>
        </p:nvSpPr>
        <p:spPr>
          <a:xfrm>
            <a:off x="7972448" y="5598153"/>
            <a:ext cx="1402948" cy="646331"/>
          </a:xfrm>
          <a:prstGeom prst="rect">
            <a:avLst/>
          </a:prstGeom>
          <a:noFill/>
        </p:spPr>
        <p:txBody>
          <a:bodyPr wrap="none" rtlCol="0">
            <a:spAutoFit/>
          </a:bodyPr>
          <a:lstStyle/>
          <a:p>
            <a:pPr algn="ctr"/>
            <a:r>
              <a:rPr lang="en-US" dirty="0"/>
              <a:t>deep neural</a:t>
            </a:r>
          </a:p>
          <a:p>
            <a:pPr algn="ctr"/>
            <a:r>
              <a:rPr lang="en-US" dirty="0"/>
              <a:t>network</a:t>
            </a:r>
          </a:p>
        </p:txBody>
      </p:sp>
      <p:sp>
        <p:nvSpPr>
          <p:cNvPr id="26" name="Right Arrow 25"/>
          <p:cNvSpPr/>
          <p:nvPr/>
        </p:nvSpPr>
        <p:spPr>
          <a:xfrm>
            <a:off x="9593224" y="3039673"/>
            <a:ext cx="327660" cy="35817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9949205" y="2920665"/>
            <a:ext cx="748923" cy="646331"/>
          </a:xfrm>
          <a:prstGeom prst="rect">
            <a:avLst/>
          </a:prstGeom>
          <a:noFill/>
        </p:spPr>
        <p:txBody>
          <a:bodyPr wrap="none" rtlCol="0">
            <a:spAutoFit/>
          </a:bodyPr>
          <a:lstStyle/>
          <a:p>
            <a:pPr algn="ctr"/>
            <a:r>
              <a:rPr lang="en-US" dirty="0"/>
              <a:t>roll</a:t>
            </a:r>
          </a:p>
          <a:p>
            <a:pPr algn="ctr"/>
            <a:r>
              <a:rPr lang="en-US" dirty="0"/>
              <a:t>angle</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2965011272"/>
      </p:ext>
    </p:extLst>
  </p:cSld>
  <p:clrMapOvr>
    <a:masterClrMapping/>
  </p:clrMapOvr>
  <mc:AlternateContent xmlns:mc="http://schemas.openxmlformats.org/markup-compatibility/2006" xmlns:p14="http://schemas.microsoft.com/office/powerpoint/2010/main">
    <mc:Choice Requires="p14">
      <p:transition spd="slow" p14:dur="2000" advTm="61079"/>
    </mc:Choice>
    <mc:Fallback xmlns="">
      <p:transition spd="slow" advTm="61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3"/>
                </p:tgtEl>
              </p:cMediaNode>
            </p:audio>
          </p:childTnLst>
        </p:cTn>
      </p:par>
    </p:tnLst>
    <p:bldLst>
      <p:bldP spid="18" grpId="0" animBg="1"/>
      <p:bldP spid="19" grpId="0" animBg="1"/>
      <p:bldP spid="22" grpId="0"/>
      <p:bldP spid="23" grpId="0"/>
      <p:bldP spid="24" grpId="0"/>
      <p:bldP spid="25" grpId="0"/>
      <p:bldP spid="26" grpId="0" animBg="1"/>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28</a:t>
            </a:fld>
            <a:endParaRPr lang="en-US" dirty="0"/>
          </a:p>
        </p:txBody>
      </p:sp>
      <p:sp>
        <p:nvSpPr>
          <p:cNvPr id="4" name="Text Placeholder 3"/>
          <p:cNvSpPr>
            <a:spLocks noGrp="1"/>
          </p:cNvSpPr>
          <p:nvPr>
            <p:ph type="body" sz="quarter" idx="16"/>
          </p:nvPr>
        </p:nvSpPr>
        <p:spPr/>
        <p:txBody>
          <a:bodyPr/>
          <a:lstStyle/>
          <a:p>
            <a:r>
              <a:rPr lang="en-US" dirty="0"/>
              <a:t>Toothbrushing Monitoring</a:t>
            </a:r>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5781" y="1191186"/>
            <a:ext cx="7128669" cy="5516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453312" y="1494972"/>
            <a:ext cx="2290637" cy="4935842"/>
          </a:xfrm>
          <a:prstGeom prst="rect">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772150" y="2301270"/>
            <a:ext cx="681164" cy="551468"/>
          </a:xfrm>
          <a:prstGeom prst="rect">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574647716"/>
      </p:ext>
    </p:extLst>
  </p:cSld>
  <p:clrMapOvr>
    <a:masterClrMapping/>
  </p:clrMapOvr>
  <mc:AlternateContent xmlns:mc="http://schemas.openxmlformats.org/markup-compatibility/2006" xmlns:p14="http://schemas.microsoft.com/office/powerpoint/2010/main">
    <mc:Choice Requires="p14">
      <p:transition spd="slow" p14:dur="2000" advTm="10615"/>
    </mc:Choice>
    <mc:Fallback xmlns="">
      <p:transition spd="slow" advTm="10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29</a:t>
            </a:fld>
            <a:endParaRPr lang="en-US" dirty="0"/>
          </a:p>
        </p:txBody>
      </p:sp>
      <p:sp>
        <p:nvSpPr>
          <p:cNvPr id="4" name="Text Placeholder 3"/>
          <p:cNvSpPr>
            <a:spLocks noGrp="1"/>
          </p:cNvSpPr>
          <p:nvPr>
            <p:ph type="body" sz="quarter" idx="16"/>
          </p:nvPr>
        </p:nvSpPr>
        <p:spPr/>
        <p:txBody>
          <a:bodyPr/>
          <a:lstStyle/>
          <a:p>
            <a:r>
              <a:rPr lang="en-US" dirty="0"/>
              <a:t>Toothbrush Position Clustering</a:t>
            </a:r>
          </a:p>
        </p:txBody>
      </p:sp>
      <p:sp>
        <p:nvSpPr>
          <p:cNvPr id="5" name="Content Placeholder 2"/>
          <p:cNvSpPr txBox="1">
            <a:spLocks/>
          </p:cNvSpPr>
          <p:nvPr/>
        </p:nvSpPr>
        <p:spPr>
          <a:xfrm>
            <a:off x="914398" y="1339737"/>
            <a:ext cx="10396419" cy="4525963"/>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defTabSz="457200" rtl="0" eaLnBrk="0" fontAlgn="base" hangingPunct="0">
              <a:spcBef>
                <a:spcPct val="20000"/>
              </a:spcBef>
              <a:spcAft>
                <a:spcPct val="0"/>
              </a:spcAft>
              <a:buFont typeface="Lucida Grande" charset="0"/>
              <a:buChar char="–"/>
              <a:defRPr sz="2800" kern="120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latin typeface="+mj-lt"/>
                <a:cs typeface="Helvetica" panose="020B0604020202020204" pitchFamily="34" charset="0"/>
              </a:rPr>
              <a:t>Classify brushing surfaces according to the roll angle</a:t>
            </a:r>
          </a:p>
          <a:p>
            <a:r>
              <a:rPr lang="en-US" sz="2800" dirty="0">
                <a:latin typeface="+mj-lt"/>
                <a:cs typeface="Helvetica" panose="020B0604020202020204" pitchFamily="34" charset="0"/>
              </a:rPr>
              <a:t>Gaussian Mixture Model algorithm for clustering </a:t>
            </a:r>
          </a:p>
          <a:p>
            <a:r>
              <a:rPr lang="en-US" sz="2800" dirty="0">
                <a:latin typeface="+mj-lt"/>
                <a:cs typeface="Helvetica" panose="020B0604020202020204" pitchFamily="34" charset="0"/>
              </a:rPr>
              <a:t>Surface labeling according to the relative positions</a:t>
            </a:r>
          </a:p>
          <a:p>
            <a:r>
              <a:rPr lang="en-US" sz="2800" dirty="0">
                <a:latin typeface="+mj-lt"/>
                <a:cs typeface="Helvetica" panose="020B0604020202020204" pitchFamily="34" charset="0"/>
              </a:rPr>
              <a:t>HMM for movement tracking</a:t>
            </a:r>
          </a:p>
          <a:p>
            <a:pPr marL="0" indent="0">
              <a:buNone/>
            </a:pPr>
            <a:endParaRPr lang="en-US" sz="2800" dirty="0">
              <a:latin typeface="+mj-lt"/>
              <a:cs typeface="Helvetica" panose="020B0604020202020204" pitchFamily="34" charset="0"/>
            </a:endParaRPr>
          </a:p>
          <a:p>
            <a:endParaRPr lang="en-US" sz="2800" dirty="0">
              <a:latin typeface="+mj-lt"/>
              <a:cs typeface="Helvetica" panose="020B0604020202020204" pitchFamily="34" charset="0"/>
            </a:endParaRPr>
          </a:p>
          <a:p>
            <a:endParaRPr lang="en-US" sz="2400" dirty="0">
              <a:latin typeface="+mj-lt"/>
              <a:cs typeface="Helvetica" panose="020B0604020202020204" pitchFamily="34" charset="0"/>
            </a:endParaRPr>
          </a:p>
          <a:p>
            <a:pPr marL="0" indent="0">
              <a:buFont typeface="Arial" charset="0"/>
              <a:buNone/>
            </a:pPr>
            <a:endParaRPr lang="en-US" sz="2000" dirty="0">
              <a:latin typeface="+mj-lt"/>
            </a:endParaRPr>
          </a:p>
          <a:p>
            <a:pPr lvl="1"/>
            <a:endParaRPr lang="en-US" sz="2000" dirty="0">
              <a:latin typeface="+mj-lt"/>
            </a:endParaRPr>
          </a:p>
        </p:txBody>
      </p:sp>
      <p:pic>
        <p:nvPicPr>
          <p:cNvPr id="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3925" t="23951" b="7769"/>
          <a:stretch/>
        </p:blipFill>
        <p:spPr bwMode="auto">
          <a:xfrm>
            <a:off x="4244322" y="3668890"/>
            <a:ext cx="2828530" cy="2864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rot="19530806">
            <a:off x="4557804" y="4761612"/>
            <a:ext cx="942680" cy="1399883"/>
          </a:xfrm>
          <a:prstGeom prst="ellipse">
            <a:avLst/>
          </a:prstGeom>
          <a:noFill/>
          <a:ln w="285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rot="19530806">
            <a:off x="4664037" y="3900364"/>
            <a:ext cx="701108" cy="1161829"/>
          </a:xfrm>
          <a:prstGeom prst="ellipse">
            <a:avLst/>
          </a:prstGeom>
          <a:noFill/>
          <a:ln w="285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rot="19530806">
            <a:off x="5748170" y="5047140"/>
            <a:ext cx="701108" cy="1161829"/>
          </a:xfrm>
          <a:prstGeom prst="ellipse">
            <a:avLst/>
          </a:prstGeom>
          <a:noFill/>
          <a:ln w="285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rot="19530806">
            <a:off x="6225521" y="4464248"/>
            <a:ext cx="701108" cy="1161829"/>
          </a:xfrm>
          <a:prstGeom prst="ellipse">
            <a:avLst/>
          </a:prstGeom>
          <a:noFill/>
          <a:ln w="28575">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216549" y="4416729"/>
            <a:ext cx="2103839" cy="830997"/>
          </a:xfrm>
          <a:prstGeom prst="rect">
            <a:avLst/>
          </a:prstGeom>
          <a:solidFill>
            <a:schemeClr val="bg1"/>
          </a:solidFill>
        </p:spPr>
        <p:txBody>
          <a:bodyPr wrap="square" rtlCol="0">
            <a:spAutoFit/>
          </a:bodyPr>
          <a:lstStyle/>
          <a:p>
            <a:r>
              <a:rPr lang="en-US" b="1" dirty="0"/>
              <a:t>Right Upper</a:t>
            </a:r>
            <a:r>
              <a:rPr lang="en-US" dirty="0"/>
              <a:t> Inner (RUI)</a:t>
            </a:r>
          </a:p>
        </p:txBody>
      </p:sp>
      <p:sp>
        <p:nvSpPr>
          <p:cNvPr id="12" name="TextBox 11"/>
          <p:cNvSpPr txBox="1"/>
          <p:nvPr/>
        </p:nvSpPr>
        <p:spPr>
          <a:xfrm>
            <a:off x="4188062" y="6437919"/>
            <a:ext cx="3266838" cy="461665"/>
          </a:xfrm>
          <a:prstGeom prst="rect">
            <a:avLst/>
          </a:prstGeom>
          <a:noFill/>
        </p:spPr>
        <p:txBody>
          <a:bodyPr wrap="square" rtlCol="0">
            <a:spAutoFit/>
          </a:bodyPr>
          <a:lstStyle/>
          <a:p>
            <a:r>
              <a:rPr lang="en-US" i="1" dirty="0"/>
              <a:t>horizontal coordinate</a:t>
            </a:r>
          </a:p>
        </p:txBody>
      </p:sp>
      <p:sp>
        <p:nvSpPr>
          <p:cNvPr id="13" name="TextBox 12"/>
          <p:cNvSpPr txBox="1"/>
          <p:nvPr/>
        </p:nvSpPr>
        <p:spPr>
          <a:xfrm rot="16200000">
            <a:off x="3177915" y="4609036"/>
            <a:ext cx="1326004" cy="646331"/>
          </a:xfrm>
          <a:prstGeom prst="rect">
            <a:avLst/>
          </a:prstGeom>
          <a:noFill/>
        </p:spPr>
        <p:txBody>
          <a:bodyPr wrap="none" rtlCol="0">
            <a:spAutoFit/>
          </a:bodyPr>
          <a:lstStyle/>
          <a:p>
            <a:pPr algn="ctr"/>
            <a:r>
              <a:rPr lang="en-US" i="1" dirty="0"/>
              <a:t>vertical</a:t>
            </a:r>
          </a:p>
          <a:p>
            <a:pPr algn="ctr"/>
            <a:r>
              <a:rPr lang="en-US" i="1" dirty="0"/>
              <a:t> coordinate</a:t>
            </a:r>
          </a:p>
        </p:txBody>
      </p:sp>
      <p:sp>
        <p:nvSpPr>
          <p:cNvPr id="14" name="TextBox 13"/>
          <p:cNvSpPr txBox="1"/>
          <p:nvPr/>
        </p:nvSpPr>
        <p:spPr>
          <a:xfrm>
            <a:off x="7180881" y="5661050"/>
            <a:ext cx="2261912" cy="646331"/>
          </a:xfrm>
          <a:prstGeom prst="rect">
            <a:avLst/>
          </a:prstGeom>
          <a:solidFill>
            <a:schemeClr val="bg1"/>
          </a:solidFill>
        </p:spPr>
        <p:txBody>
          <a:bodyPr wrap="square" rtlCol="0">
            <a:spAutoFit/>
          </a:bodyPr>
          <a:lstStyle/>
          <a:p>
            <a:r>
              <a:rPr lang="en-US" b="1" dirty="0"/>
              <a:t>Right Lower</a:t>
            </a:r>
            <a:r>
              <a:rPr lang="en-US" dirty="0"/>
              <a:t> Inner (RLI)</a:t>
            </a:r>
          </a:p>
        </p:txBody>
      </p:sp>
      <p:sp>
        <p:nvSpPr>
          <p:cNvPr id="15" name="TextBox 14"/>
          <p:cNvSpPr txBox="1"/>
          <p:nvPr/>
        </p:nvSpPr>
        <p:spPr>
          <a:xfrm>
            <a:off x="1810593" y="5586383"/>
            <a:ext cx="2193978" cy="646331"/>
          </a:xfrm>
          <a:prstGeom prst="rect">
            <a:avLst/>
          </a:prstGeom>
          <a:solidFill>
            <a:schemeClr val="bg1"/>
          </a:solidFill>
        </p:spPr>
        <p:txBody>
          <a:bodyPr wrap="square" rtlCol="0">
            <a:spAutoFit/>
          </a:bodyPr>
          <a:lstStyle/>
          <a:p>
            <a:pPr algn="r"/>
            <a:r>
              <a:rPr lang="en-US" b="1" dirty="0"/>
              <a:t>Left Lower</a:t>
            </a:r>
            <a:r>
              <a:rPr lang="en-US" dirty="0"/>
              <a:t> Outer (LLO)</a:t>
            </a:r>
          </a:p>
        </p:txBody>
      </p:sp>
      <p:sp>
        <p:nvSpPr>
          <p:cNvPr id="16" name="TextBox 15"/>
          <p:cNvSpPr txBox="1"/>
          <p:nvPr/>
        </p:nvSpPr>
        <p:spPr>
          <a:xfrm>
            <a:off x="1565831" y="3675983"/>
            <a:ext cx="2364893" cy="646331"/>
          </a:xfrm>
          <a:prstGeom prst="rect">
            <a:avLst/>
          </a:prstGeom>
          <a:solidFill>
            <a:schemeClr val="bg1"/>
          </a:solidFill>
        </p:spPr>
        <p:txBody>
          <a:bodyPr wrap="square" rtlCol="0">
            <a:spAutoFit/>
          </a:bodyPr>
          <a:lstStyle/>
          <a:p>
            <a:pPr algn="r"/>
            <a:r>
              <a:rPr lang="en-US" b="1" dirty="0"/>
              <a:t>Left Upper</a:t>
            </a:r>
            <a:r>
              <a:rPr lang="en-US" dirty="0"/>
              <a:t> Outer (LUO)</a:t>
            </a:r>
          </a:p>
        </p:txBody>
      </p:sp>
      <p:pic>
        <p:nvPicPr>
          <p:cNvPr id="17"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9474" t="7129" b="76196"/>
          <a:stretch/>
        </p:blipFill>
        <p:spPr bwMode="auto">
          <a:xfrm>
            <a:off x="7015286" y="3668889"/>
            <a:ext cx="2646196" cy="699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Audio 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3324941596"/>
      </p:ext>
    </p:extLst>
  </p:cSld>
  <p:clrMapOvr>
    <a:masterClrMapping/>
  </p:clrMapOvr>
  <mc:AlternateContent xmlns:mc="http://schemas.openxmlformats.org/markup-compatibility/2006" xmlns:p14="http://schemas.microsoft.com/office/powerpoint/2010/main">
    <mc:Choice Requires="p14">
      <p:transition spd="slow" p14:dur="2000" advTm="68434"/>
    </mc:Choice>
    <mc:Fallback xmlns="">
      <p:transition spd="slow" advTm="68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9" presetClass="emph" presetSubtype="0" nodeType="withEffect">
                                  <p:stCondLst>
                                    <p:cond delay="0"/>
                                  </p:stCondLst>
                                  <p:childTnLst>
                                    <p:set>
                                      <p:cBhvr rctx="PPT">
                                        <p:cTn id="32" dur="indefinite"/>
                                        <p:tgtEl>
                                          <p:spTgt spid="17"/>
                                        </p:tgtEl>
                                        <p:attrNameLst>
                                          <p:attrName>style.opacity</p:attrName>
                                        </p:attrNameLst>
                                      </p:cBhvr>
                                      <p:to>
                                        <p:strVal val="0.5"/>
                                      </p:to>
                                    </p:set>
                                    <p:animEffect filter="image" prLst="opacity: 0.5">
                                      <p:cBhvr rctx="IE">
                                        <p:cTn id="33" dur="indefinite"/>
                                        <p:tgtEl>
                                          <p:spTgt spid="17"/>
                                        </p:tgtEl>
                                      </p:cBhvr>
                                    </p:animEffect>
                                  </p:childTnLst>
                                </p:cTn>
                              </p:par>
                              <p:par>
                                <p:cTn id="34" presetID="9" presetClass="emph" presetSubtype="0" grpId="1" nodeType="withEffect">
                                  <p:stCondLst>
                                    <p:cond delay="0"/>
                                  </p:stCondLst>
                                  <p:childTnLst>
                                    <p:set>
                                      <p:cBhvr rctx="PPT">
                                        <p:cTn id="35" dur="indefinite"/>
                                        <p:tgtEl>
                                          <p:spTgt spid="12"/>
                                        </p:tgtEl>
                                        <p:attrNameLst>
                                          <p:attrName>style.opacity</p:attrName>
                                        </p:attrNameLst>
                                      </p:cBhvr>
                                      <p:to>
                                        <p:strVal val="0.5"/>
                                      </p:to>
                                    </p:set>
                                    <p:animEffect filter="image" prLst="opacity: 0.5">
                                      <p:cBhvr rctx="IE">
                                        <p:cTn id="36" dur="indefinite"/>
                                        <p:tgtEl>
                                          <p:spTgt spid="12"/>
                                        </p:tgtEl>
                                      </p:cBhvr>
                                    </p:animEffect>
                                  </p:childTnLst>
                                </p:cTn>
                              </p:par>
                              <p:par>
                                <p:cTn id="37" presetID="9" presetClass="emph" presetSubtype="0" grpId="1" nodeType="withEffect">
                                  <p:stCondLst>
                                    <p:cond delay="0"/>
                                  </p:stCondLst>
                                  <p:childTnLst>
                                    <p:set>
                                      <p:cBhvr rctx="PPT">
                                        <p:cTn id="38" dur="indefinite"/>
                                        <p:tgtEl>
                                          <p:spTgt spid="13"/>
                                        </p:tgtEl>
                                        <p:attrNameLst>
                                          <p:attrName>style.opacity</p:attrName>
                                        </p:attrNameLst>
                                      </p:cBhvr>
                                      <p:to>
                                        <p:strVal val="0.5"/>
                                      </p:to>
                                    </p:set>
                                    <p:animEffect filter="image" prLst="opacity: 0.5">
                                      <p:cBhvr rctx="IE">
                                        <p:cTn id="39" dur="indefinite"/>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18"/>
                </p:tgtEl>
              </p:cMediaNode>
            </p:audio>
          </p:childTnLst>
        </p:cTn>
      </p:par>
    </p:tnLst>
    <p:bldLst>
      <p:bldP spid="7" grpId="0" animBg="1"/>
      <p:bldP spid="8" grpId="0" animBg="1"/>
      <p:bldP spid="9" grpId="0" animBg="1"/>
      <p:bldP spid="10" grpId="0" animBg="1"/>
      <p:bldP spid="11" grpId="0" animBg="1"/>
      <p:bldP spid="12" grpId="0"/>
      <p:bldP spid="12" grpId="1"/>
      <p:bldP spid="13" grpId="0"/>
      <p:bldP spid="13" grpId="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3</a:t>
            </a:fld>
            <a:endParaRPr lang="en-US" dirty="0"/>
          </a:p>
        </p:txBody>
      </p:sp>
      <p:sp>
        <p:nvSpPr>
          <p:cNvPr id="12" name="Content Placeholder 11"/>
          <p:cNvSpPr>
            <a:spLocks noGrp="1"/>
          </p:cNvSpPr>
          <p:nvPr>
            <p:ph sz="quarter" idx="1"/>
          </p:nvPr>
        </p:nvSpPr>
        <p:spPr/>
        <p:txBody>
          <a:bodyPr>
            <a:normAutofit fontScale="92500" lnSpcReduction="20000"/>
          </a:bodyPr>
          <a:lstStyle/>
          <a:p>
            <a:r>
              <a:rPr lang="en-US" sz="2800" dirty="0"/>
              <a:t>Mechanism</a:t>
            </a:r>
          </a:p>
          <a:p>
            <a:pPr marL="457200" indent="-457200">
              <a:buFont typeface="Arial" pitchFamily="34" charset="0"/>
              <a:buChar char="•"/>
            </a:pPr>
            <a:r>
              <a:rPr lang="en-US" sz="2800" dirty="0"/>
              <a:t>Convert motor power into brushing movements</a:t>
            </a:r>
          </a:p>
          <a:p>
            <a:endParaRPr lang="en-US" sz="2800" dirty="0"/>
          </a:p>
          <a:p>
            <a:r>
              <a:rPr lang="en-US" sz="2800" dirty="0"/>
              <a:t>Usage</a:t>
            </a:r>
          </a:p>
          <a:p>
            <a:pPr marL="457200" indent="-457200">
              <a:buFont typeface="Arial" pitchFamily="34" charset="0"/>
              <a:buChar char="•"/>
            </a:pPr>
            <a:r>
              <a:rPr lang="en-US" sz="2800" dirty="0"/>
              <a:t>Let the toothbrush do the brushing</a:t>
            </a:r>
          </a:p>
          <a:p>
            <a:pPr marL="457200" indent="-457200">
              <a:buFont typeface="Arial" pitchFamily="34" charset="0"/>
              <a:buChar char="•"/>
            </a:pPr>
            <a:endParaRPr lang="en-US" sz="2800" dirty="0"/>
          </a:p>
          <a:p>
            <a:r>
              <a:rPr lang="en-US" sz="2800" dirty="0"/>
              <a:t>Compliance Challenges</a:t>
            </a:r>
          </a:p>
          <a:p>
            <a:pPr marL="457200" indent="-457200">
              <a:buFont typeface="Arial" pitchFamily="34" charset="0"/>
              <a:buChar char="•"/>
            </a:pPr>
            <a:r>
              <a:rPr lang="en-US" sz="2800" dirty="0"/>
              <a:t>Uneven Coverage [1]</a:t>
            </a:r>
          </a:p>
          <a:p>
            <a:pPr marL="457200" indent="-457200">
              <a:buFont typeface="Arial" pitchFamily="34" charset="0"/>
              <a:buChar char="•"/>
            </a:pPr>
            <a:r>
              <a:rPr lang="en-US" sz="2800" dirty="0"/>
              <a:t>Aggressive movements [2]</a:t>
            </a:r>
            <a:br>
              <a:rPr lang="en-US" sz="2800" dirty="0"/>
            </a:br>
            <a:endParaRPr lang="en-US" sz="2800" dirty="0"/>
          </a:p>
        </p:txBody>
      </p:sp>
      <p:sp>
        <p:nvSpPr>
          <p:cNvPr id="4" name="Text Placeholder 3"/>
          <p:cNvSpPr>
            <a:spLocks noGrp="1"/>
          </p:cNvSpPr>
          <p:nvPr>
            <p:ph type="body" sz="quarter" idx="16"/>
          </p:nvPr>
        </p:nvSpPr>
        <p:spPr/>
        <p:txBody>
          <a:bodyPr/>
          <a:lstStyle/>
          <a:p>
            <a:r>
              <a:rPr lang="en-US" dirty="0"/>
              <a:t>Electric Toothbrush</a:t>
            </a:r>
          </a:p>
        </p:txBody>
      </p:sp>
      <p:pic>
        <p:nvPicPr>
          <p:cNvPr id="2050" name="Picture 2" descr="https://mir-s3-cdn-cf.behance.net/project_modules/1400/6e5a4c65167993.5aeae83979773.png"/>
          <p:cNvPicPr>
            <a:picLocks noChangeAspect="1" noChangeArrowheads="1"/>
          </p:cNvPicPr>
          <p:nvPr/>
        </p:nvPicPr>
        <p:blipFill rotWithShape="1">
          <a:blip r:embed="rId6">
            <a:extLst>
              <a:ext uri="{28A0092B-C50C-407E-A947-70E740481C1C}">
                <a14:useLocalDpi xmlns:a14="http://schemas.microsoft.com/office/drawing/2010/main" val="0"/>
              </a:ext>
            </a:extLst>
          </a:blip>
          <a:srcRect l="30379" t="1821" r="28888" b="3803"/>
          <a:stretch/>
        </p:blipFill>
        <p:spPr bwMode="auto">
          <a:xfrm>
            <a:off x="10110667" y="902970"/>
            <a:ext cx="1817370" cy="59550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7">
            <a:biLevel thresh="75000"/>
            <a:extLst>
              <a:ext uri="{BEBA8EAE-BF5A-486C-A8C5-ECC9F3942E4B}">
                <a14:imgProps xmlns:a14="http://schemas.microsoft.com/office/drawing/2010/main">
                  <a14:imgLayer r:embed="rId8">
                    <a14:imgEffect>
                      <a14:artisticCutout trans="26000"/>
                    </a14:imgEffect>
                    <a14:imgEffect>
                      <a14:colorTemperature colorTemp="10875"/>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l="45631" t="22058" r="32226" b="63562"/>
          <a:stretch/>
        </p:blipFill>
        <p:spPr>
          <a:xfrm>
            <a:off x="10530350" y="3321981"/>
            <a:ext cx="1112927" cy="1496083"/>
          </a:xfrm>
          <a:prstGeom prst="rect">
            <a:avLst/>
          </a:prstGeom>
          <a:ln>
            <a:noFill/>
          </a:ln>
          <a:effectLst/>
        </p:spPr>
      </p:pic>
      <p:sp>
        <p:nvSpPr>
          <p:cNvPr id="14" name="TextBox 13"/>
          <p:cNvSpPr txBox="1"/>
          <p:nvPr/>
        </p:nvSpPr>
        <p:spPr>
          <a:xfrm>
            <a:off x="625941" y="5903893"/>
            <a:ext cx="9484725" cy="954107"/>
          </a:xfrm>
          <a:prstGeom prst="rect">
            <a:avLst/>
          </a:prstGeom>
          <a:solidFill>
            <a:schemeClr val="bg1"/>
          </a:solidFill>
        </p:spPr>
        <p:txBody>
          <a:bodyPr wrap="square" rtlCol="0">
            <a:spAutoFit/>
          </a:bodyPr>
          <a:lstStyle/>
          <a:p>
            <a:pPr algn="l"/>
            <a:r>
              <a:rPr lang="en-US" sz="1400" b="0" dirty="0">
                <a:solidFill>
                  <a:schemeClr val="tx2"/>
                </a:solidFill>
                <a:latin typeface="Arial" panose="020B0604020202020204" pitchFamily="34" charset="0"/>
                <a:cs typeface="Arial" panose="020B0604020202020204" pitchFamily="34" charset="0"/>
              </a:rPr>
              <a:t>[1] U. </a:t>
            </a:r>
            <a:r>
              <a:rPr lang="en-US" sz="1400" b="0" dirty="0" err="1">
                <a:solidFill>
                  <a:schemeClr val="tx2"/>
                </a:solidFill>
                <a:latin typeface="Arial" panose="020B0604020202020204" pitchFamily="34" charset="0"/>
                <a:cs typeface="Arial" panose="020B0604020202020204" pitchFamily="34" charset="0"/>
              </a:rPr>
              <a:t>Saxer</a:t>
            </a:r>
            <a:r>
              <a:rPr lang="en-US" sz="1400" dirty="0">
                <a:solidFill>
                  <a:schemeClr val="tx2"/>
                </a:solidFill>
                <a:latin typeface="Arial" panose="020B0604020202020204" pitchFamily="34" charset="0"/>
                <a:cs typeface="Arial" panose="020B0604020202020204" pitchFamily="34" charset="0"/>
              </a:rPr>
              <a:t> et al</a:t>
            </a:r>
            <a:r>
              <a:rPr lang="en-US" sz="1400" b="0" dirty="0">
                <a:solidFill>
                  <a:schemeClr val="tx2"/>
                </a:solidFill>
                <a:latin typeface="Arial" panose="020B0604020202020204" pitchFamily="34" charset="0"/>
                <a:cs typeface="Arial" panose="020B0604020202020204" pitchFamily="34" charset="0"/>
              </a:rPr>
              <a:t>, “New studies on estimated and actual toothbrushing times and dentifrice use.” </a:t>
            </a:r>
            <a:r>
              <a:rPr lang="en-US" sz="1400" b="0" i="1" dirty="0">
                <a:solidFill>
                  <a:schemeClr val="tx2"/>
                </a:solidFill>
                <a:latin typeface="Arial" panose="020B0604020202020204" pitchFamily="34" charset="0"/>
                <a:cs typeface="Arial" panose="020B0604020202020204" pitchFamily="34" charset="0"/>
              </a:rPr>
              <a:t>The Journal of</a:t>
            </a:r>
            <a:r>
              <a:rPr lang="en-US" sz="1400" b="0" dirty="0">
                <a:solidFill>
                  <a:schemeClr val="tx2"/>
                </a:solidFill>
                <a:latin typeface="Arial" panose="020B0604020202020204" pitchFamily="34" charset="0"/>
                <a:cs typeface="Arial" panose="020B0604020202020204" pitchFamily="34" charset="0"/>
              </a:rPr>
              <a:t> </a:t>
            </a:r>
            <a:r>
              <a:rPr lang="en-US" sz="1400" b="0" i="1" dirty="0">
                <a:solidFill>
                  <a:schemeClr val="tx2"/>
                </a:solidFill>
                <a:latin typeface="Arial" panose="020B0604020202020204" pitchFamily="34" charset="0"/>
                <a:cs typeface="Arial" panose="020B0604020202020204" pitchFamily="34" charset="0"/>
              </a:rPr>
              <a:t>clinical dentistry</a:t>
            </a:r>
            <a:r>
              <a:rPr lang="en-US" sz="1400" b="0" dirty="0">
                <a:solidFill>
                  <a:schemeClr val="tx2"/>
                </a:solidFill>
                <a:latin typeface="Arial" panose="020B0604020202020204" pitchFamily="34" charset="0"/>
                <a:cs typeface="Arial" panose="020B0604020202020204" pitchFamily="34" charset="0"/>
              </a:rPr>
              <a:t>, 1997</a:t>
            </a:r>
          </a:p>
          <a:p>
            <a:pPr algn="l"/>
            <a:r>
              <a:rPr lang="en-US" sz="1400" b="0" dirty="0">
                <a:solidFill>
                  <a:schemeClr val="tx2"/>
                </a:solidFill>
                <a:latin typeface="Arial" panose="020B0604020202020204" pitchFamily="34" charset="0"/>
                <a:cs typeface="Arial" panose="020B0604020202020204" pitchFamily="34" charset="0"/>
              </a:rPr>
              <a:t>[2] C. </a:t>
            </a:r>
            <a:r>
              <a:rPr lang="en-US" sz="1400" b="0" dirty="0" err="1">
                <a:solidFill>
                  <a:schemeClr val="tx2"/>
                </a:solidFill>
                <a:latin typeface="Arial" panose="020B0604020202020204" pitchFamily="34" charset="0"/>
                <a:cs typeface="Arial" panose="020B0604020202020204" pitchFamily="34" charset="0"/>
              </a:rPr>
              <a:t>Ganss</a:t>
            </a:r>
            <a:r>
              <a:rPr lang="en-US" sz="1400" b="0" dirty="0">
                <a:solidFill>
                  <a:schemeClr val="tx2"/>
                </a:solidFill>
                <a:latin typeface="Arial" panose="020B0604020202020204" pitchFamily="34" charset="0"/>
                <a:cs typeface="Arial" panose="020B0604020202020204" pitchFamily="34" charset="0"/>
              </a:rPr>
              <a:t> et al, “Tooth brushing habits in uninstructed adults—frequency, technique, duration and force,” </a:t>
            </a:r>
            <a:r>
              <a:rPr lang="en-US" sz="1400" b="0" i="1" dirty="0">
                <a:solidFill>
                  <a:schemeClr val="tx2"/>
                </a:solidFill>
                <a:latin typeface="Arial" panose="020B0604020202020204" pitchFamily="34" charset="0"/>
                <a:cs typeface="Arial" panose="020B0604020202020204" pitchFamily="34" charset="0"/>
              </a:rPr>
              <a:t>Clinical Oral Investigations</a:t>
            </a:r>
            <a:r>
              <a:rPr lang="en-US" sz="1400" b="0" dirty="0">
                <a:solidFill>
                  <a:schemeClr val="tx2"/>
                </a:solidFill>
                <a:latin typeface="Arial" panose="020B0604020202020204" pitchFamily="34" charset="0"/>
                <a:cs typeface="Arial" panose="020B0604020202020204" pitchFamily="34" charset="0"/>
              </a:rPr>
              <a:t>, 2008</a:t>
            </a: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156440672"/>
      </p:ext>
    </p:extLst>
  </p:cSld>
  <p:clrMapOvr>
    <a:masterClrMapping/>
  </p:clrMapOvr>
  <mc:AlternateContent xmlns:mc="http://schemas.openxmlformats.org/markup-compatibility/2006" xmlns:p14="http://schemas.microsoft.com/office/powerpoint/2010/main">
    <mc:Choice Requires="p14">
      <p:transition spd="slow" p14:dur="2000" advTm="80797"/>
    </mc:Choice>
    <mc:Fallback xmlns="">
      <p:transition spd="slow" advTm="80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30</a:t>
            </a:fld>
            <a:endParaRPr lang="en-US" dirty="0"/>
          </a:p>
        </p:txBody>
      </p:sp>
      <p:pic>
        <p:nvPicPr>
          <p:cNvPr id="5" name="Content Placeholder 4"/>
          <p:cNvPicPr>
            <a:picLocks noGrp="1" noChangeAspect="1"/>
          </p:cNvPicPr>
          <p:nvPr>
            <p:ph sz="quarter" idx="1"/>
          </p:nvPr>
        </p:nvPicPr>
        <p:blipFill rotWithShape="1">
          <a:blip r:embed="rId6">
            <a:extLst>
              <a:ext uri="{28A0092B-C50C-407E-A947-70E740481C1C}">
                <a14:useLocalDpi xmlns:a14="http://schemas.microsoft.com/office/drawing/2010/main" val="0"/>
              </a:ext>
            </a:extLst>
          </a:blip>
          <a:srcRect l="24536"/>
          <a:stretch/>
        </p:blipFill>
        <p:spPr>
          <a:xfrm rot="5400000">
            <a:off x="9218196" y="3807283"/>
            <a:ext cx="2148441" cy="2135247"/>
          </a:xfrm>
        </p:spPr>
      </p:pic>
      <p:sp>
        <p:nvSpPr>
          <p:cNvPr id="4" name="Text Placeholder 3"/>
          <p:cNvSpPr>
            <a:spLocks noGrp="1"/>
          </p:cNvSpPr>
          <p:nvPr>
            <p:ph type="body" sz="quarter" idx="16"/>
          </p:nvPr>
        </p:nvSpPr>
        <p:spPr/>
        <p:txBody>
          <a:bodyPr/>
          <a:lstStyle/>
          <a:p>
            <a:r>
              <a:rPr lang="en-US" dirty="0"/>
              <a:t>Implementation</a:t>
            </a:r>
          </a:p>
        </p:txBody>
      </p:sp>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t="6035" r="15971"/>
          <a:stretch/>
        </p:blipFill>
        <p:spPr>
          <a:xfrm>
            <a:off x="6332457" y="3805059"/>
            <a:ext cx="2551270" cy="2139696"/>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51505" t="36083" r="14828" b="22584"/>
          <a:stretch/>
        </p:blipFill>
        <p:spPr>
          <a:xfrm>
            <a:off x="597371" y="3805059"/>
            <a:ext cx="2323756" cy="2139696"/>
          </a:xfrm>
          <a:prstGeom prst="rect">
            <a:avLst/>
          </a:prstGeom>
        </p:spPr>
      </p:pic>
      <p:pic>
        <p:nvPicPr>
          <p:cNvPr id="512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1327" y="3805059"/>
            <a:ext cx="2322738" cy="213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902283" y="6101018"/>
            <a:ext cx="1713931" cy="400110"/>
          </a:xfrm>
          <a:prstGeom prst="rect">
            <a:avLst/>
          </a:prstGeom>
          <a:noFill/>
        </p:spPr>
        <p:txBody>
          <a:bodyPr wrap="none" rtlCol="0">
            <a:spAutoFit/>
          </a:bodyPr>
          <a:lstStyle/>
          <a:p>
            <a:pPr algn="ctr"/>
            <a:r>
              <a:rPr lang="en-US" sz="2000" dirty="0"/>
              <a:t>Flexible Coils</a:t>
            </a:r>
          </a:p>
        </p:txBody>
      </p:sp>
      <p:sp>
        <p:nvSpPr>
          <p:cNvPr id="12" name="TextBox 11"/>
          <p:cNvSpPr txBox="1"/>
          <p:nvPr/>
        </p:nvSpPr>
        <p:spPr>
          <a:xfrm>
            <a:off x="3604976" y="6101018"/>
            <a:ext cx="2095445" cy="400110"/>
          </a:xfrm>
          <a:prstGeom prst="rect">
            <a:avLst/>
          </a:prstGeom>
          <a:noFill/>
        </p:spPr>
        <p:txBody>
          <a:bodyPr wrap="none" rtlCol="0">
            <a:spAutoFit/>
          </a:bodyPr>
          <a:lstStyle/>
          <a:p>
            <a:pPr algn="ctr"/>
            <a:r>
              <a:rPr lang="en-US" sz="2000" dirty="0"/>
              <a:t>Orthogonal Coils</a:t>
            </a:r>
          </a:p>
        </p:txBody>
      </p:sp>
      <p:sp>
        <p:nvSpPr>
          <p:cNvPr id="13" name="TextBox 12"/>
          <p:cNvSpPr txBox="1"/>
          <p:nvPr/>
        </p:nvSpPr>
        <p:spPr>
          <a:xfrm>
            <a:off x="6775045" y="6101018"/>
            <a:ext cx="1666098" cy="400110"/>
          </a:xfrm>
          <a:prstGeom prst="rect">
            <a:avLst/>
          </a:prstGeom>
          <a:noFill/>
        </p:spPr>
        <p:txBody>
          <a:bodyPr wrap="none" rtlCol="0">
            <a:spAutoFit/>
          </a:bodyPr>
          <a:lstStyle/>
          <a:p>
            <a:pPr algn="ctr"/>
            <a:r>
              <a:rPr lang="en-US" sz="2000" dirty="0"/>
              <a:t>Sensor Array</a:t>
            </a:r>
          </a:p>
        </p:txBody>
      </p:sp>
      <p:sp>
        <p:nvSpPr>
          <p:cNvPr id="14" name="TextBox 13"/>
          <p:cNvSpPr txBox="1"/>
          <p:nvPr/>
        </p:nvSpPr>
        <p:spPr>
          <a:xfrm>
            <a:off x="8982048" y="6101018"/>
            <a:ext cx="2764155" cy="400110"/>
          </a:xfrm>
          <a:prstGeom prst="rect">
            <a:avLst/>
          </a:prstGeom>
          <a:noFill/>
        </p:spPr>
        <p:txBody>
          <a:bodyPr wrap="none" rtlCol="0">
            <a:spAutoFit/>
          </a:bodyPr>
          <a:lstStyle/>
          <a:p>
            <a:pPr algn="ctr"/>
            <a:r>
              <a:rPr lang="en-US" sz="2000" dirty="0"/>
              <a:t>Soldered Sensor Array</a:t>
            </a:r>
          </a:p>
        </p:txBody>
      </p:sp>
      <p:sp>
        <p:nvSpPr>
          <p:cNvPr id="15" name="TextBox 14"/>
          <p:cNvSpPr txBox="1"/>
          <p:nvPr/>
        </p:nvSpPr>
        <p:spPr>
          <a:xfrm>
            <a:off x="711015" y="1752600"/>
            <a:ext cx="10649025" cy="1938992"/>
          </a:xfrm>
          <a:prstGeom prst="rect">
            <a:avLst/>
          </a:prstGeom>
          <a:noFill/>
        </p:spPr>
        <p:txBody>
          <a:bodyPr wrap="square" rtlCol="0">
            <a:spAutoFit/>
          </a:bodyPr>
          <a:lstStyle/>
          <a:p>
            <a:r>
              <a:rPr lang="en-US" dirty="0"/>
              <a:t>Tested Sensor Coil Designs</a:t>
            </a:r>
          </a:p>
          <a:p>
            <a:pPr marL="342900" indent="-342900">
              <a:buFont typeface="Arial" pitchFamily="34" charset="0"/>
              <a:buChar char="•"/>
            </a:pPr>
            <a:r>
              <a:rPr lang="en-US" dirty="0"/>
              <a:t>Individual coils</a:t>
            </a:r>
          </a:p>
          <a:p>
            <a:pPr marL="342900" indent="-342900">
              <a:buFont typeface="Arial" pitchFamily="34" charset="0"/>
              <a:buChar char="•"/>
            </a:pPr>
            <a:r>
              <a:rPr lang="en-US" dirty="0"/>
              <a:t>3D orthogonal coils</a:t>
            </a:r>
          </a:p>
          <a:p>
            <a:pPr marL="342900" indent="-342900">
              <a:buFont typeface="Arial" pitchFamily="34" charset="0"/>
              <a:buChar char="•"/>
            </a:pPr>
            <a:r>
              <a:rPr lang="en-US" dirty="0"/>
              <a:t>8-coil sensor array</a:t>
            </a:r>
          </a:p>
          <a:p>
            <a:pPr marL="342900" indent="-342900">
              <a:buFont typeface="Arial" pitchFamily="34" charset="0"/>
              <a:buChar char="•"/>
            </a:pPr>
            <a:r>
              <a:rPr lang="en-US" dirty="0"/>
              <a:t>Soldered 8-coil sensor array</a:t>
            </a:r>
          </a:p>
        </p:txBody>
      </p:sp>
      <p:pic>
        <p:nvPicPr>
          <p:cNvPr id="20" name="Audio 1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1635797763"/>
      </p:ext>
    </p:extLst>
  </p:cSld>
  <p:clrMapOvr>
    <a:masterClrMapping/>
  </p:clrMapOvr>
  <mc:AlternateContent xmlns:mc="http://schemas.openxmlformats.org/markup-compatibility/2006" xmlns:p14="http://schemas.microsoft.com/office/powerpoint/2010/main">
    <mc:Choice Requires="p14">
      <p:transition spd="slow" p14:dur="2000" advTm="51958"/>
    </mc:Choice>
    <mc:Fallback xmlns="">
      <p:transition spd="slow" advTm="51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0"/>
                </p:tgtEl>
              </p:cMediaNode>
            </p:audio>
          </p:childTnLst>
        </p:cTn>
      </p:par>
    </p:tnLst>
    <p:bldLst>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31</a:t>
            </a:fld>
            <a:endParaRPr lang="en-US" dirty="0"/>
          </a:p>
        </p:txBody>
      </p:sp>
      <p:sp>
        <p:nvSpPr>
          <p:cNvPr id="4" name="Text Placeholder 3"/>
          <p:cNvSpPr>
            <a:spLocks noGrp="1"/>
          </p:cNvSpPr>
          <p:nvPr>
            <p:ph type="body" sz="quarter" idx="16"/>
          </p:nvPr>
        </p:nvSpPr>
        <p:spPr/>
        <p:txBody>
          <a:bodyPr/>
          <a:lstStyle/>
          <a:p>
            <a:r>
              <a:rPr lang="en-US" dirty="0"/>
              <a:t>Implementation</a:t>
            </a:r>
          </a:p>
        </p:txBody>
      </p:sp>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353" y="1600199"/>
            <a:ext cx="5179374" cy="2956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quarter" idx="1"/>
          </p:nvPr>
        </p:nvSpPr>
        <p:spPr>
          <a:xfrm>
            <a:off x="816652" y="1600200"/>
            <a:ext cx="10868369" cy="4739640"/>
          </a:xfrm>
        </p:spPr>
        <p:txBody>
          <a:bodyPr>
            <a:normAutofit/>
          </a:bodyPr>
          <a:lstStyle/>
          <a:p>
            <a:r>
              <a:rPr lang="en-US" sz="2400" dirty="0"/>
              <a:t>The peripheral circuit design</a:t>
            </a:r>
          </a:p>
          <a:p>
            <a:pPr marL="342900" indent="-342900">
              <a:buFont typeface="Arial" pitchFamily="34" charset="0"/>
              <a:buChar char="•"/>
            </a:pPr>
            <a:r>
              <a:rPr lang="en-US" sz="2400" dirty="0"/>
              <a:t>A Lost-Cost</a:t>
            </a:r>
          </a:p>
          <a:p>
            <a:pPr marL="342900" indent="-342900">
              <a:buFont typeface="Arial" pitchFamily="34" charset="0"/>
              <a:buChar char="•"/>
            </a:pPr>
            <a:r>
              <a:rPr lang="en-US" sz="2400" dirty="0"/>
              <a:t>High resolution (16 bit) </a:t>
            </a:r>
          </a:p>
          <a:p>
            <a:pPr marL="342900" indent="-342900">
              <a:buFont typeface="Arial" pitchFamily="34" charset="0"/>
              <a:buChar char="•"/>
            </a:pPr>
            <a:r>
              <a:rPr lang="en-US" sz="2400" dirty="0"/>
              <a:t>High rate (44000Hz)</a:t>
            </a:r>
          </a:p>
          <a:p>
            <a:pPr marL="342900" indent="-342900">
              <a:buFont typeface="Arial" pitchFamily="34" charset="0"/>
              <a:buChar char="•"/>
            </a:pPr>
            <a:r>
              <a:rPr lang="en-US" sz="2400" dirty="0"/>
              <a:t>Multi-Channel (8-Ch)</a:t>
            </a:r>
          </a:p>
          <a:p>
            <a:endParaRPr lang="en-US" sz="2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4126703005"/>
      </p:ext>
    </p:extLst>
  </p:cSld>
  <p:clrMapOvr>
    <a:masterClrMapping/>
  </p:clrMapOvr>
  <mc:AlternateContent xmlns:mc="http://schemas.openxmlformats.org/markup-compatibility/2006" xmlns:p14="http://schemas.microsoft.com/office/powerpoint/2010/main">
    <mc:Choice Requires="p14">
      <p:transition spd="slow" p14:dur="2000" advTm="21686"/>
    </mc:Choice>
    <mc:Fallback xmlns="">
      <p:transition spd="slow" advTm="21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Evaluation</a:t>
            </a:r>
          </a:p>
        </p:txBody>
      </p:sp>
      <p:sp>
        <p:nvSpPr>
          <p:cNvPr id="2" name="Slide Number Placeholder 1"/>
          <p:cNvSpPr>
            <a:spLocks noGrp="1"/>
          </p:cNvSpPr>
          <p:nvPr>
            <p:ph type="sldNum" sz="quarter" idx="4294967295"/>
          </p:nvPr>
        </p:nvSpPr>
        <p:spPr>
          <a:xfrm>
            <a:off x="0" y="1752601"/>
            <a:ext cx="1726750" cy="701676"/>
          </a:xfrm>
        </p:spPr>
        <p:txBody>
          <a:bodyPr>
            <a:normAutofit/>
          </a:bodyPr>
          <a:lstStyle/>
          <a:p>
            <a:fld id="{9920A884-552D-AA47-AB99-368ACED1FCFF}" type="slidenum">
              <a:rPr lang="en-US" smtClean="0"/>
              <a:pPr/>
              <a:t>32</a:t>
            </a:fld>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099531151"/>
      </p:ext>
    </p:extLst>
  </p:cSld>
  <p:clrMapOvr>
    <a:masterClrMapping/>
  </p:clrMapOvr>
  <mc:AlternateContent xmlns:mc="http://schemas.openxmlformats.org/markup-compatibility/2006" xmlns:p14="http://schemas.microsoft.com/office/powerpoint/2010/main">
    <mc:Choice Requires="p14">
      <p:transition spd="slow" p14:dur="2000" advTm="4216"/>
    </mc:Choice>
    <mc:Fallback xmlns="">
      <p:transition spd="slow" advTm="4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pPr marL="487595" lvl="1" indent="0">
                  <a:buNone/>
                </a:pPr>
                <a:r>
                  <a:rPr lang="en-US" dirty="0"/>
                  <a:t>Setup:</a:t>
                </a:r>
              </a:p>
              <a:p>
                <a:pPr marL="487595" lvl="1" indent="0">
                  <a:buNone/>
                </a:pPr>
                <a:r>
                  <a:rPr lang="en-US" dirty="0"/>
                  <a:t>32 positions in </a:t>
                </a:r>
                <a14:m>
                  <m:oMath xmlns:m="http://schemas.openxmlformats.org/officeDocument/2006/math">
                    <m:r>
                      <a:rPr lang="en-US" i="1" dirty="0">
                        <a:latin typeface="Cambria Math"/>
                      </a:rPr>
                      <m:t>12∗12∗4 </m:t>
                    </m:r>
                    <m:sSup>
                      <m:sSupPr>
                        <m:ctrlPr>
                          <a:rPr lang="en-US" i="1" dirty="0">
                            <a:latin typeface="Cambria Math" panose="02040503050406030204" pitchFamily="18" charset="0"/>
                          </a:rPr>
                        </m:ctrlPr>
                      </m:sSupPr>
                      <m:e>
                        <m:r>
                          <a:rPr lang="en-US" i="1" dirty="0">
                            <a:latin typeface="Cambria Math"/>
                          </a:rPr>
                          <m:t>𝑐𝑚</m:t>
                        </m:r>
                      </m:e>
                      <m:sup>
                        <m:r>
                          <a:rPr lang="en-US" i="1" dirty="0">
                            <a:latin typeface="Cambria Math"/>
                          </a:rPr>
                          <m:t>3</m:t>
                        </m:r>
                      </m:sup>
                    </m:sSup>
                  </m:oMath>
                </a14:m>
                <a:r>
                  <a:rPr lang="en-US" dirty="0"/>
                  <a:t> space</a:t>
                </a:r>
              </a:p>
              <a:p>
                <a:pPr lvl="1"/>
                <a:endParaRPr lang="en-US" dirty="0"/>
              </a:p>
              <a:p>
                <a:pPr marL="487595" lvl="1" indent="0">
                  <a:buNone/>
                </a:pPr>
                <a:r>
                  <a:rPr lang="en-US" dirty="0"/>
                  <a:t>Result:</a:t>
                </a:r>
              </a:p>
              <a:p>
                <a:pPr marL="487595" lvl="1" indent="0">
                  <a:buNone/>
                </a:pPr>
                <a:r>
                  <a:rPr lang="en-US" sz="2800" dirty="0"/>
                  <a:t>Mean error: 2.2 cm</a:t>
                </a:r>
              </a:p>
              <a:p>
                <a:pPr marL="487595" lvl="1" indent="0">
                  <a:buNone/>
                </a:pPr>
                <a:r>
                  <a:rPr lang="en-US" sz="2800" dirty="0"/>
                  <a:t>90 percentile: 4.1 cm</a:t>
                </a:r>
              </a:p>
              <a:p>
                <a:pPr marL="487595" lvl="1" indent="0">
                  <a:buNone/>
                </a:pPr>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1">
                <a:blip r:embed="rId5"/>
                <a:stretch>
                  <a:fillRect t="-1085"/>
                </a:stretch>
              </a:blipFill>
            </p:spPr>
            <p:txBody>
              <a:bodyPr/>
              <a:lstStyle/>
              <a:p>
                <a:r>
                  <a:rPr lang="en-US">
                    <a:noFill/>
                  </a:rPr>
                  <a:t> </a:t>
                </a:r>
              </a:p>
            </p:txBody>
          </p:sp>
        </mc:Fallback>
      </mc:AlternateContent>
      <p:sp>
        <p:nvSpPr>
          <p:cNvPr id="4" name="Text Placeholder 3"/>
          <p:cNvSpPr>
            <a:spLocks noGrp="1"/>
          </p:cNvSpPr>
          <p:nvPr>
            <p:ph type="body" sz="quarter" idx="16"/>
          </p:nvPr>
        </p:nvSpPr>
        <p:spPr/>
        <p:txBody>
          <a:bodyPr/>
          <a:lstStyle/>
          <a:p>
            <a:r>
              <a:rPr lang="en-US" dirty="0"/>
              <a:t>Position Tracking</a:t>
            </a:r>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1984" y="2833084"/>
            <a:ext cx="4823037" cy="4010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4094043620"/>
      </p:ext>
    </p:extLst>
  </p:cSld>
  <p:clrMapOvr>
    <a:masterClrMapping/>
  </p:clrMapOvr>
  <mc:AlternateContent xmlns:mc="http://schemas.openxmlformats.org/markup-compatibility/2006" xmlns:p14="http://schemas.microsoft.com/office/powerpoint/2010/main">
    <mc:Choice Requires="p14">
      <p:transition spd="slow" p14:dur="2000" advTm="15375"/>
    </mc:Choice>
    <mc:Fallback xmlns="">
      <p:transition spd="slow" advTm="15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34</a:t>
            </a:fld>
            <a:endParaRPr lang="en-US" dirty="0"/>
          </a:p>
        </p:txBody>
      </p:sp>
      <p:sp>
        <p:nvSpPr>
          <p:cNvPr id="4" name="Text Placeholder 3"/>
          <p:cNvSpPr>
            <a:spLocks noGrp="1"/>
          </p:cNvSpPr>
          <p:nvPr>
            <p:ph type="body" sz="quarter" idx="16"/>
          </p:nvPr>
        </p:nvSpPr>
        <p:spPr/>
        <p:txBody>
          <a:bodyPr/>
          <a:lstStyle/>
          <a:p>
            <a:r>
              <a:rPr lang="en-US" dirty="0"/>
              <a:t>Toothbrushing Monitoring Experiment</a:t>
            </a:r>
          </a:p>
          <a:p>
            <a:endParaRPr lang="en-US" dirty="0"/>
          </a:p>
        </p:txBody>
      </p:sp>
      <mc:AlternateContent xmlns:mc="http://schemas.openxmlformats.org/markup-compatibility/2006" xmlns:a14="http://schemas.microsoft.com/office/drawing/2010/main">
        <mc:Choice Requires="a14">
          <p:sp>
            <p:nvSpPr>
              <p:cNvPr id="5" name="Text Placeholder 1"/>
              <p:cNvSpPr txBox="1">
                <a:spLocks/>
              </p:cNvSpPr>
              <p:nvPr/>
            </p:nvSpPr>
            <p:spPr>
              <a:xfrm>
                <a:off x="904239" y="1254770"/>
                <a:ext cx="10406577" cy="4804543"/>
              </a:xfrm>
              <a:prstGeom prst="rect">
                <a:avLst/>
              </a:prstGeom>
            </p:spPr>
            <p:txBody>
              <a:bodyPr/>
              <a:lstStyle>
                <a:lvl1pPr marL="426645" indent="-426645" algn="l" rtl="0" eaLnBrk="1" latinLnBrk="0" hangingPunct="1">
                  <a:spcBef>
                    <a:spcPts val="933"/>
                  </a:spcBef>
                  <a:buClr>
                    <a:schemeClr val="accent2"/>
                  </a:buClr>
                  <a:buSzPct val="60000"/>
                  <a:buFont typeface="Wingdings"/>
                  <a:buChar char=""/>
                  <a:defRPr kumimoji="0" sz="3900" kern="1200">
                    <a:solidFill>
                      <a:schemeClr val="tx1"/>
                    </a:solidFill>
                    <a:latin typeface="Arial" pitchFamily="34" charset="0"/>
                    <a:ea typeface="+mn-ea"/>
                    <a:cs typeface="Arial" pitchFamily="34" charset="0"/>
                  </a:defRPr>
                </a:lvl1pPr>
                <a:lvl2pPr marL="853291" indent="-365696" algn="l" rtl="0" eaLnBrk="1" latinLnBrk="0" hangingPunct="1">
                  <a:spcBef>
                    <a:spcPts val="733"/>
                  </a:spcBef>
                  <a:buClr>
                    <a:schemeClr val="accent1"/>
                  </a:buClr>
                  <a:buSzPct val="70000"/>
                  <a:buFont typeface="Wingdings 2"/>
                  <a:buChar char=""/>
                  <a:defRPr kumimoji="0" sz="3500" kern="1200">
                    <a:solidFill>
                      <a:schemeClr val="tx1"/>
                    </a:solidFill>
                    <a:latin typeface="Arial" pitchFamily="34" charset="0"/>
                    <a:ea typeface="+mn-ea"/>
                    <a:cs typeface="Arial" pitchFamily="34" charset="0"/>
                  </a:defRPr>
                </a:lvl2pPr>
                <a:lvl3pPr marL="1218987" indent="-304747" algn="l" rtl="0" eaLnBrk="1" latinLnBrk="0" hangingPunct="1">
                  <a:spcBef>
                    <a:spcPts val="667"/>
                  </a:spcBef>
                  <a:buClr>
                    <a:schemeClr val="accent2"/>
                  </a:buClr>
                  <a:buSzPct val="75000"/>
                  <a:buFont typeface="Wingdings"/>
                  <a:buChar char=""/>
                  <a:defRPr kumimoji="0" sz="3100" kern="1200">
                    <a:solidFill>
                      <a:schemeClr val="tx1"/>
                    </a:solidFill>
                    <a:latin typeface="Arial" pitchFamily="34" charset="0"/>
                    <a:ea typeface="+mn-ea"/>
                    <a:cs typeface="Arial" pitchFamily="34" charset="0"/>
                  </a:defRPr>
                </a:lvl3pPr>
                <a:lvl4pPr marL="1828480" indent="-304747" algn="l" rtl="0" eaLnBrk="1" latinLnBrk="0" hangingPunct="1">
                  <a:spcBef>
                    <a:spcPts val="533"/>
                  </a:spcBef>
                  <a:buClr>
                    <a:schemeClr val="accent3"/>
                  </a:buClr>
                  <a:buSzPct val="75000"/>
                  <a:buFont typeface="Wingdings"/>
                  <a:buChar char=""/>
                  <a:defRPr kumimoji="0" sz="2700" kern="1200">
                    <a:solidFill>
                      <a:schemeClr val="tx1"/>
                    </a:solidFill>
                    <a:latin typeface="Arial" pitchFamily="34" charset="0"/>
                    <a:ea typeface="+mn-ea"/>
                    <a:cs typeface="Arial" pitchFamily="34" charset="0"/>
                  </a:defRPr>
                </a:lvl4pPr>
                <a:lvl5pPr marL="2437973" indent="-304747" algn="l" rtl="0" eaLnBrk="1" latinLnBrk="0" hangingPunct="1">
                  <a:spcBef>
                    <a:spcPts val="533"/>
                  </a:spcBef>
                  <a:buClr>
                    <a:schemeClr val="accent4"/>
                  </a:buClr>
                  <a:buSzPct val="65000"/>
                  <a:buFont typeface="Wingdings"/>
                  <a:buChar char=""/>
                  <a:defRPr kumimoji="0" sz="2700" kern="1200">
                    <a:solidFill>
                      <a:schemeClr val="tx1"/>
                    </a:solidFill>
                    <a:latin typeface="Arial" pitchFamily="34" charset="0"/>
                    <a:ea typeface="+mn-ea"/>
                    <a:cs typeface="Arial" pitchFamily="34" charset="0"/>
                  </a:defRPr>
                </a:lvl5pPr>
                <a:lvl6pPr marL="2803669" indent="-304747" algn="l" rtl="0" eaLnBrk="1" latinLnBrk="0" hangingPunct="1">
                  <a:spcBef>
                    <a:spcPct val="20000"/>
                  </a:spcBef>
                  <a:buClr>
                    <a:schemeClr val="accent1"/>
                  </a:buClr>
                  <a:buFont typeface="Wingdings"/>
                  <a:buChar char="§"/>
                  <a:defRPr kumimoji="0" sz="2400" kern="1200" baseline="0">
                    <a:solidFill>
                      <a:schemeClr val="tx1"/>
                    </a:solidFill>
                    <a:latin typeface="+mn-lt"/>
                    <a:ea typeface="+mn-ea"/>
                    <a:cs typeface="+mn-cs"/>
                  </a:defRPr>
                </a:lvl6pPr>
                <a:lvl7pPr marL="3169365" indent="-304747" algn="l" rtl="0" eaLnBrk="1" latinLnBrk="0" hangingPunct="1">
                  <a:spcBef>
                    <a:spcPct val="20000"/>
                  </a:spcBef>
                  <a:buClr>
                    <a:schemeClr val="accent2"/>
                  </a:buClr>
                  <a:buFont typeface="Wingdings"/>
                  <a:buChar char="§"/>
                  <a:defRPr kumimoji="0" sz="2400" kern="1200" baseline="0">
                    <a:solidFill>
                      <a:schemeClr val="tx1"/>
                    </a:solidFill>
                    <a:latin typeface="+mn-lt"/>
                    <a:ea typeface="+mn-ea"/>
                    <a:cs typeface="+mn-cs"/>
                  </a:defRPr>
                </a:lvl7pPr>
                <a:lvl8pPr marL="3535061" indent="-304747" algn="l" rtl="0" eaLnBrk="1" latinLnBrk="0" hangingPunct="1">
                  <a:spcBef>
                    <a:spcPct val="20000"/>
                  </a:spcBef>
                  <a:buClr>
                    <a:schemeClr val="accent3"/>
                  </a:buClr>
                  <a:buFont typeface="Wingdings"/>
                  <a:buChar char="§"/>
                  <a:defRPr kumimoji="0" sz="2400" kern="1200" baseline="0">
                    <a:solidFill>
                      <a:schemeClr val="tx1"/>
                    </a:solidFill>
                    <a:latin typeface="+mn-lt"/>
                    <a:ea typeface="+mn-ea"/>
                    <a:cs typeface="+mn-cs"/>
                  </a:defRPr>
                </a:lvl8pPr>
                <a:lvl9pPr marL="3900757" indent="-304747" algn="l" rtl="0" eaLnBrk="1" latinLnBrk="0" hangingPunct="1">
                  <a:spcBef>
                    <a:spcPct val="20000"/>
                  </a:spcBef>
                  <a:buClr>
                    <a:schemeClr val="accent4"/>
                  </a:buClr>
                  <a:buFont typeface="Wingdings"/>
                  <a:buChar char="§"/>
                  <a:defRPr kumimoji="0" sz="2400" kern="1200" baseline="0">
                    <a:solidFill>
                      <a:schemeClr val="tx1"/>
                    </a:solidFill>
                    <a:latin typeface="+mn-lt"/>
                    <a:ea typeface="+mn-ea"/>
                    <a:cs typeface="+mn-cs"/>
                  </a:defRPr>
                </a:lvl9pPr>
              </a:lstStyle>
              <a:p>
                <a:pPr marL="0" indent="0">
                  <a:buNone/>
                </a:pPr>
                <a:r>
                  <a:rPr lang="en-US" sz="2800" dirty="0"/>
                  <a:t>Data Collection</a:t>
                </a:r>
              </a:p>
              <a:p>
                <a:pPr>
                  <a:buFont typeface="Arial" panose="020B0604020202020204" pitchFamily="34" charset="0"/>
                  <a:buChar char="•"/>
                </a:pPr>
                <a:r>
                  <a:rPr lang="en-US" sz="2400" dirty="0"/>
                  <a:t>14 users, 10 sessions each</a:t>
                </a:r>
              </a:p>
              <a:p>
                <a:pPr>
                  <a:buFont typeface="Arial" panose="020B0604020202020204" pitchFamily="34" charset="0"/>
                  <a:buChar char="•"/>
                </a:pPr>
                <a:r>
                  <a:rPr lang="en-US" sz="2400" dirty="0"/>
                  <a:t>Eleven males, three females</a:t>
                </a:r>
              </a:p>
              <a:p>
                <a:pPr>
                  <a:buFont typeface="Arial" panose="020B0604020202020204" pitchFamily="34" charset="0"/>
                  <a:buChar char="•"/>
                </a:pPr>
                <a:r>
                  <a:rPr lang="en-US" sz="2400" dirty="0"/>
                  <a:t>Age: 28-65</a:t>
                </a:r>
              </a:p>
              <a:p>
                <a:pPr>
                  <a:buFont typeface="Arial" panose="020B0604020202020204" pitchFamily="34" charset="0"/>
                  <a:buChar char="•"/>
                </a:pPr>
                <a:endParaRPr lang="en-US" sz="2400" dirty="0"/>
              </a:p>
              <a:p>
                <a:pPr marL="0" indent="0">
                  <a:buNone/>
                </a:pPr>
                <a:r>
                  <a:rPr lang="en-US" sz="2800" dirty="0"/>
                  <a:t>Evaluation Metrics</a:t>
                </a:r>
              </a:p>
              <a:p>
                <a:pPr marL="0" indent="0">
                  <a:buNone/>
                </a:pPr>
                <a14:m>
                  <m:oMathPara xmlns:m="http://schemas.openxmlformats.org/officeDocument/2006/math">
                    <m:oMathParaPr>
                      <m:jc m:val="left"/>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a:rPr>
                            <m:t>𝑓</m:t>
                          </m:r>
                        </m:e>
                        <m:sub>
                          <m:r>
                            <a:rPr lang="en-US" sz="2400" i="1">
                              <a:latin typeface="Cambria Math"/>
                            </a:rPr>
                            <m:t>1</m:t>
                          </m:r>
                        </m:sub>
                      </m:sSub>
                      <m:r>
                        <a:rPr lang="en-US" sz="2400" i="1">
                          <a:latin typeface="Cambria Math"/>
                        </a:rPr>
                        <m:t>=2∗</m:t>
                      </m:r>
                      <m:f>
                        <m:fPr>
                          <m:ctrlPr>
                            <a:rPr lang="en-US" sz="2400" i="1">
                              <a:latin typeface="Cambria Math" panose="02040503050406030204" pitchFamily="18" charset="0"/>
                            </a:rPr>
                          </m:ctrlPr>
                        </m:fPr>
                        <m:num>
                          <m:r>
                            <a:rPr lang="en-US" sz="2400" i="1">
                              <a:latin typeface="Cambria Math"/>
                            </a:rPr>
                            <m:t>𝑝𝑟𝑒𝑐𝑖𝑠𝑖𝑜𝑛</m:t>
                          </m:r>
                          <m:r>
                            <a:rPr lang="en-US" sz="2400" i="1">
                              <a:latin typeface="Cambria Math"/>
                            </a:rPr>
                            <m:t>∗</m:t>
                          </m:r>
                          <m:r>
                            <a:rPr lang="en-US" sz="2400" i="1">
                              <a:latin typeface="Cambria Math"/>
                            </a:rPr>
                            <m:t>𝑟𝑒𝑐𝑎𝑙𝑙</m:t>
                          </m:r>
                        </m:num>
                        <m:den>
                          <m:r>
                            <a:rPr lang="en-US" sz="2400" i="1">
                              <a:latin typeface="Cambria Math"/>
                            </a:rPr>
                            <m:t>𝑝𝑟𝑒𝑐𝑖𝑠𝑖𝑜𝑛</m:t>
                          </m:r>
                          <m:r>
                            <a:rPr lang="en-US" sz="2400" i="1">
                              <a:latin typeface="Cambria Math"/>
                            </a:rPr>
                            <m:t>+</m:t>
                          </m:r>
                          <m:r>
                            <a:rPr lang="en-US" sz="2400" i="1">
                              <a:latin typeface="Cambria Math"/>
                            </a:rPr>
                            <m:t>𝑟𝑒𝑐𝑎𝑙𝑙</m:t>
                          </m:r>
                        </m:den>
                      </m:f>
                    </m:oMath>
                  </m:oMathPara>
                </a14:m>
                <a:endParaRPr lang="en-US" sz="2400" dirty="0"/>
              </a:p>
              <a:p>
                <a:pPr marL="0" indent="0">
                  <a:buNone/>
                </a:pPr>
                <a14:m>
                  <m:oMath xmlns:m="http://schemas.openxmlformats.org/officeDocument/2006/math">
                    <m:r>
                      <a:rPr lang="en-US" sz="2400" i="1">
                        <a:latin typeface="Cambria Math"/>
                      </a:rPr>
                      <m:t>𝑝𝑟𝑒𝑐𝑖𝑠𝑖𝑜𝑛</m:t>
                    </m:r>
                  </m:oMath>
                </a14:m>
                <a:r>
                  <a:rPr lang="en-US" sz="2400" dirty="0"/>
                  <a:t>: the ability to identify </a:t>
                </a:r>
                <a:r>
                  <a:rPr lang="en-US" sz="2400" u="sng" dirty="0"/>
                  <a:t>only</a:t>
                </a:r>
                <a:r>
                  <a:rPr lang="en-US" sz="2400" dirty="0"/>
                  <a:t> the correct instances for each surface</a:t>
                </a:r>
              </a:p>
              <a:p>
                <a:pPr marL="0" indent="0">
                  <a:buNone/>
                </a:pPr>
                <a14:m>
                  <m:oMath xmlns:m="http://schemas.openxmlformats.org/officeDocument/2006/math">
                    <m:r>
                      <a:rPr lang="en-US" sz="2400" i="1">
                        <a:latin typeface="Cambria Math"/>
                      </a:rPr>
                      <m:t>𝑟𝑒𝑐𝑎𝑙𝑙</m:t>
                    </m:r>
                  </m:oMath>
                </a14:m>
                <a:r>
                  <a:rPr lang="en-US" sz="2400" dirty="0"/>
                  <a:t>: the ability to find </a:t>
                </a:r>
                <a:r>
                  <a:rPr lang="en-US" sz="2400" u="sng" dirty="0"/>
                  <a:t>all</a:t>
                </a:r>
                <a:r>
                  <a:rPr lang="en-US" sz="2400" dirty="0"/>
                  <a:t> correct instances for each surface</a:t>
                </a:r>
              </a:p>
              <a:p>
                <a:pPr marL="0" indent="0"/>
                <a:endParaRPr lang="en-US" sz="2400" dirty="0"/>
              </a:p>
            </p:txBody>
          </p:sp>
        </mc:Choice>
        <mc:Fallback xmlns="">
          <p:sp>
            <p:nvSpPr>
              <p:cNvPr id="5" name="Text Placeholder 1"/>
              <p:cNvSpPr txBox="1">
                <a:spLocks noRot="1" noChangeAspect="1" noMove="1" noResize="1" noEditPoints="1" noAdjustHandles="1" noChangeArrowheads="1" noChangeShapeType="1" noTextEdit="1"/>
              </p:cNvSpPr>
              <p:nvPr/>
            </p:nvSpPr>
            <p:spPr>
              <a:xfrm>
                <a:off x="904239" y="1254770"/>
                <a:ext cx="10406577" cy="4804543"/>
              </a:xfrm>
              <a:prstGeom prst="rect">
                <a:avLst/>
              </a:prstGeom>
              <a:blipFill rotWithShape="1">
                <a:blip r:embed="rId5"/>
                <a:stretch>
                  <a:fillRect l="-1172" t="-1269" b="-761"/>
                </a:stretch>
              </a:blipFill>
            </p:spPr>
            <p:txBody>
              <a:bodyPr/>
              <a:lstStyle/>
              <a:p>
                <a:r>
                  <a:rPr lang="en-US">
                    <a:noFill/>
                  </a:rPr>
                  <a:t> </a:t>
                </a:r>
              </a:p>
            </p:txBody>
          </p:sp>
        </mc:Fallback>
      </mc:AlternateContent>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946948279"/>
      </p:ext>
    </p:extLst>
  </p:cSld>
  <p:clrMapOvr>
    <a:masterClrMapping/>
  </p:clrMapOvr>
  <mc:AlternateContent xmlns:mc="http://schemas.openxmlformats.org/markup-compatibility/2006" xmlns:p14="http://schemas.microsoft.com/office/powerpoint/2010/main">
    <mc:Choice Requires="p14">
      <p:transition spd="slow" p14:dur="2000" advTm="16001"/>
    </mc:Choice>
    <mc:Fallback xmlns="">
      <p:transition spd="slow" advTm="16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35</a:t>
            </a:fld>
            <a:endParaRPr lang="en-US" dirty="0"/>
          </a:p>
        </p:txBody>
      </p:sp>
      <p:sp>
        <p:nvSpPr>
          <p:cNvPr id="4" name="Text Placeholder 3"/>
          <p:cNvSpPr>
            <a:spLocks noGrp="1"/>
          </p:cNvSpPr>
          <p:nvPr>
            <p:ph type="body" sz="quarter" idx="16"/>
          </p:nvPr>
        </p:nvSpPr>
        <p:spPr/>
        <p:txBody>
          <a:bodyPr/>
          <a:lstStyle/>
          <a:p>
            <a:r>
              <a:rPr lang="en-US" dirty="0"/>
              <a:t>Brushing Surface Recognition</a:t>
            </a:r>
          </a:p>
        </p:txBody>
      </p:sp>
      <mc:AlternateContent xmlns:mc="http://schemas.openxmlformats.org/markup-compatibility/2006" xmlns:a14="http://schemas.microsoft.com/office/drawing/2010/main">
        <mc:Choice Requires="a14">
          <p:sp>
            <p:nvSpPr>
              <p:cNvPr id="5" name="Content Placeholder 2"/>
              <p:cNvSpPr txBox="1">
                <a:spLocks/>
              </p:cNvSpPr>
              <p:nvPr/>
            </p:nvSpPr>
            <p:spPr>
              <a:xfrm>
                <a:off x="904240" y="1367659"/>
                <a:ext cx="8229600" cy="4804543"/>
              </a:xfrm>
              <a:prstGeom prst="rect">
                <a:avLst/>
              </a:prstGeom>
            </p:spPr>
            <p:txBody>
              <a:bodyPr/>
              <a:lstStyle>
                <a:lvl1pPr marL="426645" indent="-426645" algn="l" rtl="0" eaLnBrk="1" latinLnBrk="0" hangingPunct="1">
                  <a:spcBef>
                    <a:spcPts val="933"/>
                  </a:spcBef>
                  <a:buClr>
                    <a:schemeClr val="accent2"/>
                  </a:buClr>
                  <a:buSzPct val="60000"/>
                  <a:buFont typeface="Wingdings"/>
                  <a:buChar char=""/>
                  <a:defRPr kumimoji="0" sz="3900" kern="1200">
                    <a:solidFill>
                      <a:schemeClr val="tx1"/>
                    </a:solidFill>
                    <a:latin typeface="Arial" pitchFamily="34" charset="0"/>
                    <a:ea typeface="+mn-ea"/>
                    <a:cs typeface="Arial" pitchFamily="34" charset="0"/>
                  </a:defRPr>
                </a:lvl1pPr>
                <a:lvl2pPr marL="853291" indent="-365696" algn="l" rtl="0" eaLnBrk="1" latinLnBrk="0" hangingPunct="1">
                  <a:spcBef>
                    <a:spcPts val="733"/>
                  </a:spcBef>
                  <a:buClr>
                    <a:schemeClr val="accent1"/>
                  </a:buClr>
                  <a:buSzPct val="70000"/>
                  <a:buFont typeface="Wingdings 2"/>
                  <a:buChar char=""/>
                  <a:defRPr kumimoji="0" sz="3500" kern="1200">
                    <a:solidFill>
                      <a:schemeClr val="tx1"/>
                    </a:solidFill>
                    <a:latin typeface="Arial" pitchFamily="34" charset="0"/>
                    <a:ea typeface="+mn-ea"/>
                    <a:cs typeface="Arial" pitchFamily="34" charset="0"/>
                  </a:defRPr>
                </a:lvl2pPr>
                <a:lvl3pPr marL="1218987" indent="-304747" algn="l" rtl="0" eaLnBrk="1" latinLnBrk="0" hangingPunct="1">
                  <a:spcBef>
                    <a:spcPts val="667"/>
                  </a:spcBef>
                  <a:buClr>
                    <a:schemeClr val="accent2"/>
                  </a:buClr>
                  <a:buSzPct val="75000"/>
                  <a:buFont typeface="Wingdings"/>
                  <a:buChar char=""/>
                  <a:defRPr kumimoji="0" sz="3100" kern="1200">
                    <a:solidFill>
                      <a:schemeClr val="tx1"/>
                    </a:solidFill>
                    <a:latin typeface="Arial" pitchFamily="34" charset="0"/>
                    <a:ea typeface="+mn-ea"/>
                    <a:cs typeface="Arial" pitchFamily="34" charset="0"/>
                  </a:defRPr>
                </a:lvl3pPr>
                <a:lvl4pPr marL="1828480" indent="-304747" algn="l" rtl="0" eaLnBrk="1" latinLnBrk="0" hangingPunct="1">
                  <a:spcBef>
                    <a:spcPts val="533"/>
                  </a:spcBef>
                  <a:buClr>
                    <a:schemeClr val="accent3"/>
                  </a:buClr>
                  <a:buSzPct val="75000"/>
                  <a:buFont typeface="Wingdings"/>
                  <a:buChar char=""/>
                  <a:defRPr kumimoji="0" sz="2700" kern="1200">
                    <a:solidFill>
                      <a:schemeClr val="tx1"/>
                    </a:solidFill>
                    <a:latin typeface="Arial" pitchFamily="34" charset="0"/>
                    <a:ea typeface="+mn-ea"/>
                    <a:cs typeface="Arial" pitchFamily="34" charset="0"/>
                  </a:defRPr>
                </a:lvl4pPr>
                <a:lvl5pPr marL="2437973" indent="-304747" algn="l" rtl="0" eaLnBrk="1" latinLnBrk="0" hangingPunct="1">
                  <a:spcBef>
                    <a:spcPts val="533"/>
                  </a:spcBef>
                  <a:buClr>
                    <a:schemeClr val="accent4"/>
                  </a:buClr>
                  <a:buSzPct val="65000"/>
                  <a:buFont typeface="Wingdings"/>
                  <a:buChar char=""/>
                  <a:defRPr kumimoji="0" sz="2700" kern="1200">
                    <a:solidFill>
                      <a:schemeClr val="tx1"/>
                    </a:solidFill>
                    <a:latin typeface="Arial" pitchFamily="34" charset="0"/>
                    <a:ea typeface="+mn-ea"/>
                    <a:cs typeface="Arial" pitchFamily="34" charset="0"/>
                  </a:defRPr>
                </a:lvl5pPr>
                <a:lvl6pPr marL="2803669" indent="-304747" algn="l" rtl="0" eaLnBrk="1" latinLnBrk="0" hangingPunct="1">
                  <a:spcBef>
                    <a:spcPct val="20000"/>
                  </a:spcBef>
                  <a:buClr>
                    <a:schemeClr val="accent1"/>
                  </a:buClr>
                  <a:buFont typeface="Wingdings"/>
                  <a:buChar char="§"/>
                  <a:defRPr kumimoji="0" sz="2400" kern="1200" baseline="0">
                    <a:solidFill>
                      <a:schemeClr val="tx1"/>
                    </a:solidFill>
                    <a:latin typeface="+mn-lt"/>
                    <a:ea typeface="+mn-ea"/>
                    <a:cs typeface="+mn-cs"/>
                  </a:defRPr>
                </a:lvl6pPr>
                <a:lvl7pPr marL="3169365" indent="-304747" algn="l" rtl="0" eaLnBrk="1" latinLnBrk="0" hangingPunct="1">
                  <a:spcBef>
                    <a:spcPct val="20000"/>
                  </a:spcBef>
                  <a:buClr>
                    <a:schemeClr val="accent2"/>
                  </a:buClr>
                  <a:buFont typeface="Wingdings"/>
                  <a:buChar char="§"/>
                  <a:defRPr kumimoji="0" sz="2400" kern="1200" baseline="0">
                    <a:solidFill>
                      <a:schemeClr val="tx1"/>
                    </a:solidFill>
                    <a:latin typeface="+mn-lt"/>
                    <a:ea typeface="+mn-ea"/>
                    <a:cs typeface="+mn-cs"/>
                  </a:defRPr>
                </a:lvl7pPr>
                <a:lvl8pPr marL="3535061" indent="-304747" algn="l" rtl="0" eaLnBrk="1" latinLnBrk="0" hangingPunct="1">
                  <a:spcBef>
                    <a:spcPct val="20000"/>
                  </a:spcBef>
                  <a:buClr>
                    <a:schemeClr val="accent3"/>
                  </a:buClr>
                  <a:buFont typeface="Wingdings"/>
                  <a:buChar char="§"/>
                  <a:defRPr kumimoji="0" sz="2400" kern="1200" baseline="0">
                    <a:solidFill>
                      <a:schemeClr val="tx1"/>
                    </a:solidFill>
                    <a:latin typeface="+mn-lt"/>
                    <a:ea typeface="+mn-ea"/>
                    <a:cs typeface="+mn-cs"/>
                  </a:defRPr>
                </a:lvl8pPr>
                <a:lvl9pPr marL="3900757" indent="-304747" algn="l" rtl="0" eaLnBrk="1" latinLnBrk="0" hangingPunct="1">
                  <a:spcBef>
                    <a:spcPct val="20000"/>
                  </a:spcBef>
                  <a:buClr>
                    <a:schemeClr val="accent4"/>
                  </a:buClr>
                  <a:buFont typeface="Wingdings"/>
                  <a:buChar char="§"/>
                  <a:defRPr kumimoji="0" sz="2400" kern="1200" baseline="0">
                    <a:solidFill>
                      <a:schemeClr val="tx1"/>
                    </a:solidFill>
                    <a:latin typeface="+mn-lt"/>
                    <a:ea typeface="+mn-ea"/>
                    <a:cs typeface="+mn-cs"/>
                  </a:defRPr>
                </a:lvl9pPr>
              </a:lstStyle>
              <a:p>
                <a:pPr marL="0" lvl="1" indent="0">
                  <a:buFont typeface="Wingdings 2"/>
                  <a:buNone/>
                </a:pPr>
                <a:r>
                  <a:rPr lang="en-US" sz="2800" dirty="0"/>
                  <a:t>Mean monitoring </a:t>
                </a:r>
                <a14:m>
                  <m:oMath xmlns:m="http://schemas.openxmlformats.org/officeDocument/2006/math">
                    <m:sSub>
                      <m:sSubPr>
                        <m:ctrlPr>
                          <a:rPr lang="en-US" sz="2800" i="1">
                            <a:latin typeface="Cambria Math" panose="02040503050406030204" pitchFamily="18" charset="0"/>
                          </a:rPr>
                        </m:ctrlPr>
                      </m:sSubPr>
                      <m:e>
                        <m:r>
                          <a:rPr lang="en-US" sz="2800" i="1">
                            <a:latin typeface="Cambria Math"/>
                          </a:rPr>
                          <m:t>𝑓</m:t>
                        </m:r>
                      </m:e>
                      <m:sub>
                        <m:r>
                          <a:rPr lang="en-US" sz="2800" i="1">
                            <a:latin typeface="Cambria Math"/>
                          </a:rPr>
                          <m:t>1</m:t>
                        </m:r>
                      </m:sub>
                    </m:sSub>
                    <m:r>
                      <a:rPr lang="en-US" sz="2800" i="1">
                        <a:latin typeface="Cambria Math"/>
                      </a:rPr>
                      <m:t> </m:t>
                    </m:r>
                  </m:oMath>
                </a14:m>
                <a:r>
                  <a:rPr lang="en-US" sz="2800" dirty="0"/>
                  <a:t>: 85.3%. </a:t>
                </a:r>
              </a:p>
              <a:p>
                <a:pPr marL="0" lvl="1" indent="0">
                  <a:buFont typeface="Wingdings 2"/>
                  <a:buNone/>
                </a:pPr>
                <a14:m>
                  <m:oMath xmlns:m="http://schemas.openxmlformats.org/officeDocument/2006/math">
                    <m:sSub>
                      <m:sSubPr>
                        <m:ctrlPr>
                          <a:rPr lang="en-US" sz="2800" i="1" smtClean="0">
                            <a:latin typeface="Cambria Math" panose="02040503050406030204" pitchFamily="18" charset="0"/>
                          </a:rPr>
                        </m:ctrlPr>
                      </m:sSubPr>
                      <m:e>
                        <m:r>
                          <a:rPr lang="en-US" sz="2800" i="1" smtClean="0">
                            <a:latin typeface="Cambria Math"/>
                          </a:rPr>
                          <m:t>𝑓</m:t>
                        </m:r>
                      </m:e>
                      <m:sub>
                        <m:r>
                          <a:rPr lang="en-US" sz="2800" i="1" smtClean="0">
                            <a:latin typeface="Cambria Math"/>
                          </a:rPr>
                          <m:t>1</m:t>
                        </m:r>
                      </m:sub>
                    </m:sSub>
                  </m:oMath>
                </a14:m>
                <a:r>
                  <a:rPr lang="en-US" sz="2800" dirty="0"/>
                  <a:t> score range: 68% to 95%</a:t>
                </a:r>
              </a:p>
              <a:p>
                <a:pPr lvl="1"/>
                <a:endParaRPr lang="en-US" sz="2800" dirty="0"/>
              </a:p>
            </p:txBody>
          </p:sp>
        </mc:Choice>
        <mc:Fallback xmlns="">
          <p:sp>
            <p:nvSpPr>
              <p:cNvPr id="5" name="Content Placeholder 2"/>
              <p:cNvSpPr txBox="1">
                <a:spLocks noRot="1" noChangeAspect="1" noMove="1" noResize="1" noEditPoints="1" noAdjustHandles="1" noChangeArrowheads="1" noChangeShapeType="1" noTextEdit="1"/>
              </p:cNvSpPr>
              <p:nvPr/>
            </p:nvSpPr>
            <p:spPr>
              <a:xfrm>
                <a:off x="904240" y="1367659"/>
                <a:ext cx="8229600" cy="4804543"/>
              </a:xfrm>
              <a:prstGeom prst="rect">
                <a:avLst/>
              </a:prstGeom>
              <a:blipFill rotWithShape="1">
                <a:blip r:embed="rId5"/>
                <a:stretch>
                  <a:fillRect l="-1481" t="-1267"/>
                </a:stretch>
              </a:blipFill>
            </p:spPr>
            <p:txBody>
              <a:bodyPr/>
              <a:lstStyle/>
              <a:p>
                <a:r>
                  <a:rPr lang="en-US">
                    <a:noFill/>
                  </a:rPr>
                  <a:t> </a:t>
                </a:r>
              </a:p>
            </p:txBody>
          </p:sp>
        </mc:Fallback>
      </mc:AlternateContent>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5490" y="3199227"/>
            <a:ext cx="4117844" cy="3345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570426375"/>
      </p:ext>
    </p:extLst>
  </p:cSld>
  <p:clrMapOvr>
    <a:masterClrMapping/>
  </p:clrMapOvr>
  <mc:AlternateContent xmlns:mc="http://schemas.openxmlformats.org/markup-compatibility/2006" xmlns:p14="http://schemas.microsoft.com/office/powerpoint/2010/main">
    <mc:Choice Requires="p14">
      <p:transition spd="slow" p14:dur="2000" advTm="31574"/>
    </mc:Choice>
    <mc:Fallback xmlns="">
      <p:transition spd="slow" advTm="31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US" sz="2800" dirty="0"/>
              <a:t>Experiment: collect magnetic noise at 4 rooms</a:t>
            </a:r>
          </a:p>
          <a:p>
            <a:r>
              <a:rPr lang="en-US" sz="2800" dirty="0"/>
              <a:t>Result: 2 magnitudes weaker than signal</a:t>
            </a:r>
          </a:p>
        </p:txBody>
      </p:sp>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128874" y="3900324"/>
            <a:ext cx="3740340" cy="2940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36</a:t>
            </a:fld>
            <a:endParaRPr lang="en-US" dirty="0"/>
          </a:p>
        </p:txBody>
      </p:sp>
      <p:sp>
        <p:nvSpPr>
          <p:cNvPr id="4" name="Text Placeholder 3"/>
          <p:cNvSpPr>
            <a:spLocks noGrp="1"/>
          </p:cNvSpPr>
          <p:nvPr>
            <p:ph type="body" sz="quarter" idx="16"/>
          </p:nvPr>
        </p:nvSpPr>
        <p:spPr/>
        <p:txBody>
          <a:bodyPr/>
          <a:lstStyle/>
          <a:p>
            <a:r>
              <a:rPr lang="en-US" dirty="0"/>
              <a:t>Environmental Noises</a:t>
            </a:r>
          </a:p>
        </p:txBody>
      </p:sp>
      <p:pic>
        <p:nvPicPr>
          <p:cNvPr id="5"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191407" y="3844042"/>
            <a:ext cx="3798525" cy="2986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418573" y="3130348"/>
            <a:ext cx="2403017" cy="830997"/>
          </a:xfrm>
          <a:prstGeom prst="rect">
            <a:avLst/>
          </a:prstGeom>
          <a:noFill/>
        </p:spPr>
        <p:txBody>
          <a:bodyPr wrap="square" rtlCol="0">
            <a:spAutoFit/>
          </a:bodyPr>
          <a:lstStyle/>
          <a:p>
            <a:pPr algn="ctr"/>
            <a:r>
              <a:rPr lang="en-US" dirty="0"/>
              <a:t>Noise Power Spectral</a:t>
            </a:r>
          </a:p>
        </p:txBody>
      </p:sp>
      <p:sp>
        <p:nvSpPr>
          <p:cNvPr id="11" name="TextBox 10"/>
          <p:cNvSpPr txBox="1"/>
          <p:nvPr/>
        </p:nvSpPr>
        <p:spPr>
          <a:xfrm>
            <a:off x="7254876" y="3137608"/>
            <a:ext cx="2403017" cy="830997"/>
          </a:xfrm>
          <a:prstGeom prst="rect">
            <a:avLst/>
          </a:prstGeom>
          <a:noFill/>
        </p:spPr>
        <p:txBody>
          <a:bodyPr wrap="square" rtlCol="0">
            <a:spAutoFit/>
          </a:bodyPr>
          <a:lstStyle/>
          <a:p>
            <a:pPr algn="ctr"/>
            <a:r>
              <a:rPr lang="en-US" dirty="0"/>
              <a:t>Signal Power Spectral</a:t>
            </a:r>
          </a:p>
        </p:txBody>
      </p:sp>
      <p:cxnSp>
        <p:nvCxnSpPr>
          <p:cNvPr id="13" name="Straight Arrow Connector 12"/>
          <p:cNvCxnSpPr/>
          <p:nvPr/>
        </p:nvCxnSpPr>
        <p:spPr>
          <a:xfrm flipH="1">
            <a:off x="8752889" y="4099034"/>
            <a:ext cx="1810008" cy="348922"/>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3986293079"/>
      </p:ext>
    </p:extLst>
  </p:cSld>
  <p:clrMapOvr>
    <a:masterClrMapping/>
  </p:clrMapOvr>
  <mc:AlternateContent xmlns:mc="http://schemas.openxmlformats.org/markup-compatibility/2006" xmlns:p14="http://schemas.microsoft.com/office/powerpoint/2010/main">
    <mc:Choice Requires="p14">
      <p:transition spd="slow" p14:dur="2000" advTm="34141"/>
    </mc:Choice>
    <mc:Fallback xmlns="">
      <p:transition spd="slow" advTm="34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5"/>
                </p:tgtEl>
              </p:cMediaNode>
            </p:audio>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37</a:t>
            </a:fld>
            <a:endParaRPr lang="en-US" dirty="0"/>
          </a:p>
        </p:txBody>
      </p:sp>
      <p:sp>
        <p:nvSpPr>
          <p:cNvPr id="3" name="Content Placeholder 2"/>
          <p:cNvSpPr>
            <a:spLocks noGrp="1"/>
          </p:cNvSpPr>
          <p:nvPr>
            <p:ph sz="quarter" idx="1"/>
          </p:nvPr>
        </p:nvSpPr>
        <p:spPr/>
        <p:txBody>
          <a:bodyPr/>
          <a:lstStyle/>
          <a:p>
            <a:r>
              <a:rPr lang="en-US" sz="2800" dirty="0"/>
              <a:t>Method: A preliminary linear regression model for 1d tracking</a:t>
            </a:r>
          </a:p>
          <a:p>
            <a:r>
              <a:rPr lang="en-US" sz="2800" dirty="0"/>
              <a:t>Results: Within a range of 60cm, error&lt;5cm. 4 different electric toothbrushes </a:t>
            </a:r>
          </a:p>
          <a:p>
            <a:endParaRPr lang="en-US" dirty="0"/>
          </a:p>
        </p:txBody>
      </p:sp>
      <p:sp>
        <p:nvSpPr>
          <p:cNvPr id="4" name="Text Placeholder 3"/>
          <p:cNvSpPr>
            <a:spLocks noGrp="1"/>
          </p:cNvSpPr>
          <p:nvPr>
            <p:ph type="body" sz="quarter" idx="16"/>
          </p:nvPr>
        </p:nvSpPr>
        <p:spPr/>
        <p:txBody>
          <a:bodyPr/>
          <a:lstStyle/>
          <a:p>
            <a:r>
              <a:rPr lang="en-US" dirty="0"/>
              <a:t>Tracking of Other Electric Motors</a:t>
            </a:r>
          </a:p>
        </p:txBody>
      </p:sp>
      <p:pic>
        <p:nvPicPr>
          <p:cNvPr id="5"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2719" b="15349"/>
          <a:stretch/>
        </p:blipFill>
        <p:spPr bwMode="auto">
          <a:xfrm>
            <a:off x="3741736" y="3082336"/>
            <a:ext cx="4705352" cy="3278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759136" y="4268484"/>
            <a:ext cx="1917513" cy="461665"/>
          </a:xfrm>
          <a:prstGeom prst="rect">
            <a:avLst/>
          </a:prstGeom>
          <a:noFill/>
        </p:spPr>
        <p:txBody>
          <a:bodyPr wrap="none" rtlCol="0">
            <a:spAutoFit/>
          </a:bodyPr>
          <a:lstStyle/>
          <a:p>
            <a:r>
              <a:rPr lang="en-US" dirty="0">
                <a:latin typeface="Times New Roman" pitchFamily="18" charset="0"/>
                <a:cs typeface="Times New Roman" pitchFamily="18" charset="0"/>
              </a:rPr>
              <a:t>Distance (cm)</a:t>
            </a:r>
          </a:p>
        </p:txBody>
      </p:sp>
      <p:sp>
        <p:nvSpPr>
          <p:cNvPr id="7" name="TextBox 6"/>
          <p:cNvSpPr txBox="1"/>
          <p:nvPr/>
        </p:nvSpPr>
        <p:spPr>
          <a:xfrm>
            <a:off x="5501509" y="6360467"/>
            <a:ext cx="1223797" cy="461665"/>
          </a:xfrm>
          <a:prstGeom prst="rect">
            <a:avLst/>
          </a:prstGeom>
          <a:noFill/>
        </p:spPr>
        <p:txBody>
          <a:bodyPr wrap="none" rtlCol="0">
            <a:spAutoFit/>
          </a:bodyPr>
          <a:lstStyle/>
          <a:p>
            <a:r>
              <a:rPr lang="en-US" dirty="0">
                <a:latin typeface="Times New Roman" pitchFamily="18" charset="0"/>
                <a:cs typeface="Times New Roman" pitchFamily="18" charset="0"/>
              </a:rPr>
              <a:t>Time (s)</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357023325"/>
      </p:ext>
    </p:extLst>
  </p:cSld>
  <p:clrMapOvr>
    <a:masterClrMapping/>
  </p:clrMapOvr>
  <mc:AlternateContent xmlns:mc="http://schemas.openxmlformats.org/markup-compatibility/2006" xmlns:p14="http://schemas.microsoft.com/office/powerpoint/2010/main">
    <mc:Choice Requires="p14">
      <p:transition spd="slow" p14:dur="2000" advTm="38127"/>
    </mc:Choice>
    <mc:Fallback xmlns="">
      <p:transition spd="slow" advTm="38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38</a:t>
            </a:fld>
            <a:endParaRPr lang="en-US" dirty="0"/>
          </a:p>
        </p:txBody>
      </p:sp>
      <p:sp>
        <p:nvSpPr>
          <p:cNvPr id="3" name="Content Placeholder 2"/>
          <p:cNvSpPr>
            <a:spLocks noGrp="1"/>
          </p:cNvSpPr>
          <p:nvPr>
            <p:ph sz="quarter" idx="1"/>
          </p:nvPr>
        </p:nvSpPr>
        <p:spPr/>
        <p:txBody>
          <a:bodyPr>
            <a:normAutofit/>
          </a:bodyPr>
          <a:lstStyle/>
          <a:p>
            <a:r>
              <a:rPr lang="en-US" sz="2800" dirty="0"/>
              <a:t>MET - an electrical toothbrushing monitoring system based on magnetic sensing that monitors fine-grained brushing activities</a:t>
            </a:r>
          </a:p>
          <a:p>
            <a:endParaRPr lang="en-US" sz="2800" dirty="0"/>
          </a:p>
          <a:p>
            <a:pPr defTabSz="1218987">
              <a:spcBef>
                <a:spcPts val="0"/>
              </a:spcBef>
              <a:buClrTx/>
              <a:buSzTx/>
              <a:defRPr/>
            </a:pPr>
            <a:r>
              <a:rPr lang="en-US" sz="2800" dirty="0"/>
              <a:t>A new method that achieves the position and orientation tracking of an electric motor based on magnetic sensing</a:t>
            </a:r>
          </a:p>
          <a:p>
            <a:endParaRPr lang="en-US" sz="2800" dirty="0"/>
          </a:p>
          <a:p>
            <a:r>
              <a:rPr lang="en-US" sz="2800" dirty="0"/>
              <a:t>Evaluation with 14 users. Achieved a monitoring accuracy of 85.3%, significantly outperforming commercial systems </a:t>
            </a:r>
          </a:p>
        </p:txBody>
      </p:sp>
      <p:sp>
        <p:nvSpPr>
          <p:cNvPr id="4" name="Text Placeholder 3"/>
          <p:cNvSpPr>
            <a:spLocks noGrp="1"/>
          </p:cNvSpPr>
          <p:nvPr>
            <p:ph type="body" sz="quarter" idx="16"/>
          </p:nvPr>
        </p:nvSpPr>
        <p:spPr/>
        <p:txBody>
          <a:bodyPr/>
          <a:lstStyle/>
          <a:p>
            <a:r>
              <a:rPr lang="en-US" dirty="0"/>
              <a:t>Conclusion</a:t>
            </a:r>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688782279"/>
      </p:ext>
    </p:extLst>
  </p:cSld>
  <p:clrMapOvr>
    <a:masterClrMapping/>
  </p:clrMapOvr>
  <mc:AlternateContent xmlns:mc="http://schemas.openxmlformats.org/markup-compatibility/2006" xmlns:p14="http://schemas.microsoft.com/office/powerpoint/2010/main">
    <mc:Choice Requires="p14">
      <p:transition spd="slow" p14:dur="2000" advTm="37904"/>
    </mc:Choice>
    <mc:Fallback xmlns="">
      <p:transition spd="slow" advTm="37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6278564"/>
            <a:ext cx="12193587" cy="579437"/>
          </a:xfrm>
          <a:prstGeom prst="rect">
            <a:avLst/>
          </a:prstGeom>
          <a:solidFill>
            <a:srgbClr val="B6022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Title 3"/>
          <p:cNvSpPr>
            <a:spLocks noGrp="1"/>
          </p:cNvSpPr>
          <p:nvPr>
            <p:ph type="ctrTitle"/>
          </p:nvPr>
        </p:nvSpPr>
        <p:spPr>
          <a:xfrm>
            <a:off x="677285" y="1924050"/>
            <a:ext cx="10834255" cy="1828800"/>
          </a:xfrm>
        </p:spPr>
        <p:txBody>
          <a:bodyPr>
            <a:noAutofit/>
          </a:bodyPr>
          <a:lstStyle/>
          <a:p>
            <a:pPr algn="ctr"/>
            <a:r>
              <a:rPr lang="en-US" sz="3200" dirty="0"/>
              <a:t>Thank You !</a:t>
            </a:r>
          </a:p>
        </p:txBody>
      </p:sp>
      <p:sp>
        <p:nvSpPr>
          <p:cNvPr id="3" name="Text Placeholder 2"/>
          <p:cNvSpPr>
            <a:spLocks noGrp="1"/>
          </p:cNvSpPr>
          <p:nvPr>
            <p:ph type="subTitle" idx="4294967295"/>
          </p:nvPr>
        </p:nvSpPr>
        <p:spPr>
          <a:xfrm>
            <a:off x="385762" y="4633750"/>
            <a:ext cx="6243638" cy="1346488"/>
          </a:xfrm>
        </p:spPr>
        <p:txBody>
          <a:bodyPr>
            <a:noAutofit/>
          </a:bodyPr>
          <a:lstStyle/>
          <a:p>
            <a:pPr marL="0" indent="0" algn="ctr">
              <a:buNone/>
            </a:pPr>
            <a:r>
              <a:rPr lang="en-US" sz="2400" b="1" dirty="0">
                <a:solidFill>
                  <a:schemeClr val="bg1"/>
                </a:solidFill>
              </a:rPr>
              <a:t>Hua Huang</a:t>
            </a:r>
          </a:p>
          <a:p>
            <a:pPr marL="0" indent="0" algn="ctr">
              <a:buNone/>
            </a:pPr>
            <a:r>
              <a:rPr lang="en-US" sz="2400" dirty="0">
                <a:solidFill>
                  <a:schemeClr val="bg1"/>
                </a:solidFill>
              </a:rPr>
              <a:t>hhuang80@ucmerced.edu </a:t>
            </a:r>
          </a:p>
        </p:txBody>
      </p:sp>
      <p:pic>
        <p:nvPicPr>
          <p:cNvPr id="3074" name="Picture 2" descr="https://www.stonybrook.edu/brand/wp-content/uploads/2015/10/logo_stacked_hor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3862" y="230678"/>
            <a:ext cx="2879725" cy="103981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p:cNvSpPr txBox="1">
            <a:spLocks/>
          </p:cNvSpPr>
          <p:nvPr/>
        </p:nvSpPr>
        <p:spPr>
          <a:xfrm>
            <a:off x="5718175" y="4675163"/>
            <a:ext cx="5708650" cy="1346488"/>
          </a:xfrm>
          <a:prstGeom prst="rect">
            <a:avLst/>
          </a:prstGeom>
        </p:spPr>
        <p:txBody>
          <a:bodyPr vert="horz" lIns="121899" tIns="60949" rIns="121899" bIns="60949">
            <a:noAutofit/>
          </a:bodyPr>
          <a:lstStyle>
            <a:lvl1pPr marL="426645" indent="-426645" algn="l" rtl="0" eaLnBrk="1" latinLnBrk="0" hangingPunct="1">
              <a:spcBef>
                <a:spcPts val="933"/>
              </a:spcBef>
              <a:buClr>
                <a:schemeClr val="accent2"/>
              </a:buClr>
              <a:buSzPct val="60000"/>
              <a:buFont typeface="Wingdings"/>
              <a:buChar char=""/>
              <a:defRPr kumimoji="0" sz="3900" kern="1200">
                <a:solidFill>
                  <a:schemeClr val="tx1"/>
                </a:solidFill>
                <a:latin typeface="Arial" pitchFamily="34" charset="0"/>
                <a:ea typeface="+mn-ea"/>
                <a:cs typeface="Arial" pitchFamily="34" charset="0"/>
              </a:defRPr>
            </a:lvl1pPr>
            <a:lvl2pPr marL="853291" indent="-365696" algn="l" rtl="0" eaLnBrk="1" latinLnBrk="0" hangingPunct="1">
              <a:spcBef>
                <a:spcPts val="733"/>
              </a:spcBef>
              <a:buClr>
                <a:schemeClr val="accent1"/>
              </a:buClr>
              <a:buSzPct val="70000"/>
              <a:buFont typeface="Wingdings 2"/>
              <a:buChar char=""/>
              <a:defRPr kumimoji="0" sz="3500" kern="1200">
                <a:solidFill>
                  <a:schemeClr val="tx1"/>
                </a:solidFill>
                <a:latin typeface="Arial" pitchFamily="34" charset="0"/>
                <a:ea typeface="+mn-ea"/>
                <a:cs typeface="Arial" pitchFamily="34" charset="0"/>
              </a:defRPr>
            </a:lvl2pPr>
            <a:lvl3pPr marL="1218987" indent="-304747" algn="l" rtl="0" eaLnBrk="1" latinLnBrk="0" hangingPunct="1">
              <a:spcBef>
                <a:spcPts val="667"/>
              </a:spcBef>
              <a:buClr>
                <a:schemeClr val="accent2"/>
              </a:buClr>
              <a:buSzPct val="75000"/>
              <a:buFont typeface="Wingdings"/>
              <a:buChar char=""/>
              <a:defRPr kumimoji="0" sz="3100" kern="1200">
                <a:solidFill>
                  <a:schemeClr val="tx1"/>
                </a:solidFill>
                <a:latin typeface="Arial" pitchFamily="34" charset="0"/>
                <a:ea typeface="+mn-ea"/>
                <a:cs typeface="Arial" pitchFamily="34" charset="0"/>
              </a:defRPr>
            </a:lvl3pPr>
            <a:lvl4pPr marL="1828480" indent="-304747" algn="l" rtl="0" eaLnBrk="1" latinLnBrk="0" hangingPunct="1">
              <a:spcBef>
                <a:spcPts val="533"/>
              </a:spcBef>
              <a:buClr>
                <a:schemeClr val="accent3"/>
              </a:buClr>
              <a:buSzPct val="75000"/>
              <a:buFont typeface="Wingdings"/>
              <a:buChar char=""/>
              <a:defRPr kumimoji="0" sz="2700" kern="1200">
                <a:solidFill>
                  <a:schemeClr val="tx1"/>
                </a:solidFill>
                <a:latin typeface="Arial" pitchFamily="34" charset="0"/>
                <a:ea typeface="+mn-ea"/>
                <a:cs typeface="Arial" pitchFamily="34" charset="0"/>
              </a:defRPr>
            </a:lvl4pPr>
            <a:lvl5pPr marL="2437973" indent="-304747" algn="l" rtl="0" eaLnBrk="1" latinLnBrk="0" hangingPunct="1">
              <a:spcBef>
                <a:spcPts val="533"/>
              </a:spcBef>
              <a:buClr>
                <a:schemeClr val="accent4"/>
              </a:buClr>
              <a:buSzPct val="65000"/>
              <a:buFont typeface="Wingdings"/>
              <a:buChar char=""/>
              <a:defRPr kumimoji="0" sz="2700" kern="1200">
                <a:solidFill>
                  <a:schemeClr val="tx1"/>
                </a:solidFill>
                <a:latin typeface="Arial" pitchFamily="34" charset="0"/>
                <a:ea typeface="+mn-ea"/>
                <a:cs typeface="Arial" pitchFamily="34" charset="0"/>
              </a:defRPr>
            </a:lvl5pPr>
            <a:lvl6pPr marL="2803669" indent="-304747" algn="l" rtl="0" eaLnBrk="1" latinLnBrk="0" hangingPunct="1">
              <a:spcBef>
                <a:spcPct val="20000"/>
              </a:spcBef>
              <a:buClr>
                <a:schemeClr val="accent1"/>
              </a:buClr>
              <a:buFont typeface="Wingdings"/>
              <a:buChar char="§"/>
              <a:defRPr kumimoji="0" sz="2400" kern="1200" baseline="0">
                <a:solidFill>
                  <a:schemeClr val="tx1"/>
                </a:solidFill>
                <a:latin typeface="+mn-lt"/>
                <a:ea typeface="+mn-ea"/>
                <a:cs typeface="+mn-cs"/>
              </a:defRPr>
            </a:lvl6pPr>
            <a:lvl7pPr marL="3169365" indent="-304747" algn="l" rtl="0" eaLnBrk="1" latinLnBrk="0" hangingPunct="1">
              <a:spcBef>
                <a:spcPct val="20000"/>
              </a:spcBef>
              <a:buClr>
                <a:schemeClr val="accent2"/>
              </a:buClr>
              <a:buFont typeface="Wingdings"/>
              <a:buChar char="§"/>
              <a:defRPr kumimoji="0" sz="2400" kern="1200" baseline="0">
                <a:solidFill>
                  <a:schemeClr val="tx1"/>
                </a:solidFill>
                <a:latin typeface="+mn-lt"/>
                <a:ea typeface="+mn-ea"/>
                <a:cs typeface="+mn-cs"/>
              </a:defRPr>
            </a:lvl7pPr>
            <a:lvl8pPr marL="3535061" indent="-304747" algn="l" rtl="0" eaLnBrk="1" latinLnBrk="0" hangingPunct="1">
              <a:spcBef>
                <a:spcPct val="20000"/>
              </a:spcBef>
              <a:buClr>
                <a:schemeClr val="accent3"/>
              </a:buClr>
              <a:buFont typeface="Wingdings"/>
              <a:buChar char="§"/>
              <a:defRPr kumimoji="0" sz="2400" kern="1200" baseline="0">
                <a:solidFill>
                  <a:schemeClr val="tx1"/>
                </a:solidFill>
                <a:latin typeface="+mn-lt"/>
                <a:ea typeface="+mn-ea"/>
                <a:cs typeface="+mn-cs"/>
              </a:defRPr>
            </a:lvl8pPr>
            <a:lvl9pPr marL="3900757" indent="-304747" algn="l" rtl="0" eaLnBrk="1" latinLnBrk="0" hangingPunct="1">
              <a:spcBef>
                <a:spcPct val="20000"/>
              </a:spcBef>
              <a:buClr>
                <a:schemeClr val="accent4"/>
              </a:buClr>
              <a:buFont typeface="Wingdings"/>
              <a:buChar char="§"/>
              <a:defRPr kumimoji="0" sz="2400" kern="1200" baseline="0">
                <a:solidFill>
                  <a:schemeClr val="tx1"/>
                </a:solidFill>
                <a:latin typeface="+mn-lt"/>
                <a:ea typeface="+mn-ea"/>
                <a:cs typeface="+mn-cs"/>
              </a:defRPr>
            </a:lvl9pPr>
          </a:lstStyle>
          <a:p>
            <a:pPr marL="0" indent="0" algn="ctr">
              <a:buFont typeface="Wingdings"/>
              <a:buNone/>
            </a:pPr>
            <a:r>
              <a:rPr lang="en-US" sz="2400" dirty="0">
                <a:solidFill>
                  <a:schemeClr val="bg1"/>
                </a:solidFill>
              </a:rPr>
              <a:t>Shan Lin</a:t>
            </a:r>
          </a:p>
          <a:p>
            <a:pPr marL="0" indent="0" algn="ctr">
              <a:buFont typeface="Wingdings"/>
              <a:buNone/>
            </a:pPr>
            <a:r>
              <a:rPr lang="en-US" sz="2400" dirty="0">
                <a:solidFill>
                  <a:schemeClr val="bg1"/>
                </a:solidFill>
              </a:rPr>
              <a:t>shan.x.lin@stonybrook.edu</a:t>
            </a:r>
          </a:p>
        </p:txBody>
      </p:sp>
      <p:sp>
        <p:nvSpPr>
          <p:cNvPr id="7" name="Text Placeholder 2"/>
          <p:cNvSpPr txBox="1">
            <a:spLocks/>
          </p:cNvSpPr>
          <p:nvPr/>
        </p:nvSpPr>
        <p:spPr>
          <a:xfrm>
            <a:off x="677285" y="5848350"/>
            <a:ext cx="3257550" cy="528636"/>
          </a:xfrm>
          <a:prstGeom prst="rect">
            <a:avLst/>
          </a:prstGeom>
        </p:spPr>
        <p:txBody>
          <a:bodyPr vert="horz" lIns="121899" tIns="60949" rIns="121899" bIns="60949">
            <a:noAutofit/>
          </a:bodyPr>
          <a:lstStyle>
            <a:lvl1pPr marL="426645" indent="-426645" algn="l" rtl="0" eaLnBrk="1" latinLnBrk="0" hangingPunct="1">
              <a:spcBef>
                <a:spcPts val="933"/>
              </a:spcBef>
              <a:buClr>
                <a:schemeClr val="accent2"/>
              </a:buClr>
              <a:buSzPct val="60000"/>
              <a:buFont typeface="Wingdings"/>
              <a:buChar char=""/>
              <a:defRPr kumimoji="0" sz="3900" kern="1200">
                <a:solidFill>
                  <a:schemeClr val="tx1"/>
                </a:solidFill>
                <a:latin typeface="Arial" pitchFamily="34" charset="0"/>
                <a:ea typeface="+mn-ea"/>
                <a:cs typeface="Arial" pitchFamily="34" charset="0"/>
              </a:defRPr>
            </a:lvl1pPr>
            <a:lvl2pPr marL="853291" indent="-365696" algn="l" rtl="0" eaLnBrk="1" latinLnBrk="0" hangingPunct="1">
              <a:spcBef>
                <a:spcPts val="733"/>
              </a:spcBef>
              <a:buClr>
                <a:schemeClr val="accent1"/>
              </a:buClr>
              <a:buSzPct val="70000"/>
              <a:buFont typeface="Wingdings 2"/>
              <a:buChar char=""/>
              <a:defRPr kumimoji="0" sz="3500" kern="1200">
                <a:solidFill>
                  <a:schemeClr val="tx1"/>
                </a:solidFill>
                <a:latin typeface="Arial" pitchFamily="34" charset="0"/>
                <a:ea typeface="+mn-ea"/>
                <a:cs typeface="Arial" pitchFamily="34" charset="0"/>
              </a:defRPr>
            </a:lvl2pPr>
            <a:lvl3pPr marL="1218987" indent="-304747" algn="l" rtl="0" eaLnBrk="1" latinLnBrk="0" hangingPunct="1">
              <a:spcBef>
                <a:spcPts val="667"/>
              </a:spcBef>
              <a:buClr>
                <a:schemeClr val="accent2"/>
              </a:buClr>
              <a:buSzPct val="75000"/>
              <a:buFont typeface="Wingdings"/>
              <a:buChar char=""/>
              <a:defRPr kumimoji="0" sz="3100" kern="1200">
                <a:solidFill>
                  <a:schemeClr val="tx1"/>
                </a:solidFill>
                <a:latin typeface="Arial" pitchFamily="34" charset="0"/>
                <a:ea typeface="+mn-ea"/>
                <a:cs typeface="Arial" pitchFamily="34" charset="0"/>
              </a:defRPr>
            </a:lvl3pPr>
            <a:lvl4pPr marL="1828480" indent="-304747" algn="l" rtl="0" eaLnBrk="1" latinLnBrk="0" hangingPunct="1">
              <a:spcBef>
                <a:spcPts val="533"/>
              </a:spcBef>
              <a:buClr>
                <a:schemeClr val="accent3"/>
              </a:buClr>
              <a:buSzPct val="75000"/>
              <a:buFont typeface="Wingdings"/>
              <a:buChar char=""/>
              <a:defRPr kumimoji="0" sz="2700" kern="1200">
                <a:solidFill>
                  <a:schemeClr val="tx1"/>
                </a:solidFill>
                <a:latin typeface="Arial" pitchFamily="34" charset="0"/>
                <a:ea typeface="+mn-ea"/>
                <a:cs typeface="Arial" pitchFamily="34" charset="0"/>
              </a:defRPr>
            </a:lvl4pPr>
            <a:lvl5pPr marL="2437973" indent="-304747" algn="l" rtl="0" eaLnBrk="1" latinLnBrk="0" hangingPunct="1">
              <a:spcBef>
                <a:spcPts val="533"/>
              </a:spcBef>
              <a:buClr>
                <a:schemeClr val="accent4"/>
              </a:buClr>
              <a:buSzPct val="65000"/>
              <a:buFont typeface="Wingdings"/>
              <a:buChar char=""/>
              <a:defRPr kumimoji="0" sz="2700" kern="1200">
                <a:solidFill>
                  <a:schemeClr val="tx1"/>
                </a:solidFill>
                <a:latin typeface="Arial" pitchFamily="34" charset="0"/>
                <a:ea typeface="+mn-ea"/>
                <a:cs typeface="Arial" pitchFamily="34" charset="0"/>
              </a:defRPr>
            </a:lvl5pPr>
            <a:lvl6pPr marL="2803669" indent="-304747" algn="l" rtl="0" eaLnBrk="1" latinLnBrk="0" hangingPunct="1">
              <a:spcBef>
                <a:spcPct val="20000"/>
              </a:spcBef>
              <a:buClr>
                <a:schemeClr val="accent1"/>
              </a:buClr>
              <a:buFont typeface="Wingdings"/>
              <a:buChar char="§"/>
              <a:defRPr kumimoji="0" sz="2400" kern="1200" baseline="0">
                <a:solidFill>
                  <a:schemeClr val="tx1"/>
                </a:solidFill>
                <a:latin typeface="+mn-lt"/>
                <a:ea typeface="+mn-ea"/>
                <a:cs typeface="+mn-cs"/>
              </a:defRPr>
            </a:lvl6pPr>
            <a:lvl7pPr marL="3169365" indent="-304747" algn="l" rtl="0" eaLnBrk="1" latinLnBrk="0" hangingPunct="1">
              <a:spcBef>
                <a:spcPct val="20000"/>
              </a:spcBef>
              <a:buClr>
                <a:schemeClr val="accent2"/>
              </a:buClr>
              <a:buFont typeface="Wingdings"/>
              <a:buChar char="§"/>
              <a:defRPr kumimoji="0" sz="2400" kern="1200" baseline="0">
                <a:solidFill>
                  <a:schemeClr val="tx1"/>
                </a:solidFill>
                <a:latin typeface="+mn-lt"/>
                <a:ea typeface="+mn-ea"/>
                <a:cs typeface="+mn-cs"/>
              </a:defRPr>
            </a:lvl7pPr>
            <a:lvl8pPr marL="3535061" indent="-304747" algn="l" rtl="0" eaLnBrk="1" latinLnBrk="0" hangingPunct="1">
              <a:spcBef>
                <a:spcPct val="20000"/>
              </a:spcBef>
              <a:buClr>
                <a:schemeClr val="accent3"/>
              </a:buClr>
              <a:buFont typeface="Wingdings"/>
              <a:buChar char="§"/>
              <a:defRPr kumimoji="0" sz="2400" kern="1200" baseline="0">
                <a:solidFill>
                  <a:schemeClr val="tx1"/>
                </a:solidFill>
                <a:latin typeface="+mn-lt"/>
                <a:ea typeface="+mn-ea"/>
                <a:cs typeface="+mn-cs"/>
              </a:defRPr>
            </a:lvl8pPr>
            <a:lvl9pPr marL="3900757" indent="-304747" algn="l" rtl="0" eaLnBrk="1" latinLnBrk="0" hangingPunct="1">
              <a:spcBef>
                <a:spcPct val="20000"/>
              </a:spcBef>
              <a:buClr>
                <a:schemeClr val="accent4"/>
              </a:buClr>
              <a:buFont typeface="Wingdings"/>
              <a:buChar char="§"/>
              <a:defRPr kumimoji="0" sz="2400" kern="1200" baseline="0">
                <a:solidFill>
                  <a:schemeClr val="tx1"/>
                </a:solidFill>
                <a:latin typeface="+mn-lt"/>
                <a:ea typeface="+mn-ea"/>
                <a:cs typeface="+mn-cs"/>
              </a:defRPr>
            </a:lvl9pPr>
          </a:lstStyle>
          <a:p>
            <a:pPr marL="0" indent="0" algn="ctr">
              <a:buFont typeface="Wingdings"/>
              <a:buNone/>
            </a:pPr>
            <a:endParaRPr lang="en-US" sz="2000" dirty="0">
              <a:solidFill>
                <a:schemeClr val="bg1"/>
              </a:solidFill>
            </a:endParaRPr>
          </a:p>
        </p:txBody>
      </p:sp>
      <p:pic>
        <p:nvPicPr>
          <p:cNvPr id="8" name="Picture 7" descr="PPTbackground_Red.jpg"/>
          <p:cNvPicPr>
            <a:picLocks noChangeAspect="1"/>
          </p:cNvPicPr>
          <p:nvPr/>
        </p:nvPicPr>
        <p:blipFill>
          <a:blip r:embed="rId6"/>
          <a:srcRect b="97814"/>
          <a:stretch>
            <a:fillRect/>
          </a:stretch>
        </p:blipFill>
        <p:spPr bwMode="auto">
          <a:xfrm flipH="1">
            <a:off x="-1" y="2"/>
            <a:ext cx="12193587" cy="198993"/>
          </a:xfrm>
          <a:prstGeom prst="rect">
            <a:avLst/>
          </a:prstGeom>
          <a:noFill/>
          <a:ln w="9525">
            <a:noFill/>
            <a:miter lim="800000"/>
            <a:headEnd/>
            <a:tailEnd/>
          </a:ln>
          <a:effectLst>
            <a:outerShdw blurRad="136525" dist="38100" dir="2700000" algn="tl" rotWithShape="0">
              <a:srgbClr val="000000">
                <a:alpha val="43000"/>
              </a:srgbClr>
            </a:outerShdw>
          </a:effectLst>
        </p:spPr>
      </p:pic>
      <p:pic>
        <p:nvPicPr>
          <p:cNvPr id="11"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416851116"/>
      </p:ext>
    </p:extLst>
  </p:cSld>
  <p:clrMapOvr>
    <a:masterClrMapping/>
  </p:clrMapOvr>
  <mc:AlternateContent xmlns:mc="http://schemas.openxmlformats.org/markup-compatibility/2006" xmlns:p14="http://schemas.microsoft.com/office/powerpoint/2010/main">
    <mc:Choice Requires="p14">
      <p:transition spd="slow" p14:dur="2000" advTm="10172"/>
    </mc:Choice>
    <mc:Fallback xmlns="">
      <p:transition spd="slow" advTm="10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4</a:t>
            </a:fld>
            <a:endParaRPr lang="en-US" dirty="0"/>
          </a:p>
        </p:txBody>
      </p:sp>
      <p:sp>
        <p:nvSpPr>
          <p:cNvPr id="3" name="Content Placeholder 2"/>
          <p:cNvSpPr>
            <a:spLocks noGrp="1"/>
          </p:cNvSpPr>
          <p:nvPr>
            <p:ph sz="quarter" idx="1"/>
          </p:nvPr>
        </p:nvSpPr>
        <p:spPr>
          <a:xfrm>
            <a:off x="816652" y="1260562"/>
            <a:ext cx="11096674" cy="4495800"/>
          </a:xfrm>
        </p:spPr>
        <p:txBody>
          <a:bodyPr/>
          <a:lstStyle/>
          <a:p>
            <a:r>
              <a:rPr lang="en-US" sz="2800" dirty="0"/>
              <a:t>Camera-based (Oral B) [1]</a:t>
            </a:r>
          </a:p>
          <a:p>
            <a:pPr marL="457200" indent="-457200">
              <a:buFont typeface="Arial" pitchFamily="34" charset="0"/>
              <a:buChar char="•"/>
            </a:pPr>
            <a:r>
              <a:rPr lang="en-US" sz="2400" dirty="0"/>
              <a:t>The cheek causes </a:t>
            </a:r>
            <a:r>
              <a:rPr lang="en-US" sz="2400" u="sng" dirty="0"/>
              <a:t>visibility obstruction</a:t>
            </a:r>
          </a:p>
          <a:p>
            <a:pPr marL="457200" indent="-457200">
              <a:buFont typeface="Arial" pitchFamily="34" charset="0"/>
              <a:buChar char="•"/>
            </a:pPr>
            <a:endParaRPr lang="en-US" dirty="0"/>
          </a:p>
          <a:p>
            <a:r>
              <a:rPr lang="en-US" sz="2800" dirty="0"/>
              <a:t>Microphone-based [2]</a:t>
            </a:r>
          </a:p>
          <a:p>
            <a:pPr marL="342900" indent="-342900">
              <a:buFont typeface="Arial" pitchFamily="34" charset="0"/>
              <a:buChar char="•"/>
            </a:pPr>
            <a:r>
              <a:rPr lang="en-US" sz="2400" dirty="0"/>
              <a:t>  Cannot </a:t>
            </a:r>
            <a:r>
              <a:rPr lang="en-US" sz="2400" u="sng" dirty="0"/>
              <a:t>track orientations</a:t>
            </a:r>
          </a:p>
          <a:p>
            <a:pPr marL="342900" indent="-342900">
              <a:buFont typeface="Arial" pitchFamily="34" charset="0"/>
              <a:buChar char="•"/>
            </a:pPr>
            <a:endParaRPr lang="en-US" sz="2400" dirty="0"/>
          </a:p>
          <a:p>
            <a:r>
              <a:rPr lang="en-US" sz="2800" dirty="0"/>
              <a:t>Motion Sensing-based (</a:t>
            </a:r>
            <a:r>
              <a:rPr lang="en-US" sz="2800" dirty="0" err="1"/>
              <a:t>Kolibree</a:t>
            </a:r>
            <a:r>
              <a:rPr lang="en-US" sz="2800" dirty="0"/>
              <a:t>) [3] </a:t>
            </a:r>
          </a:p>
          <a:p>
            <a:pPr marL="457200" indent="-457200">
              <a:buFont typeface="Arial" pitchFamily="34" charset="0"/>
              <a:buChar char="•"/>
            </a:pPr>
            <a:r>
              <a:rPr lang="en-US" sz="2400" dirty="0"/>
              <a:t>Motor vibration generates severe </a:t>
            </a:r>
            <a:r>
              <a:rPr lang="en-US" sz="2400" u="sng" dirty="0"/>
              <a:t>drifting errors</a:t>
            </a:r>
          </a:p>
          <a:p>
            <a:endParaRPr lang="en-US" sz="2400" dirty="0"/>
          </a:p>
          <a:p>
            <a:endParaRPr lang="en-US" dirty="0"/>
          </a:p>
        </p:txBody>
      </p:sp>
      <p:sp>
        <p:nvSpPr>
          <p:cNvPr id="4" name="Text Placeholder 3"/>
          <p:cNvSpPr>
            <a:spLocks noGrp="1"/>
          </p:cNvSpPr>
          <p:nvPr>
            <p:ph type="body" sz="quarter" idx="16"/>
          </p:nvPr>
        </p:nvSpPr>
        <p:spPr/>
        <p:txBody>
          <a:bodyPr>
            <a:normAutofit fontScale="92500"/>
          </a:bodyPr>
          <a:lstStyle/>
          <a:p>
            <a:r>
              <a:rPr lang="en-US" dirty="0"/>
              <a:t>Existing Toothbrushing Monitoring Technologies</a:t>
            </a:r>
          </a:p>
        </p:txBody>
      </p:sp>
      <p:sp>
        <p:nvSpPr>
          <p:cNvPr id="8" name="TextBox 7"/>
          <p:cNvSpPr txBox="1"/>
          <p:nvPr/>
        </p:nvSpPr>
        <p:spPr>
          <a:xfrm>
            <a:off x="711015" y="5683313"/>
            <a:ext cx="10715810" cy="1169551"/>
          </a:xfrm>
          <a:prstGeom prst="rect">
            <a:avLst/>
          </a:prstGeom>
          <a:solidFill>
            <a:schemeClr val="bg1"/>
          </a:solidFill>
        </p:spPr>
        <p:txBody>
          <a:bodyPr wrap="square" rtlCol="0">
            <a:spAutoFit/>
          </a:bodyPr>
          <a:lstStyle/>
          <a:p>
            <a:r>
              <a:rPr lang="en-US" sz="1400" dirty="0">
                <a:solidFill>
                  <a:schemeClr val="tx2"/>
                </a:solidFill>
                <a:latin typeface="Arial" panose="020B0604020202020204" pitchFamily="34" charset="0"/>
                <a:cs typeface="Arial" panose="020B0604020202020204" pitchFamily="34" charset="0"/>
              </a:rPr>
              <a:t>[1] YC Chang et al. Playful toothbrush: </a:t>
            </a:r>
            <a:r>
              <a:rPr lang="en-US" sz="1400" dirty="0" err="1">
                <a:solidFill>
                  <a:schemeClr val="tx2"/>
                </a:solidFill>
                <a:latin typeface="Arial" panose="020B0604020202020204" pitchFamily="34" charset="0"/>
                <a:cs typeface="Arial" panose="020B0604020202020204" pitchFamily="34" charset="0"/>
              </a:rPr>
              <a:t>ubicomp</a:t>
            </a:r>
            <a:r>
              <a:rPr lang="en-US" sz="1400" dirty="0">
                <a:solidFill>
                  <a:schemeClr val="tx2"/>
                </a:solidFill>
                <a:latin typeface="Arial" panose="020B0604020202020204" pitchFamily="34" charset="0"/>
                <a:cs typeface="Arial" panose="020B0604020202020204" pitchFamily="34" charset="0"/>
              </a:rPr>
              <a:t> technology for teaching tooth brushing to kindergarten children. CHI '08</a:t>
            </a:r>
          </a:p>
          <a:p>
            <a:r>
              <a:rPr lang="en-US" sz="1400" dirty="0">
                <a:solidFill>
                  <a:schemeClr val="tx2"/>
                </a:solidFill>
                <a:latin typeface="Arial" panose="020B0604020202020204" pitchFamily="34" charset="0"/>
                <a:cs typeface="Arial" panose="020B0604020202020204" pitchFamily="34" charset="0"/>
              </a:rPr>
              <a:t>[2] </a:t>
            </a:r>
            <a:r>
              <a:rPr lang="en-US" sz="1400" dirty="0" err="1"/>
              <a:t>Ouyang</a:t>
            </a:r>
            <a:r>
              <a:rPr lang="en-US" sz="1400" dirty="0"/>
              <a:t>, </a:t>
            </a:r>
            <a:r>
              <a:rPr lang="en-US" sz="1400" dirty="0" err="1"/>
              <a:t>Zhenchao</a:t>
            </a:r>
            <a:r>
              <a:rPr lang="en-US" sz="1400" dirty="0"/>
              <a:t> et al. "An asymmetrical acoustic field detection system for daily tooth brushing monitoring." In </a:t>
            </a:r>
            <a:r>
              <a:rPr lang="en-US" sz="1400" i="1" dirty="0"/>
              <a:t>GLOBECOM</a:t>
            </a:r>
            <a:r>
              <a:rPr lang="en-US" sz="1400" dirty="0"/>
              <a:t>. IEEE, 2017.</a:t>
            </a:r>
            <a:endParaRPr lang="en-US" sz="1400" dirty="0">
              <a:solidFill>
                <a:schemeClr val="tx2"/>
              </a:solidFill>
              <a:latin typeface="Arial" panose="020B0604020202020204" pitchFamily="34" charset="0"/>
              <a:cs typeface="Arial" panose="020B0604020202020204" pitchFamily="34" charset="0"/>
            </a:endParaRPr>
          </a:p>
          <a:p>
            <a:pPr algn="l"/>
            <a:r>
              <a:rPr lang="en-US" sz="1400" b="0" dirty="0">
                <a:solidFill>
                  <a:schemeClr val="tx2"/>
                </a:solidFill>
                <a:latin typeface="Arial" panose="020B0604020202020204" pitchFamily="34" charset="0"/>
                <a:cs typeface="Arial" panose="020B0604020202020204" pitchFamily="34" charset="0"/>
              </a:rPr>
              <a:t>[3] C. </a:t>
            </a:r>
            <a:r>
              <a:rPr lang="en-US" sz="1400" b="0" dirty="0" err="1">
                <a:solidFill>
                  <a:schemeClr val="tx2"/>
                </a:solidFill>
                <a:latin typeface="Arial" panose="020B0604020202020204" pitchFamily="34" charset="0"/>
                <a:cs typeface="Arial" panose="020B0604020202020204" pitchFamily="34" charset="0"/>
              </a:rPr>
              <a:t>Ganss</a:t>
            </a:r>
            <a:r>
              <a:rPr lang="en-US" sz="1400" b="0" dirty="0">
                <a:solidFill>
                  <a:schemeClr val="tx2"/>
                </a:solidFill>
                <a:latin typeface="Arial" panose="020B0604020202020204" pitchFamily="34" charset="0"/>
                <a:cs typeface="Arial" panose="020B0604020202020204" pitchFamily="34" charset="0"/>
              </a:rPr>
              <a:t>, et al, “Tooth brushing habits in uninstructed adults—frequency, technique, duration and force,” </a:t>
            </a:r>
            <a:r>
              <a:rPr lang="en-US" sz="1400" b="0" i="1" dirty="0">
                <a:solidFill>
                  <a:schemeClr val="tx2"/>
                </a:solidFill>
                <a:latin typeface="Arial" panose="020B0604020202020204" pitchFamily="34" charset="0"/>
                <a:cs typeface="Arial" panose="020B0604020202020204" pitchFamily="34" charset="0"/>
              </a:rPr>
              <a:t>Clinical Oral Investigations</a:t>
            </a:r>
            <a:r>
              <a:rPr lang="en-US" sz="1400" b="0" dirty="0">
                <a:solidFill>
                  <a:schemeClr val="tx2"/>
                </a:solidFill>
                <a:latin typeface="Arial" panose="020B0604020202020204" pitchFamily="34" charset="0"/>
                <a:cs typeface="Arial" panose="020B0604020202020204" pitchFamily="34" charset="0"/>
              </a:rPr>
              <a:t>, 2008</a:t>
            </a:r>
          </a:p>
        </p:txBody>
      </p:sp>
      <p:pic>
        <p:nvPicPr>
          <p:cNvPr id="2050" name="Picture 2" descr="Teaching the Functional Skill of Tooth Brushing"/>
          <p:cNvPicPr>
            <a:picLocks noChangeAspect="1" noChangeArrowheads="1"/>
          </p:cNvPicPr>
          <p:nvPr/>
        </p:nvPicPr>
        <p:blipFill rotWithShape="1">
          <a:blip r:embed="rId6">
            <a:extLst>
              <a:ext uri="{28A0092B-C50C-407E-A947-70E740481C1C}">
                <a14:useLocalDpi xmlns:a14="http://schemas.microsoft.com/office/drawing/2010/main" val="0"/>
              </a:ext>
            </a:extLst>
          </a:blip>
          <a:srcRect l="30103" t="19115" r="13055" b="24043"/>
          <a:stretch/>
        </p:blipFill>
        <p:spPr bwMode="auto">
          <a:xfrm>
            <a:off x="4885290" y="2443119"/>
            <a:ext cx="2418244" cy="2418245"/>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3228024941"/>
      </p:ext>
    </p:extLst>
  </p:cSld>
  <p:clrMapOvr>
    <a:masterClrMapping/>
  </p:clrMapOvr>
  <mc:AlternateContent xmlns:mc="http://schemas.openxmlformats.org/markup-compatibility/2006" xmlns:p14="http://schemas.microsoft.com/office/powerpoint/2010/main">
    <mc:Choice Requires="p14">
      <p:transition spd="slow" p14:dur="2000" advTm="63880"/>
    </mc:Choice>
    <mc:Fallback xmlns="">
      <p:transition spd="slow" advTm="63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5</a:t>
            </a:fld>
            <a:endParaRPr lang="en-US" dirty="0"/>
          </a:p>
        </p:txBody>
      </p:sp>
      <p:sp>
        <p:nvSpPr>
          <p:cNvPr id="3" name="Content Placeholder 2"/>
          <p:cNvSpPr>
            <a:spLocks noGrp="1"/>
          </p:cNvSpPr>
          <p:nvPr>
            <p:ph sz="quarter" idx="1"/>
          </p:nvPr>
        </p:nvSpPr>
        <p:spPr>
          <a:xfrm>
            <a:off x="598942" y="1174900"/>
            <a:ext cx="11219773" cy="4495800"/>
          </a:xfrm>
        </p:spPr>
        <p:txBody>
          <a:bodyPr>
            <a:normAutofit/>
          </a:bodyPr>
          <a:lstStyle/>
          <a:p>
            <a:r>
              <a:rPr lang="en-US" sz="2800" dirty="0"/>
              <a:t>Key observation: The magnetic field reflects motor position</a:t>
            </a:r>
          </a:p>
          <a:p>
            <a:r>
              <a:rPr lang="en-US" sz="2800" dirty="0"/>
              <a:t>Motivated the first motor tracking system based on magnetic sensing</a:t>
            </a:r>
          </a:p>
          <a:p>
            <a:endParaRPr lang="en-US" sz="2800" dirty="0"/>
          </a:p>
        </p:txBody>
      </p:sp>
      <p:sp>
        <p:nvSpPr>
          <p:cNvPr id="4" name="Text Placeholder 3"/>
          <p:cNvSpPr>
            <a:spLocks noGrp="1"/>
          </p:cNvSpPr>
          <p:nvPr>
            <p:ph type="body" sz="quarter" idx="16"/>
          </p:nvPr>
        </p:nvSpPr>
        <p:spPr/>
        <p:txBody>
          <a:bodyPr>
            <a:normAutofit fontScale="85000" lnSpcReduction="10000"/>
          </a:bodyPr>
          <a:lstStyle/>
          <a:p>
            <a:r>
              <a:rPr lang="en-US" dirty="0"/>
              <a:t>A New Sensing Modality for Toothbrushing Monitoring</a:t>
            </a:r>
          </a:p>
        </p:txBody>
      </p:sp>
      <p:pic>
        <p:nvPicPr>
          <p:cNvPr id="16" name="Picture 2" descr="https://mir-s3-cdn-cf.behance.net/project_modules/1400/6e5a4c65167993.5aeae83979773.png"/>
          <p:cNvPicPr>
            <a:picLocks noChangeAspect="1" noChangeArrowheads="1"/>
          </p:cNvPicPr>
          <p:nvPr/>
        </p:nvPicPr>
        <p:blipFill rotWithShape="1">
          <a:blip r:embed="rId6">
            <a:extLst>
              <a:ext uri="{28A0092B-C50C-407E-A947-70E740481C1C}">
                <a14:useLocalDpi xmlns:a14="http://schemas.microsoft.com/office/drawing/2010/main" val="0"/>
              </a:ext>
            </a:extLst>
          </a:blip>
          <a:srcRect l="30379" t="1821" r="28888" b="3803"/>
          <a:stretch/>
        </p:blipFill>
        <p:spPr bwMode="auto">
          <a:xfrm>
            <a:off x="2970727" y="2936684"/>
            <a:ext cx="1079131" cy="353601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7">
            <a:biLevel thresh="75000"/>
            <a:extLst>
              <a:ext uri="{BEBA8EAE-BF5A-486C-A8C5-ECC9F3942E4B}">
                <a14:imgProps xmlns:a14="http://schemas.microsoft.com/office/drawing/2010/main">
                  <a14:imgLayer r:embed="rId8">
                    <a14:imgEffect>
                      <a14:artisticCutout trans="26000"/>
                    </a14:imgEffect>
                    <a14:imgEffect>
                      <a14:colorTemperature colorTemp="10875"/>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l="45631" t="22058" r="32226" b="63562"/>
          <a:stretch/>
        </p:blipFill>
        <p:spPr>
          <a:xfrm>
            <a:off x="3179871" y="4378141"/>
            <a:ext cx="660842" cy="888355"/>
          </a:xfrm>
          <a:prstGeom prst="rect">
            <a:avLst/>
          </a:prstGeom>
          <a:ln>
            <a:noFill/>
          </a:ln>
          <a:effectLst/>
        </p:spPr>
      </p:pic>
      <p:sp>
        <p:nvSpPr>
          <p:cNvPr id="18" name="Arc 17"/>
          <p:cNvSpPr/>
          <p:nvPr/>
        </p:nvSpPr>
        <p:spPr>
          <a:xfrm>
            <a:off x="3576154" y="4094480"/>
            <a:ext cx="642060" cy="1812706"/>
          </a:xfrm>
          <a:prstGeom prst="arc">
            <a:avLst>
              <a:gd name="adj1" fmla="val 13042902"/>
              <a:gd name="adj2" fmla="val 8434159"/>
            </a:avLst>
          </a:prstGeom>
          <a:ln w="28575">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Arc 18"/>
          <p:cNvSpPr/>
          <p:nvPr/>
        </p:nvSpPr>
        <p:spPr>
          <a:xfrm>
            <a:off x="3568899" y="3673566"/>
            <a:ext cx="968629" cy="2452914"/>
          </a:xfrm>
          <a:prstGeom prst="arc">
            <a:avLst>
              <a:gd name="adj1" fmla="val 13042902"/>
              <a:gd name="adj2" fmla="val 8434159"/>
            </a:avLst>
          </a:prstGeom>
          <a:ln w="28575">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Arc 19"/>
          <p:cNvSpPr/>
          <p:nvPr/>
        </p:nvSpPr>
        <p:spPr>
          <a:xfrm>
            <a:off x="3561645" y="3296194"/>
            <a:ext cx="1367769" cy="3175090"/>
          </a:xfrm>
          <a:prstGeom prst="arc">
            <a:avLst>
              <a:gd name="adj1" fmla="val 13042902"/>
              <a:gd name="adj2" fmla="val 8434159"/>
            </a:avLst>
          </a:prstGeom>
          <a:ln w="28575">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Arc 20"/>
          <p:cNvSpPr/>
          <p:nvPr/>
        </p:nvSpPr>
        <p:spPr>
          <a:xfrm rot="10800000">
            <a:off x="2654518" y="4101740"/>
            <a:ext cx="642060" cy="1812706"/>
          </a:xfrm>
          <a:prstGeom prst="arc">
            <a:avLst>
              <a:gd name="adj1" fmla="val 13042902"/>
              <a:gd name="adj2" fmla="val 8434159"/>
            </a:avLst>
          </a:prstGeom>
          <a:ln w="28575">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Arc 21"/>
          <p:cNvSpPr/>
          <p:nvPr/>
        </p:nvSpPr>
        <p:spPr>
          <a:xfrm rot="10800000">
            <a:off x="2313441" y="3680826"/>
            <a:ext cx="968629" cy="2452914"/>
          </a:xfrm>
          <a:prstGeom prst="arc">
            <a:avLst>
              <a:gd name="adj1" fmla="val 13042902"/>
              <a:gd name="adj2" fmla="val 8434159"/>
            </a:avLst>
          </a:prstGeom>
          <a:ln w="28575">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Arc 22"/>
          <p:cNvSpPr/>
          <p:nvPr/>
        </p:nvSpPr>
        <p:spPr>
          <a:xfrm rot="10800000">
            <a:off x="1885281" y="3303454"/>
            <a:ext cx="1367769" cy="3175090"/>
          </a:xfrm>
          <a:prstGeom prst="arc">
            <a:avLst>
              <a:gd name="adj1" fmla="val 13042902"/>
              <a:gd name="adj2" fmla="val 8434159"/>
            </a:avLst>
          </a:prstGeom>
          <a:ln w="28575">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4106" name="Picture 10" descr="https://documents.app.lucidchart.com/documents/a06106da-e71b-4667-b3bb-a458b72c8d4a/pages/0_0?a=6985&amp;x=338&amp;y=623&amp;w=358&amp;h=358&amp;store=1&amp;accept=image%2F*&amp;auth=LCA%2084554561fcf87db6288e3f8f9d1a0290732f6c6a-ts%3D1600224556"/>
          <p:cNvPicPr>
            <a:picLocks noChangeAspect="1" noChangeArrowheads="1"/>
          </p:cNvPicPr>
          <p:nvPr/>
        </p:nvPicPr>
        <p:blipFill rotWithShape="1">
          <a:blip r:embed="rId9">
            <a:extLst>
              <a:ext uri="{28A0092B-C50C-407E-A947-70E740481C1C}">
                <a14:useLocalDpi xmlns:a14="http://schemas.microsoft.com/office/drawing/2010/main" val="0"/>
              </a:ext>
            </a:extLst>
          </a:blip>
          <a:srcRect b="16156"/>
          <a:stretch/>
        </p:blipFill>
        <p:spPr bwMode="auto">
          <a:xfrm>
            <a:off x="5322390" y="2655097"/>
            <a:ext cx="4982588" cy="4177593"/>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p:cNvCxnSpPr>
            <a:endCxn id="17" idx="3"/>
          </p:cNvCxnSpPr>
          <p:nvPr/>
        </p:nvCxnSpPr>
        <p:spPr>
          <a:xfrm flipH="1" flipV="1">
            <a:off x="3840713" y="4822319"/>
            <a:ext cx="5371867" cy="540256"/>
          </a:xfrm>
          <a:prstGeom prst="straightConnector1">
            <a:avLst/>
          </a:prstGeom>
          <a:ln w="571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p:cNvSpPr txBox="1"/>
              <p:nvPr/>
            </p:nvSpPr>
            <p:spPr>
              <a:xfrm>
                <a:off x="4929414" y="4473860"/>
                <a:ext cx="2010422" cy="461665"/>
              </a:xfrm>
              <a:prstGeom prst="rect">
                <a:avLst/>
              </a:prstGeom>
              <a:noFill/>
            </p:spPr>
            <p:txBody>
              <a:bodyPr wrap="none" rtlCol="0">
                <a:spAutoFit/>
              </a:bodyPr>
              <a:lstStyle/>
              <a:p>
                <a:r>
                  <a:rPr lang="en-US" dirty="0"/>
                  <a:t>(</a:t>
                </a:r>
                <a14:m>
                  <m:oMath xmlns:m="http://schemas.openxmlformats.org/officeDocument/2006/math">
                    <m:r>
                      <a:rPr lang="en-US" b="0" i="1" smtClean="0">
                        <a:latin typeface="Cambria Math"/>
                      </a:rPr>
                      <m:t>𝑥</m:t>
                    </m:r>
                    <m:r>
                      <a:rPr lang="en-US" b="0" i="1" smtClean="0">
                        <a:latin typeface="Cambria Math"/>
                      </a:rPr>
                      <m:t>,</m:t>
                    </m:r>
                    <m:r>
                      <a:rPr lang="en-US" b="0" i="1" smtClean="0">
                        <a:latin typeface="Cambria Math"/>
                      </a:rPr>
                      <m:t>𝑦</m:t>
                    </m:r>
                    <m:r>
                      <a:rPr lang="en-US" b="0" i="1" smtClean="0">
                        <a:latin typeface="Cambria Math"/>
                      </a:rPr>
                      <m:t>,</m:t>
                    </m:r>
                    <m:r>
                      <a:rPr lang="en-US" b="0" i="1" smtClean="0">
                        <a:latin typeface="Cambria Math"/>
                      </a:rPr>
                      <m:t>𝑧</m:t>
                    </m:r>
                    <m:r>
                      <a:rPr lang="en-US" b="0" i="1" smtClean="0">
                        <a:latin typeface="Cambria Math"/>
                      </a:rPr>
                      <m:t>,</m:t>
                    </m:r>
                    <m:r>
                      <a:rPr lang="en-US" b="0" i="1" smtClean="0">
                        <a:latin typeface="Cambria Math"/>
                        <a:ea typeface="Cambria Math"/>
                      </a:rPr>
                      <m:t>𝜃</m:t>
                    </m:r>
                    <m:r>
                      <a:rPr lang="en-US" b="0" i="1" smtClean="0">
                        <a:latin typeface="Cambria Math"/>
                        <a:ea typeface="Cambria Math"/>
                      </a:rPr>
                      <m:t>,</m:t>
                    </m:r>
                    <m:r>
                      <a:rPr lang="en-US" b="0" i="1" smtClean="0">
                        <a:latin typeface="Cambria Math"/>
                        <a:ea typeface="Cambria Math"/>
                      </a:rPr>
                      <m:t>𝛽</m:t>
                    </m:r>
                    <m:r>
                      <a:rPr lang="en-US" b="0" i="1" smtClean="0">
                        <a:latin typeface="Cambria Math"/>
                        <a:ea typeface="Cambria Math"/>
                      </a:rPr>
                      <m:t>,</m:t>
                    </m:r>
                    <m:r>
                      <a:rPr lang="en-US" b="0" i="1" smtClean="0">
                        <a:latin typeface="Cambria Math"/>
                        <a:ea typeface="Cambria Math"/>
                      </a:rPr>
                      <m:t>𝛾</m:t>
                    </m:r>
                  </m:oMath>
                </a14:m>
                <a:r>
                  <a:rPr lang="en-US" dirty="0"/>
                  <a:t>)</a:t>
                </a:r>
              </a:p>
            </p:txBody>
          </p:sp>
        </mc:Choice>
        <mc:Fallback xmlns="">
          <p:sp>
            <p:nvSpPr>
              <p:cNvPr id="28" name="TextBox 27"/>
              <p:cNvSpPr txBox="1">
                <a:spLocks noRot="1" noChangeAspect="1" noMove="1" noResize="1" noEditPoints="1" noAdjustHandles="1" noChangeArrowheads="1" noChangeShapeType="1" noTextEdit="1"/>
              </p:cNvSpPr>
              <p:nvPr/>
            </p:nvSpPr>
            <p:spPr>
              <a:xfrm>
                <a:off x="4929414" y="4473860"/>
                <a:ext cx="2010422" cy="461665"/>
              </a:xfrm>
              <a:prstGeom prst="rect">
                <a:avLst/>
              </a:prstGeom>
              <a:blipFill rotWithShape="1">
                <a:blip r:embed="rId10"/>
                <a:stretch>
                  <a:fillRect l="-4863" t="-9211" r="-3951" b="-30263"/>
                </a:stretch>
              </a:blipFill>
            </p:spPr>
            <p:txBody>
              <a:bodyPr/>
              <a:lstStyle/>
              <a:p>
                <a:r>
                  <a:rPr lang="en-US">
                    <a:noFill/>
                  </a:rPr>
                  <a:t> </a:t>
                </a:r>
              </a:p>
            </p:txBody>
          </p:sp>
        </mc:Fallback>
      </mc:AlternateContent>
      <p:pic>
        <p:nvPicPr>
          <p:cNvPr id="30" name="Audio 2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1531102262"/>
      </p:ext>
    </p:extLst>
  </p:cSld>
  <p:clrMapOvr>
    <a:masterClrMapping/>
  </p:clrMapOvr>
  <mc:AlternateContent xmlns:mc="http://schemas.openxmlformats.org/markup-compatibility/2006" xmlns:p14="http://schemas.microsoft.com/office/powerpoint/2010/main">
    <mc:Choice Requires="p14">
      <p:transition spd="slow" p14:dur="2000" advTm="35869"/>
    </mc:Choice>
    <mc:Fallback xmlns="">
      <p:transition spd="slow" advTm="35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16"/>
                                        </p:tgtEl>
                                        <p:attrNameLst>
                                          <p:attrName>style.opacity</p:attrName>
                                        </p:attrNameLst>
                                      </p:cBhvr>
                                      <p:to>
                                        <p:strVal val="0.5"/>
                                      </p:to>
                                    </p:set>
                                    <p:animEffect filter="image" prLst="opacity: 0.5">
                                      <p:cBhvr rctx="IE">
                                        <p:cTn id="11" dur="indefinite"/>
                                        <p:tgtEl>
                                          <p:spTgt spid="16"/>
                                        </p:tgtEl>
                                      </p:cBhvr>
                                    </p:animEffect>
                                  </p:childTnLst>
                                </p:cTn>
                              </p:par>
                              <p:par>
                                <p:cTn id="12" presetID="24" presetClass="emph" presetSubtype="0" fill="hold" nodeType="withEffect">
                                  <p:stCondLst>
                                    <p:cond delay="0"/>
                                  </p:stCondLst>
                                  <p:childTnLst>
                                    <p:animClr clrSpc="hsl" dir="cw">
                                      <p:cBhvr override="childStyle">
                                        <p:cTn id="13" dur="500" fill="hold"/>
                                        <p:tgtEl>
                                          <p:spTgt spid="17"/>
                                        </p:tgtEl>
                                        <p:attrNameLst>
                                          <p:attrName>style.color</p:attrName>
                                        </p:attrNameLst>
                                      </p:cBhvr>
                                      <p:by>
                                        <p:hsl h="0" s="-12549" l="-25098"/>
                                      </p:by>
                                    </p:animClr>
                                    <p:animClr clrSpc="hsl" dir="cw">
                                      <p:cBhvr>
                                        <p:cTn id="14" dur="500" fill="hold"/>
                                        <p:tgtEl>
                                          <p:spTgt spid="17"/>
                                        </p:tgtEl>
                                        <p:attrNameLst>
                                          <p:attrName>fillcolor</p:attrName>
                                        </p:attrNameLst>
                                      </p:cBhvr>
                                      <p:by>
                                        <p:hsl h="0" s="-12549" l="-25098"/>
                                      </p:by>
                                    </p:animClr>
                                    <p:animClr clrSpc="hsl" dir="cw">
                                      <p:cBhvr>
                                        <p:cTn id="15" dur="500" fill="hold"/>
                                        <p:tgtEl>
                                          <p:spTgt spid="17"/>
                                        </p:tgtEl>
                                        <p:attrNameLst>
                                          <p:attrName>stroke.color</p:attrName>
                                        </p:attrNameLst>
                                      </p:cBhvr>
                                      <p:by>
                                        <p:hsl h="0" s="-12549" l="-25098"/>
                                      </p:by>
                                    </p:animClr>
                                    <p:set>
                                      <p:cBhvr>
                                        <p:cTn id="16" dur="500" fill="hold"/>
                                        <p:tgtEl>
                                          <p:spTgt spid="17"/>
                                        </p:tgtEl>
                                        <p:attrNameLst>
                                          <p:attrName>fill.type</p:attrName>
                                        </p:attrNameLst>
                                      </p:cBhvr>
                                      <p:to>
                                        <p:strVal val="solid"/>
                                      </p:to>
                                    </p:set>
                                  </p:childTnLst>
                                </p:cTn>
                              </p:par>
                              <p:par>
                                <p:cTn id="17" presetID="1" presetClass="entr" presetSubtype="0" fill="hold" nodeType="withEffect">
                                  <p:stCondLst>
                                    <p:cond delay="0"/>
                                  </p:stCondLst>
                                  <p:childTnLst>
                                    <p:set>
                                      <p:cBhvr>
                                        <p:cTn id="18" dur="1" fill="hold">
                                          <p:stCondLst>
                                            <p:cond delay="0"/>
                                          </p:stCondLst>
                                        </p:cTn>
                                        <p:tgtEl>
                                          <p:spTgt spid="410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30"/>
                </p:tgtEl>
              </p:cMediaNode>
            </p:audio>
          </p:childTnLst>
        </p:cTn>
      </p:par>
    </p:tnLst>
    <p:bldLst>
      <p:bldP spid="18" grpId="0" animBg="1"/>
      <p:bldP spid="19" grpId="0" animBg="1"/>
      <p:bldP spid="20" grpId="0" animBg="1"/>
      <p:bldP spid="21" grpId="0" animBg="1"/>
      <p:bldP spid="22" grpId="0" animBg="1"/>
      <p:bldP spid="23" grpId="0" animBg="1"/>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6</a:t>
            </a:fld>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816652" y="1600200"/>
                <a:ext cx="10868369" cy="5013960"/>
              </a:xfrm>
            </p:spPr>
            <p:txBody>
              <a:bodyPr>
                <a:normAutofit/>
              </a:bodyPr>
              <a:lstStyle/>
              <a:p>
                <a:r>
                  <a:rPr lang="en-US" dirty="0"/>
                  <a:t>Sense the weak (sub-</a:t>
                </a:r>
                <a14:m>
                  <m:oMath xmlns:m="http://schemas.openxmlformats.org/officeDocument/2006/math">
                    <m:r>
                      <a:rPr lang="en-US" i="1" smtClean="0">
                        <a:latin typeface="Cambria Math"/>
                        <a:ea typeface="Cambria Math"/>
                      </a:rPr>
                      <m:t>𝜇</m:t>
                    </m:r>
                    <m:r>
                      <a:rPr lang="en-US" b="0" i="1" smtClean="0">
                        <a:latin typeface="Cambria Math"/>
                        <a:ea typeface="Cambria Math"/>
                      </a:rPr>
                      <m:t>𝑇</m:t>
                    </m:r>
                  </m:oMath>
                </a14:m>
                <a:r>
                  <a:rPr lang="en-US" dirty="0"/>
                  <a:t>) motor magnetic field at low costs</a:t>
                </a:r>
              </a:p>
              <a:p>
                <a:pPr marL="514350" indent="-514350">
                  <a:buFont typeface="Arial" pitchFamily="34" charset="0"/>
                  <a:buChar char="•"/>
                </a:pPr>
                <a:endParaRPr lang="en-US" dirty="0"/>
              </a:p>
              <a:p>
                <a:r>
                  <a:rPr lang="en-US" dirty="0"/>
                  <a:t>Track the electric motor position with cm-level granularity</a:t>
                </a:r>
              </a:p>
              <a:p>
                <a:endParaRPr lang="en-US" dirty="0"/>
              </a:p>
              <a:p>
                <a:r>
                  <a:rPr lang="en-US" dirty="0"/>
                  <a:t>Estimate the toothbrush roll angle</a:t>
                </a:r>
              </a:p>
              <a:p>
                <a:endParaRPr lang="en-US" dirty="0"/>
              </a:p>
              <a:p>
                <a:r>
                  <a:rPr lang="en-US" dirty="0"/>
                  <a:t>Design a user-friendly toothbrushing monitoring system</a:t>
                </a:r>
              </a:p>
              <a:p>
                <a:pPr marL="514350" indent="-514350">
                  <a:buAutoNum type="arabicPeriod"/>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816652" y="1600200"/>
                <a:ext cx="10868369" cy="5013960"/>
              </a:xfrm>
              <a:blipFill rotWithShape="1">
                <a:blip r:embed="rId6"/>
                <a:stretch>
                  <a:fillRect l="-1178" t="-1338" r="-449"/>
                </a:stretch>
              </a:blipFill>
            </p:spPr>
            <p:txBody>
              <a:bodyPr/>
              <a:lstStyle/>
              <a:p>
                <a:r>
                  <a:rPr lang="en-US">
                    <a:noFill/>
                  </a:rPr>
                  <a:t> </a:t>
                </a:r>
              </a:p>
            </p:txBody>
          </p:sp>
        </mc:Fallback>
      </mc:AlternateContent>
      <p:sp>
        <p:nvSpPr>
          <p:cNvPr id="4" name="Text Placeholder 3"/>
          <p:cNvSpPr>
            <a:spLocks noGrp="1"/>
          </p:cNvSpPr>
          <p:nvPr>
            <p:ph type="body" sz="quarter" idx="16"/>
          </p:nvPr>
        </p:nvSpPr>
        <p:spPr/>
        <p:txBody>
          <a:bodyPr/>
          <a:lstStyle/>
          <a:p>
            <a:r>
              <a:rPr lang="en-US" dirty="0"/>
              <a:t>Challenges</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2274549231"/>
      </p:ext>
    </p:extLst>
  </p:cSld>
  <p:clrMapOvr>
    <a:masterClrMapping/>
  </p:clrMapOvr>
  <mc:AlternateContent xmlns:mc="http://schemas.openxmlformats.org/markup-compatibility/2006" xmlns:p14="http://schemas.microsoft.com/office/powerpoint/2010/main">
    <mc:Choice Requires="p14">
      <p:transition spd="slow" p14:dur="2000" advTm="48076"/>
    </mc:Choice>
    <mc:Fallback xmlns="">
      <p:transition spd="slow" advTm="48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7</a:t>
            </a:fld>
            <a:endParaRPr lang="en-US" dirty="0"/>
          </a:p>
        </p:txBody>
      </p:sp>
      <p:sp>
        <p:nvSpPr>
          <p:cNvPr id="4" name="Text Placeholder 3"/>
          <p:cNvSpPr>
            <a:spLocks noGrp="1"/>
          </p:cNvSpPr>
          <p:nvPr>
            <p:ph type="body" sz="quarter" idx="16"/>
          </p:nvPr>
        </p:nvSpPr>
        <p:spPr/>
        <p:txBody>
          <a:bodyPr/>
          <a:lstStyle/>
          <a:p>
            <a:r>
              <a:rPr lang="en-US" dirty="0"/>
              <a:t>MET Overview</a:t>
            </a:r>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3792" y="1069426"/>
            <a:ext cx="7205508" cy="5576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660590" y="3745865"/>
            <a:ext cx="1580696" cy="1219200"/>
          </a:xfrm>
          <a:prstGeom prst="rect">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374636" y="2362200"/>
            <a:ext cx="2083314" cy="1914824"/>
          </a:xfrm>
          <a:prstGeom prst="rect">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374636" y="4363864"/>
            <a:ext cx="2083314" cy="2056258"/>
          </a:xfrm>
          <a:prstGeom prst="rect">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156786" y="2343150"/>
            <a:ext cx="2253914" cy="4041427"/>
          </a:xfrm>
          <a:prstGeom prst="rect">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26825" y="6096000"/>
            <a:ext cx="609600" cy="609600"/>
          </a:xfrm>
          <a:prstGeom prst="rect">
            <a:avLst/>
          </a:prstGeom>
        </p:spPr>
      </p:pic>
    </p:spTree>
    <p:custDataLst>
      <p:tags r:id="rId1"/>
    </p:custDataLst>
    <p:extLst>
      <p:ext uri="{BB962C8B-B14F-4D97-AF65-F5344CB8AC3E}">
        <p14:creationId xmlns:p14="http://schemas.microsoft.com/office/powerpoint/2010/main" val="3737898909"/>
      </p:ext>
    </p:extLst>
  </p:cSld>
  <p:clrMapOvr>
    <a:masterClrMapping/>
  </p:clrMapOvr>
  <mc:AlternateContent xmlns:mc="http://schemas.openxmlformats.org/markup-compatibility/2006" xmlns:p14="http://schemas.microsoft.com/office/powerpoint/2010/main">
    <mc:Choice Requires="p14">
      <p:transition spd="slow" p14:dur="2000" advTm="53735"/>
    </mc:Choice>
    <mc:Fallback xmlns="">
      <p:transition spd="slow" advTm="53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9"/>
                </p:tgtEl>
              </p:cMediaNode>
            </p:audio>
          </p:childTnLst>
        </p:cTn>
      </p:par>
    </p:tnLst>
    <p:bldLst>
      <p:bldP spid="6" grpId="0" animBg="1"/>
      <p:bldP spid="6" grpId="1" animBg="1"/>
      <p:bldP spid="7" grpId="0" animBg="1"/>
      <p:bldP spid="7" grpId="1" animBg="1"/>
      <p:bldP spid="8" grpId="0" animBg="1"/>
      <p:bldP spid="8" grpId="1"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8</a:t>
            </a:fld>
            <a:endParaRPr lang="en-US" dirty="0"/>
          </a:p>
        </p:txBody>
      </p:sp>
      <p:sp>
        <p:nvSpPr>
          <p:cNvPr id="3" name="Content Placeholder 2"/>
          <p:cNvSpPr>
            <a:spLocks noGrp="1"/>
          </p:cNvSpPr>
          <p:nvPr>
            <p:ph sz="quarter" idx="1"/>
          </p:nvPr>
        </p:nvSpPr>
        <p:spPr/>
        <p:txBody>
          <a:bodyPr>
            <a:noAutofit/>
          </a:bodyPr>
          <a:lstStyle/>
          <a:p>
            <a:r>
              <a:rPr lang="en-US" sz="2800" dirty="0"/>
              <a:t>MET: an </a:t>
            </a:r>
            <a:r>
              <a:rPr lang="en-US" sz="2800" u="sng" dirty="0"/>
              <a:t>M</a:t>
            </a:r>
            <a:r>
              <a:rPr lang="en-US" sz="2800" dirty="0"/>
              <a:t>agnetic inductive sensing based </a:t>
            </a:r>
            <a:r>
              <a:rPr lang="en-US" sz="2800" u="sng" dirty="0"/>
              <a:t>E</a:t>
            </a:r>
            <a:r>
              <a:rPr lang="en-US" sz="2800" dirty="0"/>
              <a:t>lectric </a:t>
            </a:r>
            <a:r>
              <a:rPr lang="en-US" sz="2800" u="sng" dirty="0"/>
              <a:t>T</a:t>
            </a:r>
            <a:r>
              <a:rPr lang="en-US" sz="2800" dirty="0"/>
              <a:t>oothbrushing monitoring system</a:t>
            </a:r>
          </a:p>
          <a:p>
            <a:endParaRPr lang="en-US" sz="2800" dirty="0"/>
          </a:p>
          <a:p>
            <a:r>
              <a:rPr lang="en-US" sz="2800" dirty="0"/>
              <a:t>The first work to perform motor position and orientation tracking based on the sensing and modeling of the magnetic field</a:t>
            </a:r>
          </a:p>
          <a:p>
            <a:endParaRPr lang="en-US" sz="2800" dirty="0"/>
          </a:p>
          <a:p>
            <a:r>
              <a:rPr lang="en-US" sz="2800" dirty="0"/>
              <a:t>Fine-grained monitoring algorithms that monitors the brushing coverage of all the 15 tooth surfaces</a:t>
            </a:r>
          </a:p>
          <a:p>
            <a:endParaRPr lang="en-US" sz="2800" dirty="0"/>
          </a:p>
          <a:p>
            <a:r>
              <a:rPr lang="en-US" sz="2800" dirty="0"/>
              <a:t>Achieved an accuracy of 85.3% in an evaluation with 14 users</a:t>
            </a:r>
          </a:p>
        </p:txBody>
      </p:sp>
      <p:sp>
        <p:nvSpPr>
          <p:cNvPr id="4" name="Text Placeholder 3"/>
          <p:cNvSpPr>
            <a:spLocks noGrp="1"/>
          </p:cNvSpPr>
          <p:nvPr>
            <p:ph type="body" sz="quarter" idx="16"/>
          </p:nvPr>
        </p:nvSpPr>
        <p:spPr/>
        <p:txBody>
          <a:bodyPr/>
          <a:lstStyle/>
          <a:p>
            <a:r>
              <a:rPr lang="en-US" dirty="0"/>
              <a:t>Contributions	</a:t>
            </a: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555773015"/>
      </p:ext>
    </p:extLst>
  </p:cSld>
  <p:clrMapOvr>
    <a:masterClrMapping/>
  </p:clrMapOvr>
  <mc:AlternateContent xmlns:mc="http://schemas.openxmlformats.org/markup-compatibility/2006" xmlns:p14="http://schemas.microsoft.com/office/powerpoint/2010/main">
    <mc:Choice Requires="p14">
      <p:transition spd="slow" p14:dur="2000" advTm="41398"/>
    </mc:Choice>
    <mc:Fallback xmlns="">
      <p:transition spd="slow" advTm="41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55000" lnSpcReduction="20000"/>
          </a:bodyPr>
          <a:lstStyle/>
          <a:p>
            <a:fld id="{9920A884-552D-AA47-AB99-368ACED1FCFF}" type="slidenum">
              <a:rPr lang="en-US" smtClean="0"/>
              <a:pPr/>
              <a:t>9</a:t>
            </a:fld>
            <a:endParaRPr lang="en-US" dirty="0"/>
          </a:p>
        </p:txBody>
      </p:sp>
      <p:sp>
        <p:nvSpPr>
          <p:cNvPr id="4" name="Text Placeholder 3"/>
          <p:cNvSpPr>
            <a:spLocks noGrp="1"/>
          </p:cNvSpPr>
          <p:nvPr>
            <p:ph type="body" sz="quarter" idx="16"/>
          </p:nvPr>
        </p:nvSpPr>
        <p:spPr/>
        <p:txBody>
          <a:bodyPr/>
          <a:lstStyle/>
          <a:p>
            <a:r>
              <a:rPr lang="en-US" dirty="0"/>
              <a:t>System Demo</a:t>
            </a:r>
          </a:p>
        </p:txBody>
      </p:sp>
      <p:pic>
        <p:nvPicPr>
          <p:cNvPr id="6" name="position_tracki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45407" y="1515214"/>
            <a:ext cx="9498011" cy="5342786"/>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913302386"/>
      </p:ext>
    </p:extLst>
  </p:cSld>
  <p:clrMapOvr>
    <a:masterClrMapping/>
  </p:clrMapOvr>
  <mc:AlternateContent xmlns:mc="http://schemas.openxmlformats.org/markup-compatibility/2006" xmlns:p14="http://schemas.microsoft.com/office/powerpoint/2010/main">
    <mc:Choice Requires="p14">
      <p:transition spd="slow" p14:dur="2000" advTm="13360"/>
    </mc:Choice>
    <mc:Fallback xmlns="">
      <p:transition spd="slow" advTm="13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audio isNarration="1">
              <p:cMediaNode vol="80000" showWhenStopped="0">
                <p:cTn id="8"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2534" objId="6"/>
        <p14:stopEvt time="11368" objId="6"/>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4.4|12.2|32.1"/>
</p:tagLst>
</file>

<file path=ppt/tags/tag10.xml><?xml version="1.0" encoding="utf-8"?>
<p:tagLst xmlns:a="http://schemas.openxmlformats.org/drawingml/2006/main" xmlns:r="http://schemas.openxmlformats.org/officeDocument/2006/relationships" xmlns:p="http://schemas.openxmlformats.org/presentationml/2006/main">
  <p:tag name="TIMING" val="|14.9|7"/>
</p:tagLst>
</file>

<file path=ppt/tags/tag11.xml><?xml version="1.0" encoding="utf-8"?>
<p:tagLst xmlns:a="http://schemas.openxmlformats.org/drawingml/2006/main" xmlns:r="http://schemas.openxmlformats.org/officeDocument/2006/relationships" xmlns:p="http://schemas.openxmlformats.org/presentationml/2006/main">
  <p:tag name="TIMING" val="|14.4"/>
</p:tagLst>
</file>

<file path=ppt/tags/tag12.xml><?xml version="1.0" encoding="utf-8"?>
<p:tagLst xmlns:a="http://schemas.openxmlformats.org/drawingml/2006/main" xmlns:r="http://schemas.openxmlformats.org/officeDocument/2006/relationships" xmlns:p="http://schemas.openxmlformats.org/presentationml/2006/main">
  <p:tag name="TIMING" val="|16|8.3|12.4"/>
</p:tagLst>
</file>

<file path=ppt/tags/tag13.xml><?xml version="1.0" encoding="utf-8"?>
<p:tagLst xmlns:a="http://schemas.openxmlformats.org/drawingml/2006/main" xmlns:r="http://schemas.openxmlformats.org/officeDocument/2006/relationships" xmlns:p="http://schemas.openxmlformats.org/presentationml/2006/main">
  <p:tag name="TIMING" val="|23.9"/>
</p:tagLst>
</file>

<file path=ppt/tags/tag14.xml><?xml version="1.0" encoding="utf-8"?>
<p:tagLst xmlns:a="http://schemas.openxmlformats.org/drawingml/2006/main" xmlns:r="http://schemas.openxmlformats.org/officeDocument/2006/relationships" xmlns:p="http://schemas.openxmlformats.org/presentationml/2006/main">
  <p:tag name="TIMING" val="|5.2|1.6|0.9"/>
</p:tagLst>
</file>

<file path=ppt/tags/tag15.xml><?xml version="1.0" encoding="utf-8"?>
<p:tagLst xmlns:a="http://schemas.openxmlformats.org/drawingml/2006/main" xmlns:r="http://schemas.openxmlformats.org/officeDocument/2006/relationships" xmlns:p="http://schemas.openxmlformats.org/presentationml/2006/main">
  <p:tag name="TIMING" val="|11.6"/>
</p:tagLst>
</file>

<file path=ppt/tags/tag16.xml><?xml version="1.0" encoding="utf-8"?>
<p:tagLst xmlns:a="http://schemas.openxmlformats.org/drawingml/2006/main" xmlns:r="http://schemas.openxmlformats.org/officeDocument/2006/relationships" xmlns:p="http://schemas.openxmlformats.org/presentationml/2006/main">
  <p:tag name="TIMING" val="|15.2|13.1|9.4"/>
</p:tagLst>
</file>

<file path=ppt/tags/tag17.xml><?xml version="1.0" encoding="utf-8"?>
<p:tagLst xmlns:a="http://schemas.openxmlformats.org/drawingml/2006/main" xmlns:r="http://schemas.openxmlformats.org/officeDocument/2006/relationships" xmlns:p="http://schemas.openxmlformats.org/presentationml/2006/main">
  <p:tag name="TIMING" val="|8|27.9|8.1|4.3|1.4|1.4|7.6"/>
</p:tagLst>
</file>

<file path=ppt/tags/tag18.xml><?xml version="1.0" encoding="utf-8"?>
<p:tagLst xmlns:a="http://schemas.openxmlformats.org/drawingml/2006/main" xmlns:r="http://schemas.openxmlformats.org/officeDocument/2006/relationships" xmlns:p="http://schemas.openxmlformats.org/presentationml/2006/main">
  <p:tag name="TIMING" val="|12.2|13|16.7"/>
</p:tagLst>
</file>

<file path=ppt/tags/tag19.xml><?xml version="1.0" encoding="utf-8"?>
<p:tagLst xmlns:a="http://schemas.openxmlformats.org/drawingml/2006/main" xmlns:r="http://schemas.openxmlformats.org/officeDocument/2006/relationships" xmlns:p="http://schemas.openxmlformats.org/presentationml/2006/main">
  <p:tag name="TIMING" val="|7.7"/>
</p:tagLst>
</file>

<file path=ppt/tags/tag2.xml><?xml version="1.0" encoding="utf-8"?>
<p:tagLst xmlns:a="http://schemas.openxmlformats.org/drawingml/2006/main" xmlns:r="http://schemas.openxmlformats.org/officeDocument/2006/relationships" xmlns:p="http://schemas.openxmlformats.org/presentationml/2006/main">
  <p:tag name="TIMING" val="|12.9|9.6|16.5"/>
</p:tagLst>
</file>

<file path=ppt/tags/tag3.xml><?xml version="1.0" encoding="utf-8"?>
<p:tagLst xmlns:a="http://schemas.openxmlformats.org/drawingml/2006/main" xmlns:r="http://schemas.openxmlformats.org/officeDocument/2006/relationships" xmlns:p="http://schemas.openxmlformats.org/presentationml/2006/main">
  <p:tag name="TIMING" val="|5.2|19.1"/>
</p:tagLst>
</file>

<file path=ppt/tags/tag4.xml><?xml version="1.0" encoding="utf-8"?>
<p:tagLst xmlns:a="http://schemas.openxmlformats.org/drawingml/2006/main" xmlns:r="http://schemas.openxmlformats.org/officeDocument/2006/relationships" xmlns:p="http://schemas.openxmlformats.org/presentationml/2006/main">
  <p:tag name="TIMING" val="|9.1|15.8|12.9"/>
</p:tagLst>
</file>

<file path=ppt/tags/tag5.xml><?xml version="1.0" encoding="utf-8"?>
<p:tagLst xmlns:a="http://schemas.openxmlformats.org/drawingml/2006/main" xmlns:r="http://schemas.openxmlformats.org/officeDocument/2006/relationships" xmlns:p="http://schemas.openxmlformats.org/presentationml/2006/main">
  <p:tag name="TIMING" val="|3.4|12.9|12.5|9.1"/>
</p:tagLst>
</file>

<file path=ppt/tags/tag6.xml><?xml version="1.0" encoding="utf-8"?>
<p:tagLst xmlns:a="http://schemas.openxmlformats.org/drawingml/2006/main" xmlns:r="http://schemas.openxmlformats.org/officeDocument/2006/relationships" xmlns:p="http://schemas.openxmlformats.org/presentationml/2006/main">
  <p:tag name="TIMING" val="|12.2|13.5|10.6|9.2"/>
</p:tagLst>
</file>

<file path=ppt/tags/tag7.xml><?xml version="1.0" encoding="utf-8"?>
<p:tagLst xmlns:a="http://schemas.openxmlformats.org/drawingml/2006/main" xmlns:r="http://schemas.openxmlformats.org/officeDocument/2006/relationships" xmlns:p="http://schemas.openxmlformats.org/presentationml/2006/main">
  <p:tag name="TIMING" val="|26.7|14"/>
</p:tagLst>
</file>

<file path=ppt/tags/tag8.xml><?xml version="1.0" encoding="utf-8"?>
<p:tagLst xmlns:a="http://schemas.openxmlformats.org/drawingml/2006/main" xmlns:r="http://schemas.openxmlformats.org/officeDocument/2006/relationships" xmlns:p="http://schemas.openxmlformats.org/presentationml/2006/main">
  <p:tag name="TIMING" val="|15.1"/>
</p:tagLst>
</file>

<file path=ppt/tags/tag9.xml><?xml version="1.0" encoding="utf-8"?>
<p:tagLst xmlns:a="http://schemas.openxmlformats.org/drawingml/2006/main" xmlns:r="http://schemas.openxmlformats.org/officeDocument/2006/relationships" xmlns:p="http://schemas.openxmlformats.org/presentationml/2006/main">
  <p:tag name="TIMING" val="|17.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Median.thmx</Template>
  <TotalTime>28426</TotalTime>
  <Words>4086</Words>
  <Application>Microsoft Office PowerPoint</Application>
  <PresentationFormat>Custom</PresentationFormat>
  <Paragraphs>498</Paragraphs>
  <Slides>39</Slides>
  <Notes>39</Notes>
  <HiddenSlides>0</HiddenSlides>
  <MMClips>42</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Median</vt:lpstr>
      <vt:lpstr>MET: A Magneto Inductive Sensing Based Electric Toothbrushing Monitoring System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Evaluation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Company>University of California, Merced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Hua Huang</dc:creator>
  <cp:lastModifiedBy>Rong Fan</cp:lastModifiedBy>
  <cp:revision>263</cp:revision>
  <dcterms:created xsi:type="dcterms:W3CDTF">2012-06-13T19:20:26Z</dcterms:created>
  <dcterms:modified xsi:type="dcterms:W3CDTF">2020-11-13T17:23:44Z</dcterms:modified>
</cp:coreProperties>
</file>