
<file path=[Content_Types].xml><?xml version="1.0" encoding="utf-8"?>
<Types xmlns="http://schemas.openxmlformats.org/package/2006/content-types">
  <Default Extension="xml" ContentType="application/xml"/>
  <Default Extension="jpeg" ContentType="image/jpeg"/>
  <Default Extension="jpg" ContentType="image/jpeg"/>
  <Default Extension="mp4" ContentType="video/mp4"/>
  <Default Extension="rels" ContentType="application/vnd.openxmlformats-package.relationships+xml"/>
  <Default Extension="wdp" ContentType="image/vnd.ms-photo"/>
  <Default Extension="png" ContentType="image/png"/>
  <Default Extension="wmf" ContentType="image/x-wm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56" r:id="rId1"/>
  </p:sldMasterIdLst>
  <p:notesMasterIdLst>
    <p:notesMasterId r:id="rId46"/>
  </p:notesMasterIdLst>
  <p:handoutMasterIdLst>
    <p:handoutMasterId r:id="rId47"/>
  </p:handoutMasterIdLst>
  <p:sldIdLst>
    <p:sldId id="283" r:id="rId2"/>
    <p:sldId id="287" r:id="rId3"/>
    <p:sldId id="366" r:id="rId4"/>
    <p:sldId id="289" r:id="rId5"/>
    <p:sldId id="292" r:id="rId6"/>
    <p:sldId id="291" r:id="rId7"/>
    <p:sldId id="364" r:id="rId8"/>
    <p:sldId id="383" r:id="rId9"/>
    <p:sldId id="393" r:id="rId10"/>
    <p:sldId id="394" r:id="rId11"/>
    <p:sldId id="395" r:id="rId12"/>
    <p:sldId id="300" r:id="rId13"/>
    <p:sldId id="390" r:id="rId14"/>
    <p:sldId id="388" r:id="rId15"/>
    <p:sldId id="359" r:id="rId16"/>
    <p:sldId id="344" r:id="rId17"/>
    <p:sldId id="303" r:id="rId18"/>
    <p:sldId id="304" r:id="rId19"/>
    <p:sldId id="353" r:id="rId20"/>
    <p:sldId id="387" r:id="rId21"/>
    <p:sldId id="372" r:id="rId22"/>
    <p:sldId id="308" r:id="rId23"/>
    <p:sldId id="338" r:id="rId24"/>
    <p:sldId id="339" r:id="rId25"/>
    <p:sldId id="336" r:id="rId26"/>
    <p:sldId id="337" r:id="rId27"/>
    <p:sldId id="373" r:id="rId28"/>
    <p:sldId id="389" r:id="rId29"/>
    <p:sldId id="379" r:id="rId30"/>
    <p:sldId id="374" r:id="rId31"/>
    <p:sldId id="311" r:id="rId32"/>
    <p:sldId id="319" r:id="rId33"/>
    <p:sldId id="321" r:id="rId34"/>
    <p:sldId id="322" r:id="rId35"/>
    <p:sldId id="323" r:id="rId36"/>
    <p:sldId id="376" r:id="rId37"/>
    <p:sldId id="324" r:id="rId38"/>
    <p:sldId id="326" r:id="rId39"/>
    <p:sldId id="328" r:id="rId40"/>
    <p:sldId id="377" r:id="rId41"/>
    <p:sldId id="332" r:id="rId42"/>
    <p:sldId id="392" r:id="rId43"/>
    <p:sldId id="333" r:id="rId44"/>
    <p:sldId id="367" r:id="rId45"/>
  </p:sldIdLst>
  <p:sldSz cx="9144000" cy="6858000" type="screen4x3"/>
  <p:notesSz cx="6858000" cy="9144000"/>
  <p:defaultTextStyle>
    <a:defPPr>
      <a:defRPr lang="en-US"/>
    </a:defPPr>
    <a:lvl1pPr algn="r" rtl="0" eaLnBrk="0" fontAlgn="base" hangingPunct="0">
      <a:spcBef>
        <a:spcPct val="0"/>
      </a:spcBef>
      <a:spcAft>
        <a:spcPct val="0"/>
      </a:spcAft>
      <a:defRPr sz="2000" b="1" kern="1200">
        <a:solidFill>
          <a:schemeClr val="accent1"/>
        </a:solidFill>
        <a:latin typeface="Lucida Sans Unicode" pitchFamily="34" charset="0"/>
        <a:ea typeface="Gulim" pitchFamily="34" charset="-127"/>
        <a:cs typeface="+mn-cs"/>
      </a:defRPr>
    </a:lvl1pPr>
    <a:lvl2pPr marL="457200" algn="r" rtl="0" eaLnBrk="0" fontAlgn="base" hangingPunct="0">
      <a:spcBef>
        <a:spcPct val="0"/>
      </a:spcBef>
      <a:spcAft>
        <a:spcPct val="0"/>
      </a:spcAft>
      <a:defRPr sz="2000" b="1" kern="1200">
        <a:solidFill>
          <a:schemeClr val="accent1"/>
        </a:solidFill>
        <a:latin typeface="Lucida Sans Unicode" pitchFamily="34" charset="0"/>
        <a:ea typeface="Gulim" pitchFamily="34" charset="-127"/>
        <a:cs typeface="+mn-cs"/>
      </a:defRPr>
    </a:lvl2pPr>
    <a:lvl3pPr marL="914400" algn="r" rtl="0" eaLnBrk="0" fontAlgn="base" hangingPunct="0">
      <a:spcBef>
        <a:spcPct val="0"/>
      </a:spcBef>
      <a:spcAft>
        <a:spcPct val="0"/>
      </a:spcAft>
      <a:defRPr sz="2000" b="1" kern="1200">
        <a:solidFill>
          <a:schemeClr val="accent1"/>
        </a:solidFill>
        <a:latin typeface="Lucida Sans Unicode" pitchFamily="34" charset="0"/>
        <a:ea typeface="Gulim" pitchFamily="34" charset="-127"/>
        <a:cs typeface="+mn-cs"/>
      </a:defRPr>
    </a:lvl3pPr>
    <a:lvl4pPr marL="1371600" algn="r" rtl="0" eaLnBrk="0" fontAlgn="base" hangingPunct="0">
      <a:spcBef>
        <a:spcPct val="0"/>
      </a:spcBef>
      <a:spcAft>
        <a:spcPct val="0"/>
      </a:spcAft>
      <a:defRPr sz="2000" b="1" kern="1200">
        <a:solidFill>
          <a:schemeClr val="accent1"/>
        </a:solidFill>
        <a:latin typeface="Lucida Sans Unicode" pitchFamily="34" charset="0"/>
        <a:ea typeface="Gulim" pitchFamily="34" charset="-127"/>
        <a:cs typeface="+mn-cs"/>
      </a:defRPr>
    </a:lvl4pPr>
    <a:lvl5pPr marL="1828800" algn="r" rtl="0" eaLnBrk="0" fontAlgn="base" hangingPunct="0">
      <a:spcBef>
        <a:spcPct val="0"/>
      </a:spcBef>
      <a:spcAft>
        <a:spcPct val="0"/>
      </a:spcAft>
      <a:defRPr sz="2000" b="1" kern="1200">
        <a:solidFill>
          <a:schemeClr val="accent1"/>
        </a:solidFill>
        <a:latin typeface="Lucida Sans Unicode" pitchFamily="34" charset="0"/>
        <a:ea typeface="Gulim" pitchFamily="34" charset="-127"/>
        <a:cs typeface="+mn-cs"/>
      </a:defRPr>
    </a:lvl5pPr>
    <a:lvl6pPr marL="2286000" algn="l" defTabSz="914400" rtl="0" eaLnBrk="1" latinLnBrk="0" hangingPunct="1">
      <a:defRPr sz="2000" b="1" kern="1200">
        <a:solidFill>
          <a:schemeClr val="accent1"/>
        </a:solidFill>
        <a:latin typeface="Lucida Sans Unicode" pitchFamily="34" charset="0"/>
        <a:ea typeface="Gulim" pitchFamily="34" charset="-127"/>
        <a:cs typeface="+mn-cs"/>
      </a:defRPr>
    </a:lvl6pPr>
    <a:lvl7pPr marL="2743200" algn="l" defTabSz="914400" rtl="0" eaLnBrk="1" latinLnBrk="0" hangingPunct="1">
      <a:defRPr sz="2000" b="1" kern="1200">
        <a:solidFill>
          <a:schemeClr val="accent1"/>
        </a:solidFill>
        <a:latin typeface="Lucida Sans Unicode" pitchFamily="34" charset="0"/>
        <a:ea typeface="Gulim" pitchFamily="34" charset="-127"/>
        <a:cs typeface="+mn-cs"/>
      </a:defRPr>
    </a:lvl7pPr>
    <a:lvl8pPr marL="3200400" algn="l" defTabSz="914400" rtl="0" eaLnBrk="1" latinLnBrk="0" hangingPunct="1">
      <a:defRPr sz="2000" b="1" kern="1200">
        <a:solidFill>
          <a:schemeClr val="accent1"/>
        </a:solidFill>
        <a:latin typeface="Lucida Sans Unicode" pitchFamily="34" charset="0"/>
        <a:ea typeface="Gulim" pitchFamily="34" charset="-127"/>
        <a:cs typeface="+mn-cs"/>
      </a:defRPr>
    </a:lvl8pPr>
    <a:lvl9pPr marL="3657600" algn="l" defTabSz="914400" rtl="0" eaLnBrk="1" latinLnBrk="0" hangingPunct="1">
      <a:defRPr sz="2000" b="1" kern="1200">
        <a:solidFill>
          <a:schemeClr val="accent1"/>
        </a:solidFill>
        <a:latin typeface="Lucida Sans Unicode" pitchFamily="34" charset="0"/>
        <a:ea typeface="Gulim" pitchFamily="34" charset="-127"/>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Shan Lin" initials="SL" lastIdx="2" clrIdx="0">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FCC"/>
    <a:srgbClr val="FF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3901" autoAdjust="0"/>
    <p:restoredTop sz="63583" autoAdjust="0"/>
  </p:normalViewPr>
  <p:slideViewPr>
    <p:cSldViewPr snapToObjects="1">
      <p:cViewPr varScale="1">
        <p:scale>
          <a:sx n="63" d="100"/>
          <a:sy n="63" d="100"/>
        </p:scale>
        <p:origin x="2160" y="168"/>
      </p:cViewPr>
      <p:guideLst>
        <p:guide orient="horz" pos="2160"/>
        <p:guide pos="2880"/>
      </p:guideLst>
    </p:cSldViewPr>
  </p:slideViewPr>
  <p:notesTextViewPr>
    <p:cViewPr>
      <p:scale>
        <a:sx n="1" d="1"/>
        <a:sy n="1" d="1"/>
      </p:scale>
      <p:origin x="0" y="0"/>
    </p:cViewPr>
  </p:notesTextViewPr>
  <p:notesViewPr>
    <p:cSldViewPr snapToObjects="1">
      <p:cViewPr varScale="1">
        <p:scale>
          <a:sx n="66" d="100"/>
          <a:sy n="66" d="100"/>
        </p:scale>
        <p:origin x="0" y="0"/>
      </p:cViewPr>
      <p:guideLst/>
    </p:cSldViewPr>
  </p:notesViewPr>
  <p:gridSpacing cx="76200" cy="76200"/>
</p:viewPr>
</file>

<file path=ppt/_rels/presentation.xml.rels><?xml version="1.0" encoding="UTF-8" standalone="yes"?>
<Relationships xmlns="http://schemas.openxmlformats.org/package/2006/relationships"><Relationship Id="rId46" Type="http://schemas.openxmlformats.org/officeDocument/2006/relationships/notesMaster" Target="notesMasters/notesMaster1.xml"/><Relationship Id="rId47" Type="http://schemas.openxmlformats.org/officeDocument/2006/relationships/handoutMaster" Target="handoutMasters/handoutMaster1.xml"/><Relationship Id="rId48" Type="http://schemas.openxmlformats.org/officeDocument/2006/relationships/commentAuthors" Target="commentAuthors.xml"/><Relationship Id="rId49" Type="http://schemas.openxmlformats.org/officeDocument/2006/relationships/presProps" Target="presProps.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slide" Target="slides/slide22.xml"/><Relationship Id="rId24" Type="http://schemas.openxmlformats.org/officeDocument/2006/relationships/slide" Target="slides/slide23.xml"/><Relationship Id="rId25" Type="http://schemas.openxmlformats.org/officeDocument/2006/relationships/slide" Target="slides/slide24.xml"/><Relationship Id="rId26" Type="http://schemas.openxmlformats.org/officeDocument/2006/relationships/slide" Target="slides/slide25.xml"/><Relationship Id="rId27" Type="http://schemas.openxmlformats.org/officeDocument/2006/relationships/slide" Target="slides/slide26.xml"/><Relationship Id="rId28" Type="http://schemas.openxmlformats.org/officeDocument/2006/relationships/slide" Target="slides/slide27.xml"/><Relationship Id="rId29" Type="http://schemas.openxmlformats.org/officeDocument/2006/relationships/slide" Target="slides/slide28.xml"/><Relationship Id="rId50" Type="http://schemas.openxmlformats.org/officeDocument/2006/relationships/viewProps" Target="viewProps.xml"/><Relationship Id="rId51" Type="http://schemas.openxmlformats.org/officeDocument/2006/relationships/theme" Target="theme/theme1.xml"/><Relationship Id="rId52" Type="http://schemas.openxmlformats.org/officeDocument/2006/relationships/tableStyles" Target="tableStyles.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30" Type="http://schemas.openxmlformats.org/officeDocument/2006/relationships/slide" Target="slides/slide29.xml"/><Relationship Id="rId31" Type="http://schemas.openxmlformats.org/officeDocument/2006/relationships/slide" Target="slides/slide30.xml"/><Relationship Id="rId32" Type="http://schemas.openxmlformats.org/officeDocument/2006/relationships/slide" Target="slides/slide31.xml"/><Relationship Id="rId9" Type="http://schemas.openxmlformats.org/officeDocument/2006/relationships/slide" Target="slides/slide8.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 Id="rId33" Type="http://schemas.openxmlformats.org/officeDocument/2006/relationships/slide" Target="slides/slide32.xml"/><Relationship Id="rId34" Type="http://schemas.openxmlformats.org/officeDocument/2006/relationships/slide" Target="slides/slide33.xml"/><Relationship Id="rId35" Type="http://schemas.openxmlformats.org/officeDocument/2006/relationships/slide" Target="slides/slide34.xml"/><Relationship Id="rId36" Type="http://schemas.openxmlformats.org/officeDocument/2006/relationships/slide" Target="slides/slide35.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37" Type="http://schemas.openxmlformats.org/officeDocument/2006/relationships/slide" Target="slides/slide36.xml"/><Relationship Id="rId38" Type="http://schemas.openxmlformats.org/officeDocument/2006/relationships/slide" Target="slides/slide37.xml"/><Relationship Id="rId39" Type="http://schemas.openxmlformats.org/officeDocument/2006/relationships/slide" Target="slides/slide38.xml"/><Relationship Id="rId40" Type="http://schemas.openxmlformats.org/officeDocument/2006/relationships/slide" Target="slides/slide39.xml"/><Relationship Id="rId41" Type="http://schemas.openxmlformats.org/officeDocument/2006/relationships/slide" Target="slides/slide40.xml"/><Relationship Id="rId42" Type="http://schemas.openxmlformats.org/officeDocument/2006/relationships/slide" Target="slides/slide41.xml"/><Relationship Id="rId43" Type="http://schemas.openxmlformats.org/officeDocument/2006/relationships/slide" Target="slides/slide42.xml"/><Relationship Id="rId44" Type="http://schemas.openxmlformats.org/officeDocument/2006/relationships/slide" Target="slides/slide43.xml"/><Relationship Id="rId45" Type="http://schemas.openxmlformats.org/officeDocument/2006/relationships/slide" Target="slides/slide44.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8610"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a:defRPr sz="1200" b="0">
                <a:solidFill>
                  <a:schemeClr val="tx1"/>
                </a:solidFill>
                <a:latin typeface="Times New Roman" pitchFamily="18" charset="0"/>
              </a:defRPr>
            </a:lvl1pPr>
          </a:lstStyle>
          <a:p>
            <a:endParaRPr lang="en-US" altLang="ko-KR"/>
          </a:p>
        </p:txBody>
      </p:sp>
      <p:sp>
        <p:nvSpPr>
          <p:cNvPr id="68611" name="Rectangle 3"/>
          <p:cNvSpPr>
            <a:spLocks noGrp="1" noChangeArrowheads="1"/>
          </p:cNvSpPr>
          <p:nvPr>
            <p:ph type="dt" sz="quarter" idx="1"/>
          </p:nvPr>
        </p:nvSpPr>
        <p:spPr bwMode="auto">
          <a:xfrm>
            <a:off x="388620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solidFill>
                  <a:schemeClr val="tx1"/>
                </a:solidFill>
                <a:latin typeface="Times New Roman" pitchFamily="18" charset="0"/>
              </a:defRPr>
            </a:lvl1pPr>
          </a:lstStyle>
          <a:p>
            <a:endParaRPr lang="en-US" altLang="ko-KR"/>
          </a:p>
        </p:txBody>
      </p:sp>
      <p:sp>
        <p:nvSpPr>
          <p:cNvPr id="68612" name="Rectangle 4"/>
          <p:cNvSpPr>
            <a:spLocks noGrp="1" noChangeArrowheads="1"/>
          </p:cNvSpPr>
          <p:nvPr>
            <p:ph type="ftr" sz="quarter" idx="2"/>
          </p:nvPr>
        </p:nvSpPr>
        <p:spPr bwMode="auto">
          <a:xfrm>
            <a:off x="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l">
              <a:defRPr sz="1200" b="0">
                <a:solidFill>
                  <a:schemeClr val="tx1"/>
                </a:solidFill>
                <a:latin typeface="Times New Roman" pitchFamily="18" charset="0"/>
              </a:defRPr>
            </a:lvl1pPr>
          </a:lstStyle>
          <a:p>
            <a:endParaRPr lang="en-US" altLang="ko-KR"/>
          </a:p>
        </p:txBody>
      </p:sp>
      <p:sp>
        <p:nvSpPr>
          <p:cNvPr id="68613" name="Rectangle 5"/>
          <p:cNvSpPr>
            <a:spLocks noGrp="1" noChangeArrowheads="1"/>
          </p:cNvSpPr>
          <p:nvPr>
            <p:ph type="sldNum" sz="quarter" idx="3"/>
          </p:nvPr>
        </p:nvSpPr>
        <p:spPr bwMode="auto">
          <a:xfrm>
            <a:off x="3886200" y="868680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solidFill>
                  <a:schemeClr val="tx1"/>
                </a:solidFill>
                <a:latin typeface="Times New Roman" pitchFamily="18" charset="0"/>
              </a:defRPr>
            </a:lvl1pPr>
          </a:lstStyle>
          <a:p>
            <a:fld id="{FDAC750F-C8DA-48B4-9E5E-3ED0A0182659}" type="slidenum">
              <a:rPr lang="ko-KR" altLang="en-US"/>
              <a:pPr/>
              <a:t>‹#›</a:t>
            </a:fld>
            <a:endParaRPr lang="en-US" altLang="ko-KR"/>
          </a:p>
        </p:txBody>
      </p:sp>
    </p:spTree>
    <p:extLst>
      <p:ext uri="{BB962C8B-B14F-4D97-AF65-F5344CB8AC3E}">
        <p14:creationId xmlns:p14="http://schemas.microsoft.com/office/powerpoint/2010/main" val="1082256745"/>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70D4838-3362-4A77-B021-15C7A349B471}" type="datetimeFigureOut">
              <a:rPr lang="en-US" smtClean="0"/>
              <a:t>12/1/16</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6E4C21B6-4C86-49A0-9744-0633A624D97C}" type="slidenum">
              <a:rPr lang="en-US" smtClean="0"/>
              <a:t>‹#›</a:t>
            </a:fld>
            <a:endParaRPr lang="en-US"/>
          </a:p>
        </p:txBody>
      </p:sp>
    </p:spTree>
    <p:extLst>
      <p:ext uri="{BB962C8B-B14F-4D97-AF65-F5344CB8AC3E}">
        <p14:creationId xmlns:p14="http://schemas.microsoft.com/office/powerpoint/2010/main" val="328213935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3.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7.xml"/></Relationships>
</file>

<file path=ppt/notesSlides/_rels/notesSlide2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8.xml"/></Relationships>
</file>

<file path=ppt/notesSlides/_rels/notesSlide2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3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3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2.xml"/></Relationships>
</file>

<file path=ppt/notesSlides/_rels/notesSlide3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3.xml"/></Relationships>
</file>

<file path=ppt/notesSlides/_rels/notesSlide3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4.xml"/></Relationships>
</file>

<file path=ppt/notesSlides/_rels/notesSlide3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5.xml"/></Relationships>
</file>

<file path=ppt/notesSlides/_rels/notesSlide3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6.xml"/></Relationships>
</file>

<file path=ppt/notesSlides/_rels/notesSlide3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7.xml"/></Relationships>
</file>

<file path=ppt/notesSlides/_rels/notesSlide3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8.xml"/></Relationships>
</file>

<file path=ppt/notesSlides/_rels/notesSlide3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9.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4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0.xml"/></Relationships>
</file>

<file path=ppt/notesSlides/_rels/notesSlide4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1.xml"/></Relationships>
</file>

<file path=ppt/notesSlides/_rels/notesSlide4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2.xml"/></Relationships>
</file>

<file path=ppt/notesSlides/_rels/notesSlide4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3.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Thank you for the introduction. Our</a:t>
            </a:r>
            <a:r>
              <a:rPr lang="en-US" baseline="0" dirty="0" smtClean="0"/>
              <a:t> topic is toothbrushing monitoring using wrist watch. This is a joint work with my </a:t>
            </a:r>
            <a:r>
              <a:rPr lang="en-US" baseline="0" smtClean="0"/>
              <a:t>advisor Professor Shan </a:t>
            </a:r>
            <a:r>
              <a:rPr lang="en-US" baseline="0" dirty="0" smtClean="0"/>
              <a:t>Lin</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a:t>
            </a:fld>
            <a:endParaRPr lang="en-US"/>
          </a:p>
        </p:txBody>
      </p:sp>
    </p:spTree>
    <p:extLst>
      <p:ext uri="{BB962C8B-B14F-4D97-AF65-F5344CB8AC3E}">
        <p14:creationId xmlns:p14="http://schemas.microsoft.com/office/powerpoint/2010/main" val="14604079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use a smart watch to capture the magnetic field from the toothbrush, and the motions from the user’s arm. Based on this information, recognition algorithms are conducted to monitor the toothbrushing surface and technique.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10</a:t>
            </a:fld>
            <a:endParaRPr lang="en-US"/>
          </a:p>
        </p:txBody>
      </p:sp>
    </p:spTree>
    <p:extLst>
      <p:ext uri="{BB962C8B-B14F-4D97-AF65-F5344CB8AC3E}">
        <p14:creationId xmlns:p14="http://schemas.microsoft.com/office/powerpoint/2010/main" val="206966614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a:t>
            </a:r>
            <a:r>
              <a:rPr lang="en-US" baseline="0" dirty="0" smtClean="0"/>
              <a:t>recognition results are transmit to the smart phone, which will provide feedback on toothbrushing coverage for each surface and the toothbrushing technique to the user in real time</a:t>
            </a:r>
          </a:p>
          <a:p>
            <a:endParaRPr lang="en-US" baseline="0" dirty="0" smtClean="0"/>
          </a:p>
          <a:p>
            <a:r>
              <a:rPr lang="en-US" baseline="0" dirty="0" smtClean="0"/>
              <a:t>To support our system, we have also used cloud services for data storage, computation and user management</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11</a:t>
            </a:fld>
            <a:endParaRPr lang="en-US"/>
          </a:p>
        </p:txBody>
      </p:sp>
    </p:spTree>
    <p:extLst>
      <p:ext uri="{BB962C8B-B14F-4D97-AF65-F5344CB8AC3E}">
        <p14:creationId xmlns:p14="http://schemas.microsoft.com/office/powerpoint/2010/main" val="206966614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i="0" kern="1200" dirty="0" smtClean="0">
                <a:solidFill>
                  <a:schemeClr val="tx1"/>
                </a:solidFill>
                <a:effectLst/>
                <a:latin typeface="+mn-lt"/>
                <a:ea typeface="+mn-ea"/>
                <a:cs typeface="+mn-cs"/>
              </a:rPr>
              <a:t>To capture dynamic interactions between the toothbrush and the user’s hand, we attach small magnets</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on off-the-shelf toothbrushes and design novel magnetic sensing algorithms to detect toothbrush orientation and motion.</a:t>
            </a:r>
          </a:p>
          <a:p>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We identify coupled motions of a user’s wrist, hand,</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and arm during toothbrushing with the Bass technique, and design models based on inertial sensing data</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to characterize toothbrushing gestures.</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We build a toothbrushing monitoring system prototype using wrist watch. In a 3 week experiments with</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12 users, our system successfully recognized the brushing gestures on 16 tooth surfaces with an average precision of 85.6%.</a:t>
            </a:r>
            <a:br>
              <a:rPr lang="en-US" sz="12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12</a:t>
            </a:fld>
            <a:endParaRPr lang="en-US"/>
          </a:p>
        </p:txBody>
      </p:sp>
    </p:spTree>
    <p:extLst>
      <p:ext uri="{BB962C8B-B14F-4D97-AF65-F5344CB8AC3E}">
        <p14:creationId xmlns:p14="http://schemas.microsoft.com/office/powerpoint/2010/main" val="271680286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Many</a:t>
            </a:r>
            <a:r>
              <a:rPr lang="en-US" baseline="0" dirty="0" smtClean="0"/>
              <a:t> smart watch based activity recognition systems have been designed.</a:t>
            </a:r>
          </a:p>
          <a:p>
            <a:r>
              <a:rPr lang="en-US" baseline="0" dirty="0" smtClean="0"/>
              <a:t>For example, hand washing, smoking and eating activities are monitored using smart watches. These works provide valuable insights on how to recognize daily human activities. </a:t>
            </a:r>
          </a:p>
          <a:p>
            <a:r>
              <a:rPr lang="en-US" baseline="0" dirty="0" smtClean="0"/>
              <a:t>Compared with these activities, toothbrushing is different because the motions of a hand tool, the toothbrush, play an important role in the activity. Therefore, we propose a novel magnetic sensing technique to capture such motions.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13</a:t>
            </a:fld>
            <a:endParaRPr lang="en-US"/>
          </a:p>
        </p:txBody>
      </p:sp>
    </p:spTree>
    <p:extLst>
      <p:ext uri="{BB962C8B-B14F-4D97-AF65-F5344CB8AC3E}">
        <p14:creationId xmlns:p14="http://schemas.microsoft.com/office/powerpoint/2010/main" val="263725083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Now I</a:t>
            </a:r>
            <a:r>
              <a:rPr lang="en-US" baseline="0" dirty="0" smtClean="0"/>
              <a:t> will introduce our system design. There are three components: the Toothbrush sensing module, the arm gesture sensing module, and the recognition algorithm module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14</a:t>
            </a:fld>
            <a:endParaRPr lang="en-US"/>
          </a:p>
        </p:txBody>
      </p:sp>
    </p:spTree>
    <p:extLst>
      <p:ext uri="{BB962C8B-B14F-4D97-AF65-F5344CB8AC3E}">
        <p14:creationId xmlns:p14="http://schemas.microsoft.com/office/powerpoint/2010/main" val="225851534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will begin with the toothbrush sensing module. </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15</a:t>
            </a:fld>
            <a:endParaRPr lang="en-US"/>
          </a:p>
        </p:txBody>
      </p:sp>
    </p:spTree>
    <p:extLst>
      <p:ext uri="{BB962C8B-B14F-4D97-AF65-F5344CB8AC3E}">
        <p14:creationId xmlns:p14="http://schemas.microsoft.com/office/powerpoint/2010/main" val="225851534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There are many previous</a:t>
            </a:r>
            <a:r>
              <a:rPr lang="en-US" baseline="0" dirty="0" smtClean="0"/>
              <a:t> works on recognizing smart watch motions. </a:t>
            </a:r>
          </a:p>
          <a:p>
            <a:r>
              <a:rPr lang="en-US" baseline="0" dirty="0" smtClean="0"/>
              <a:t>However, in the following two examples, we show that in the context of toothbrushing monitoring,  smartwatch motions cannot indicate the surface being brush.</a:t>
            </a:r>
          </a:p>
          <a:p>
            <a:r>
              <a:rPr lang="en-US" baseline="0" dirty="0" smtClean="0"/>
              <a:t>The first example is about brushing different surfaces with identical motions.</a:t>
            </a:r>
          </a:p>
          <a:p>
            <a:r>
              <a:rPr lang="en-US" baseline="0" dirty="0" smtClean="0"/>
              <a:t>(play)</a:t>
            </a:r>
          </a:p>
          <a:p>
            <a:r>
              <a:rPr lang="en-US" baseline="0" dirty="0" smtClean="0"/>
              <a:t>We can see that when the user is brushing the lower surface (wait ) and brushing the upper surface (wait), the motion of the arm is the same. Therefore, we cannot distinguish them using motions sensors alone. The only difference is the toothbrush orientation</a:t>
            </a:r>
          </a:p>
          <a:p>
            <a:endParaRPr lang="en-US" baseline="0" dirty="0" smtClean="0"/>
          </a:p>
          <a:p>
            <a:r>
              <a:rPr lang="en-US" baseline="0" dirty="0" smtClean="0"/>
              <a:t>The second example is about subtle finger motions that are too small to be captured by the watch.</a:t>
            </a:r>
          </a:p>
          <a:p>
            <a:r>
              <a:rPr lang="en-US" baseline="0" dirty="0" smtClean="0"/>
              <a:t>(play)</a:t>
            </a:r>
          </a:p>
          <a:p>
            <a:r>
              <a:rPr lang="en-US" baseline="0" dirty="0" smtClean="0"/>
              <a:t>In this video, the user is rotating the toothbrush using finger. We can hardly see any smart watch motions.</a:t>
            </a:r>
          </a:p>
          <a:p>
            <a:endParaRPr lang="en-US" baseline="0" dirty="0" smtClean="0"/>
          </a:p>
          <a:p>
            <a:r>
              <a:rPr lang="en-US" baseline="0" dirty="0" smtClean="0"/>
              <a:t>Therefore, it’s important to design new techniques to toothbrush orientations and motions.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16</a:t>
            </a:fld>
            <a:endParaRPr lang="en-US"/>
          </a:p>
        </p:txBody>
      </p:sp>
    </p:spTree>
    <p:extLst>
      <p:ext uri="{BB962C8B-B14F-4D97-AF65-F5344CB8AC3E}">
        <p14:creationId xmlns:p14="http://schemas.microsoft.com/office/powerpoint/2010/main" val="1491808836"/>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solution is to install magnets</a:t>
            </a:r>
            <a:r>
              <a:rPr lang="en-US" baseline="0" dirty="0" smtClean="0"/>
              <a:t> on the toothbrush handle, and use magnetic sensor  to capture the magnetic field.</a:t>
            </a:r>
          </a:p>
          <a:p>
            <a:r>
              <a:rPr lang="en-US" baseline="0" dirty="0" smtClean="0"/>
              <a:t>(click)</a:t>
            </a:r>
          </a:p>
          <a:p>
            <a:r>
              <a:rPr lang="en-US" dirty="0" smtClean="0"/>
              <a:t>This design is low cost. The magnet costs 7 cents each. It is also user</a:t>
            </a:r>
            <a:r>
              <a:rPr lang="en-US" baseline="0" dirty="0" smtClean="0"/>
              <a:t> friendly, because we can install the magnet inside the toothbrush handle, or design a magnetic snap case.</a:t>
            </a:r>
          </a:p>
          <a:p>
            <a:r>
              <a:rPr lang="en-US" baseline="0" dirty="0" smtClean="0"/>
              <a:t>(click)</a:t>
            </a:r>
          </a:p>
          <a:p>
            <a:r>
              <a:rPr lang="en-US" baseline="0" dirty="0" smtClean="0"/>
              <a:t>The magnetic field, B, can be calculated by this equation. In this equation, vector r represents the relative position of the magnet, and vector m represents the orientation of the magnet. </a:t>
            </a:r>
          </a:p>
          <a:p>
            <a:r>
              <a:rPr lang="en-US" baseline="0" dirty="0" smtClean="0"/>
              <a:t>Based on this equation, we can estimate the toothbrush orientation and angle of rotation of the toothbrush</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17</a:t>
            </a:fld>
            <a:endParaRPr lang="en-US"/>
          </a:p>
        </p:txBody>
      </p:sp>
    </p:spTree>
    <p:extLst>
      <p:ext uri="{BB962C8B-B14F-4D97-AF65-F5344CB8AC3E}">
        <p14:creationId xmlns:p14="http://schemas.microsoft.com/office/powerpoint/2010/main" val="421089197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test whether or not our design can be used to detect toothbrush orientation. In this experiment, We brush the teeth with 4 different toothbrush orientations, and record the magnetic sensor readings</a:t>
            </a:r>
          </a:p>
          <a:p>
            <a:r>
              <a:rPr lang="en-US" baseline="0" dirty="0" smtClean="0"/>
              <a:t>(play)</a:t>
            </a:r>
          </a:p>
          <a:p>
            <a:r>
              <a:rPr lang="en-US" baseline="0" dirty="0" smtClean="0"/>
              <a:t>We can see that the toothbrush is facing left, facing down, facing right, facing up. Each time the toothbrush changes orientation, the magnetic sensing results change significantly. </a:t>
            </a:r>
          </a:p>
          <a:p>
            <a:r>
              <a:rPr lang="en-US" baseline="0" dirty="0" smtClean="0"/>
              <a:t>Therefore, we can use the magnetic sensing result to estimate the toothbrush orientation</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18</a:t>
            </a:fld>
            <a:endParaRPr lang="en-US"/>
          </a:p>
        </p:txBody>
      </p:sp>
    </p:spTree>
    <p:extLst>
      <p:ext uri="{BB962C8B-B14F-4D97-AF65-F5344CB8AC3E}">
        <p14:creationId xmlns:p14="http://schemas.microsoft.com/office/powerpoint/2010/main" val="82435881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a:t>
            </a:r>
            <a:r>
              <a:rPr lang="en-US" baseline="0" dirty="0" smtClean="0"/>
              <a:t> we show the magnetic sensing results when the toothbrush is used differently. In the red box, we can see that when the user is rotating the toothbrush with fingers, the magnetic sensing value fluctuates periodically according to the rotating frequency. This is different from when the user is brushing with forearm rotation, wrist motion, and elbow motion. Therefore, we can extract the range of fluctuation and zero crossing rate of the magnetic field as a feature to indicate the existence of toothbrush motion</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19</a:t>
            </a:fld>
            <a:endParaRPr lang="en-US"/>
          </a:p>
        </p:txBody>
      </p:sp>
    </p:spTree>
    <p:extLst>
      <p:ext uri="{BB962C8B-B14F-4D97-AF65-F5344CB8AC3E}">
        <p14:creationId xmlns:p14="http://schemas.microsoft.com/office/powerpoint/2010/main" val="2610539861"/>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Toothbrushing is very important to our oral health. But do you know not everyone is doing it right?</a:t>
            </a:r>
          </a:p>
          <a:p>
            <a:r>
              <a:rPr lang="en-US" dirty="0" smtClean="0"/>
              <a:t>The first question is brushing time. It is widely recommended that each</a:t>
            </a:r>
            <a:r>
              <a:rPr lang="en-US" baseline="0" dirty="0" smtClean="0"/>
              <a:t> toothbrushing session should be 2 minutes. However, a study shows that people on average over estimate brushing time by 50%</a:t>
            </a:r>
          </a:p>
          <a:p>
            <a:r>
              <a:rPr lang="en-US" baseline="0" dirty="0" smtClean="0"/>
              <a:t>If estimating the overall brushing time is difficult, then estimating the coverage for each of the tooth surface is even more difficult.  To ensure toothbrushing quality, it’s also important to brush each tooth surface for the correct amount of time.</a:t>
            </a:r>
          </a:p>
          <a:p>
            <a:r>
              <a:rPr lang="en-US" baseline="0" dirty="0" smtClean="0"/>
              <a:t>And finally, the toothbrushing technique is also important.  Common incorrect toothbrushing technique, such as back-forth horizontal brushing for the outer tooth surfaces could create 2 times more </a:t>
            </a:r>
            <a:r>
              <a:rPr lang="en-US" baseline="0" dirty="0" err="1" smtClean="0"/>
              <a:t>abrations</a:t>
            </a:r>
            <a:r>
              <a:rPr lang="en-US" baseline="0" dirty="0" smtClean="0"/>
              <a:t>. However, a study shows that 75% of the participants fail to brush using the correct technique.</a:t>
            </a:r>
          </a:p>
          <a:p>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a:t>
            </a:fld>
            <a:endParaRPr lang="en-US"/>
          </a:p>
        </p:txBody>
      </p:sp>
    </p:spTree>
    <p:extLst>
      <p:ext uri="{BB962C8B-B14F-4D97-AF65-F5344CB8AC3E}">
        <p14:creationId xmlns:p14="http://schemas.microsoft.com/office/powerpoint/2010/main" val="362961698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test the robustness of our system to the influence of geomagnetic</a:t>
            </a:r>
            <a:r>
              <a:rPr lang="en-US" baseline="0" dirty="0" smtClean="0"/>
              <a:t> field. In this experiment, with the four different cardinal directions,  the user brushes the upper teeth and lower teeth. </a:t>
            </a:r>
          </a:p>
          <a:p>
            <a:r>
              <a:rPr lang="en-US" baseline="0" dirty="0" smtClean="0"/>
              <a:t>From this figure, we can see that no matter what cardinal direction the user faces, when the lower teeth are brushed, the magnetic sensing data are clustered in the blue circle in the upper right corner. When the upper teeth are brushed, the magnetic sensing data are clustered in the red circle in the lower left corner.  This means that our system can still distinguish upper or lower toothbrush orientations.</a:t>
            </a:r>
          </a:p>
          <a:p>
            <a:r>
              <a:rPr lang="en-US" baseline="0" dirty="0" smtClean="0"/>
              <a:t>Nevertheless, we can see different cardinal direction can create a noticeable influence on the magnetic sensor reading.</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20</a:t>
            </a:fld>
            <a:endParaRPr lang="en-US"/>
          </a:p>
        </p:txBody>
      </p:sp>
    </p:spTree>
    <p:extLst>
      <p:ext uri="{BB962C8B-B14F-4D97-AF65-F5344CB8AC3E}">
        <p14:creationId xmlns:p14="http://schemas.microsoft.com/office/powerpoint/2010/main" val="2608861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will introduce the toothbrushing</a:t>
            </a:r>
            <a:r>
              <a:rPr lang="en-US" baseline="0" dirty="0" smtClean="0"/>
              <a:t> gesture sensing module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21</a:t>
            </a:fld>
            <a:endParaRPr lang="en-US"/>
          </a:p>
        </p:txBody>
      </p:sp>
    </p:spTree>
    <p:extLst>
      <p:ext uri="{BB962C8B-B14F-4D97-AF65-F5344CB8AC3E}">
        <p14:creationId xmlns:p14="http://schemas.microsoft.com/office/powerpoint/2010/main" val="1367377896"/>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focus on sensing</a:t>
            </a:r>
            <a:r>
              <a:rPr lang="en-US" baseline="0" dirty="0" smtClean="0"/>
              <a:t> the motions involved in the Bass technique. It is a complex process that involves motions. </a:t>
            </a:r>
          </a:p>
          <a:p>
            <a:r>
              <a:rPr lang="en-US" baseline="0" dirty="0" smtClean="0"/>
              <a:t>Click</a:t>
            </a:r>
          </a:p>
          <a:p>
            <a:r>
              <a:rPr lang="en-US" baseline="0" dirty="0" smtClean="0"/>
              <a:t>Our observation is that  each toothbrushing gesture is a unique combination of one or more basic motion types. These basic motion types are forearm rotation, elbow/shoulder flexion/extraction and wrist flexion/extraction</a:t>
            </a:r>
          </a:p>
          <a:p>
            <a:r>
              <a:rPr lang="en-US" baseline="0" dirty="0" smtClean="0"/>
              <a:t>Click</a:t>
            </a:r>
          </a:p>
          <a:p>
            <a:r>
              <a:rPr lang="en-US" baseline="0" dirty="0" smtClean="0"/>
              <a:t>This motivates us to construct models and design features to recognize each of these motions and their combinations.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22</a:t>
            </a:fld>
            <a:endParaRPr lang="en-US"/>
          </a:p>
        </p:txBody>
      </p:sp>
    </p:spTree>
    <p:extLst>
      <p:ext uri="{BB962C8B-B14F-4D97-AF65-F5344CB8AC3E}">
        <p14:creationId xmlns:p14="http://schemas.microsoft.com/office/powerpoint/2010/main" val="2986711690"/>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elbow</a:t>
            </a:r>
            <a:r>
              <a:rPr lang="en-US" baseline="0" dirty="0" smtClean="0"/>
              <a:t> shoulder motion is involved when the user is brushing the chewing surfaces. An example is shown in this video.  </a:t>
            </a:r>
          </a:p>
          <a:p>
            <a:r>
              <a:rPr lang="en-US" baseline="0" dirty="0" smtClean="0"/>
              <a:t>The </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23</a:t>
            </a:fld>
            <a:endParaRPr lang="en-US"/>
          </a:p>
        </p:txBody>
      </p:sp>
    </p:spTree>
    <p:extLst>
      <p:ext uri="{BB962C8B-B14F-4D97-AF65-F5344CB8AC3E}">
        <p14:creationId xmlns:p14="http://schemas.microsoft.com/office/powerpoint/2010/main" val="2603551345"/>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a:t>
            </a:r>
            <a:r>
              <a:rPr lang="en-US" baseline="0" dirty="0" smtClean="0"/>
              <a:t> accelerometer reading of the elbow shoulder reading is shown in the figure on the left. The directions of the y and z axes are illustrated in the figure on the right. We can see that the sensor data are highly periodic. The sensor value has one peak and one valley in each brushing stroke. This motivates us to study the frequency response of the sensor data.</a:t>
            </a:r>
          </a:p>
          <a:p>
            <a:r>
              <a:rPr lang="en-US" baseline="0" dirty="0" smtClean="0"/>
              <a:t>Click</a:t>
            </a:r>
          </a:p>
          <a:p>
            <a:r>
              <a:rPr lang="en-US" baseline="0" dirty="0" smtClean="0"/>
              <a:t>The power spectrum of the accelerometer data is shown in this figure. We can see that there is a large peak at about 4 Hz, which corresponds to the toothbrushing stroke frequency.  </a:t>
            </a:r>
          </a:p>
          <a:p>
            <a:r>
              <a:rPr lang="en-US" baseline="0" dirty="0" smtClean="0"/>
              <a:t>Therefore, we compute the power spectrum of the accelerometer reading and extract the peak power spectrum value and frequency as features to recognize this motion type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24</a:t>
            </a:fld>
            <a:endParaRPr lang="en-US"/>
          </a:p>
        </p:txBody>
      </p:sp>
    </p:spTree>
    <p:extLst>
      <p:ext uri="{BB962C8B-B14F-4D97-AF65-F5344CB8AC3E}">
        <p14:creationId xmlns:p14="http://schemas.microsoft.com/office/powerpoint/2010/main" val="306996574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Next we study the recognition of wrist motions. Wrist</a:t>
            </a:r>
            <a:r>
              <a:rPr lang="en-US" baseline="0" dirty="0" smtClean="0"/>
              <a:t> motions are frequently involved in brushing of inner tooth surfaces. An example is shown in this video</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25</a:t>
            </a:fld>
            <a:endParaRPr lang="en-US"/>
          </a:p>
        </p:txBody>
      </p:sp>
    </p:spTree>
    <p:extLst>
      <p:ext uri="{BB962C8B-B14F-4D97-AF65-F5344CB8AC3E}">
        <p14:creationId xmlns:p14="http://schemas.microsoft.com/office/powerpoint/2010/main" val="30910919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sample result of the accelerometer reading of the wrist motion is shown in this figure. We can see there is a negative correlation between </a:t>
            </a:r>
            <a:r>
              <a:rPr lang="en-US" baseline="0" dirty="0" err="1" smtClean="0"/>
              <a:t>acc_y</a:t>
            </a:r>
            <a:r>
              <a:rPr lang="en-US" baseline="0" dirty="0" smtClean="0"/>
              <a:t> and </a:t>
            </a:r>
            <a:r>
              <a:rPr lang="en-US" baseline="0" dirty="0" err="1" smtClean="0"/>
              <a:t>acc_z</a:t>
            </a:r>
            <a:r>
              <a:rPr lang="en-US" baseline="0" dirty="0" smtClean="0"/>
              <a:t>., which is different from the accelerometer reading for elbow motions.  This motivates us to extract the correlation between the accelerometer readings as a feature to recognize wrist motions.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26</a:t>
            </a:fld>
            <a:endParaRPr lang="en-US"/>
          </a:p>
        </p:txBody>
      </p:sp>
    </p:spTree>
    <p:extLst>
      <p:ext uri="{BB962C8B-B14F-4D97-AF65-F5344CB8AC3E}">
        <p14:creationId xmlns:p14="http://schemas.microsoft.com/office/powerpoint/2010/main" val="2309422639"/>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many cases, elbow and</a:t>
            </a:r>
            <a:r>
              <a:rPr lang="en-US" baseline="0" dirty="0" smtClean="0"/>
              <a:t> wrist motions occur simultaneously.  As we can see in this figure, we can see that the patterns are no longer clear.</a:t>
            </a:r>
          </a:p>
          <a:p>
            <a:r>
              <a:rPr lang="en-US" baseline="0" dirty="0" smtClean="0"/>
              <a:t> In this case, we need to separate their influence. We find that there are two peaks corresponding to the elbow motions and wrist motions in the power spectrum.  Therefore, we apply bandpass filters to separate influence from different motion types before extracting features.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27</a:t>
            </a:fld>
            <a:endParaRPr lang="en-US"/>
          </a:p>
        </p:txBody>
      </p:sp>
    </p:spTree>
    <p:extLst>
      <p:ext uri="{BB962C8B-B14F-4D97-AF65-F5344CB8AC3E}">
        <p14:creationId xmlns:p14="http://schemas.microsoft.com/office/powerpoint/2010/main" val="377643884"/>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The recognition of forearm rotation</a:t>
            </a:r>
            <a:r>
              <a:rPr lang="en-US" baseline="0" dirty="0" smtClean="0"/>
              <a:t> is straight forward. We find that the forearm rotation is reflected the gyroscope sensor reading along y axis. Therefore, we use a moving variance to track the existence of this motion type.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28</a:t>
            </a:fld>
            <a:endParaRPr lang="en-US"/>
          </a:p>
        </p:txBody>
      </p:sp>
    </p:spTree>
    <p:extLst>
      <p:ext uri="{BB962C8B-B14F-4D97-AF65-F5344CB8AC3E}">
        <p14:creationId xmlns:p14="http://schemas.microsoft.com/office/powerpoint/2010/main" val="2902904847"/>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further extract</a:t>
            </a:r>
            <a:r>
              <a:rPr lang="en-US" baseline="0" dirty="0" smtClean="0"/>
              <a:t> additional features to improve recognition performance. The first one is the PCA-based motion direction feature, and other statistical features including moving average, variance and skewness.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29</a:t>
            </a:fld>
            <a:endParaRPr lang="en-US"/>
          </a:p>
        </p:txBody>
      </p:sp>
    </p:spTree>
    <p:extLst>
      <p:ext uri="{BB962C8B-B14F-4D97-AF65-F5344CB8AC3E}">
        <p14:creationId xmlns:p14="http://schemas.microsoft.com/office/powerpoint/2010/main" val="28878692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figure</a:t>
            </a:r>
            <a:r>
              <a:rPr lang="en-US" baseline="0" dirty="0" smtClean="0"/>
              <a:t> illustrates our teeth. In total, we have 16 tooth surfaces. We have upper teeth and lower teeth. We have outer surfaces and inner surfaces. For the back teeth, we also have chewing surfaces.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a:t>
            </a:fld>
            <a:endParaRPr lang="en-US"/>
          </a:p>
        </p:txBody>
      </p:sp>
    </p:spTree>
    <p:extLst>
      <p:ext uri="{BB962C8B-B14F-4D97-AF65-F5344CB8AC3E}">
        <p14:creationId xmlns:p14="http://schemas.microsoft.com/office/powerpoint/2010/main" val="1294280682"/>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 all the features are extracted, we use the recognition algorithm module to predict the most likely toothbrushing surface.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30</a:t>
            </a:fld>
            <a:endParaRPr lang="en-US"/>
          </a:p>
        </p:txBody>
      </p:sp>
    </p:spTree>
    <p:extLst>
      <p:ext uri="{BB962C8B-B14F-4D97-AF65-F5344CB8AC3E}">
        <p14:creationId xmlns:p14="http://schemas.microsoft.com/office/powerpoint/2010/main" val="398472875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After</a:t>
            </a:r>
            <a:r>
              <a:rPr lang="en-US" baseline="0" dirty="0" smtClean="0"/>
              <a:t> all the features are extracted, we firstly apply a Bayes algorithm to estimate the </a:t>
            </a:r>
            <a:r>
              <a:rPr lang="en-US" baseline="0" dirty="0" err="1" smtClean="0"/>
              <a:t>likelyhood</a:t>
            </a:r>
            <a:r>
              <a:rPr lang="en-US" baseline="0" dirty="0" smtClean="0"/>
              <a:t> of each of the 16 surfaces. We also construct a hidden </a:t>
            </a:r>
            <a:r>
              <a:rPr lang="en-US" baseline="0" dirty="0" err="1" smtClean="0"/>
              <a:t>markov</a:t>
            </a:r>
            <a:r>
              <a:rPr lang="en-US" baseline="0" dirty="0" smtClean="0"/>
              <a:t> model using the toothbrushing surface transition probability. Using a simple weighted sum algorithm, we combine the results of these two parts and make the final surface prediction.</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31</a:t>
            </a:fld>
            <a:endParaRPr lang="en-US"/>
          </a:p>
        </p:txBody>
      </p:sp>
    </p:spTree>
    <p:extLst>
      <p:ext uri="{BB962C8B-B14F-4D97-AF65-F5344CB8AC3E}">
        <p14:creationId xmlns:p14="http://schemas.microsoft.com/office/powerpoint/2010/main" val="419739959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a:t>
            </a:r>
            <a:r>
              <a:rPr lang="en-US" baseline="0" dirty="0" smtClean="0"/>
              <a:t> evaluated our system with 12 users. Before data collection, each user watched the Bass technique video and brushed once under the guidance of a dentist. Each toothbrushing session lasted 2 to 5 minutes, and the users brushed twice a day. </a:t>
            </a:r>
          </a:p>
          <a:p>
            <a:r>
              <a:rPr lang="en-US" baseline="0" dirty="0" smtClean="0"/>
              <a:t>In the first two weeks, the users manually enter ground truth labels during toothbrushing. In third week, the users brush the teeth normally, and the grand truth label are collected by a second observer.</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32</a:t>
            </a:fld>
            <a:endParaRPr lang="en-US"/>
          </a:p>
        </p:txBody>
      </p:sp>
    </p:spTree>
    <p:extLst>
      <p:ext uri="{BB962C8B-B14F-4D97-AF65-F5344CB8AC3E}">
        <p14:creationId xmlns:p14="http://schemas.microsoft.com/office/powerpoint/2010/main" val="1703870587"/>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firstly introduce the surface recognition precision results. Recognition</a:t>
            </a:r>
            <a:r>
              <a:rPr lang="en-US" baseline="0" dirty="0" smtClean="0"/>
              <a:t> precision is defined as the ratio between true positive rate and true positive rate plus false positive rate.</a:t>
            </a:r>
          </a:p>
          <a:p>
            <a:r>
              <a:rPr lang="en-US" baseline="0" dirty="0" smtClean="0"/>
              <a:t>In this figure, we can see that when only the basic statistical features are extracted, the surface recognition precision is 63.2%</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33</a:t>
            </a:fld>
            <a:endParaRPr lang="en-US"/>
          </a:p>
        </p:txBody>
      </p:sp>
    </p:spTree>
    <p:extLst>
      <p:ext uri="{BB962C8B-B14F-4D97-AF65-F5344CB8AC3E}">
        <p14:creationId xmlns:p14="http://schemas.microsoft.com/office/powerpoint/2010/main" val="2544706948"/>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the gesture</a:t>
            </a:r>
            <a:r>
              <a:rPr lang="en-US" baseline="0" dirty="0" smtClean="0"/>
              <a:t> model features are used, we achieve a 8% improvement in precision. .</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34</a:t>
            </a:fld>
            <a:endParaRPr lang="en-US"/>
          </a:p>
        </p:txBody>
      </p:sp>
    </p:spTree>
    <p:extLst>
      <p:ext uri="{BB962C8B-B14F-4D97-AF65-F5344CB8AC3E}">
        <p14:creationId xmlns:p14="http://schemas.microsoft.com/office/powerpoint/2010/main" val="134004986"/>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a:t>
            </a:r>
            <a:r>
              <a:rPr lang="en-US" baseline="0" dirty="0" smtClean="0"/>
              <a:t> we include the magnetic sensing feature, we further improve the recognition precision to 85.3%</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35</a:t>
            </a:fld>
            <a:endParaRPr lang="en-US"/>
          </a:p>
        </p:txBody>
      </p:sp>
    </p:spTree>
    <p:extLst>
      <p:ext uri="{BB962C8B-B14F-4D97-AF65-F5344CB8AC3E}">
        <p14:creationId xmlns:p14="http://schemas.microsoft.com/office/powerpoint/2010/main" val="155374291"/>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When we incorporate the user’s toothbrushing order information to the algorithm, we can slightly improve the precision by 2.1%</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36</a:t>
            </a:fld>
            <a:endParaRPr lang="en-US"/>
          </a:p>
        </p:txBody>
      </p:sp>
    </p:spTree>
    <p:extLst>
      <p:ext uri="{BB962C8B-B14F-4D97-AF65-F5344CB8AC3E}">
        <p14:creationId xmlns:p14="http://schemas.microsoft.com/office/powerpoint/2010/main" val="709648408"/>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better understand the performance</a:t>
            </a:r>
            <a:r>
              <a:rPr lang="en-US" baseline="0" dirty="0" smtClean="0"/>
              <a:t> of the algorithm, we also plot the confusion matrix. In this matrix, the y axis represents the ground true label, and the x axis represents the predicted label computed by our algorithm</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37</a:t>
            </a:fld>
            <a:endParaRPr lang="en-US"/>
          </a:p>
        </p:txBody>
      </p:sp>
    </p:spTree>
    <p:extLst>
      <p:ext uri="{BB962C8B-B14F-4D97-AF65-F5344CB8AC3E}">
        <p14:creationId xmlns:p14="http://schemas.microsoft.com/office/powerpoint/2010/main" val="799481324"/>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can see that our system is able to distinguish upper and lower chewing</a:t>
            </a:r>
            <a:r>
              <a:rPr lang="en-US" baseline="0" dirty="0" smtClean="0"/>
              <a:t> surface. In this example, we can see that the confusion between the left lower chewing and left upper chewing is less than 1%</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38</a:t>
            </a:fld>
            <a:endParaRPr lang="en-US"/>
          </a:p>
        </p:txBody>
      </p:sp>
    </p:spTree>
    <p:extLst>
      <p:ext uri="{BB962C8B-B14F-4D97-AF65-F5344CB8AC3E}">
        <p14:creationId xmlns:p14="http://schemas.microsoft.com/office/powerpoint/2010/main" val="2426021651"/>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Our algorithm is also effective in recognizing forearm rotation motions. For example, the surface of</a:t>
            </a:r>
            <a:r>
              <a:rPr lang="en-US" baseline="0" dirty="0" smtClean="0"/>
              <a:t> left lower outer surface is recognize with high precision</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39</a:t>
            </a:fld>
            <a:endParaRPr lang="en-US"/>
          </a:p>
        </p:txBody>
      </p:sp>
    </p:spTree>
    <p:extLst>
      <p:ext uri="{BB962C8B-B14F-4D97-AF65-F5344CB8AC3E}">
        <p14:creationId xmlns:p14="http://schemas.microsoft.com/office/powerpoint/2010/main" val="135780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brush our teeth, the </a:t>
            </a:r>
            <a:r>
              <a:rPr lang="en-US" dirty="0" err="1" smtClean="0"/>
              <a:t>american</a:t>
            </a:r>
            <a:r>
              <a:rPr lang="en-US" dirty="0" smtClean="0"/>
              <a:t> dental </a:t>
            </a:r>
            <a:r>
              <a:rPr lang="en-US" dirty="0" err="1" smtClean="0"/>
              <a:t>associationi</a:t>
            </a:r>
            <a:r>
              <a:rPr lang="en-US" dirty="0" smtClean="0"/>
              <a:t> recommends the bass technique. To brush the 10 outer and inner surfaces, </a:t>
            </a:r>
          </a:p>
          <a:p>
            <a:r>
              <a:rPr lang="en-US" dirty="0" smtClean="0"/>
              <a:t>Click</a:t>
            </a:r>
          </a:p>
          <a:p>
            <a:r>
              <a:rPr lang="en-US" dirty="0" smtClean="0"/>
              <a:t>We need to use gentle rolling motions</a:t>
            </a:r>
            <a:r>
              <a:rPr lang="en-US" baseline="0" dirty="0" smtClean="0"/>
              <a:t> to brush along the teeth. </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4</a:t>
            </a:fld>
            <a:endParaRPr lang="en-US"/>
          </a:p>
        </p:txBody>
      </p:sp>
    </p:spTree>
    <p:extLst>
      <p:ext uri="{BB962C8B-B14F-4D97-AF65-F5344CB8AC3E}">
        <p14:creationId xmlns:p14="http://schemas.microsoft.com/office/powerpoint/2010/main" val="36580046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For</a:t>
            </a:r>
            <a:r>
              <a:rPr lang="en-US" baseline="0" dirty="0" smtClean="0"/>
              <a:t> some other surfaces that involve more than one motion type, our algorithm also has good performance. For example, our system is able to recognize left upper outer, right lower inner and right upper inner with high precision.</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40</a:t>
            </a:fld>
            <a:endParaRPr lang="en-US"/>
          </a:p>
        </p:txBody>
      </p:sp>
    </p:spTree>
    <p:extLst>
      <p:ext uri="{BB962C8B-B14F-4D97-AF65-F5344CB8AC3E}">
        <p14:creationId xmlns:p14="http://schemas.microsoft.com/office/powerpoint/2010/main" val="3650683153"/>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tested whether our system can detect</a:t>
            </a:r>
            <a:r>
              <a:rPr lang="en-US" baseline="0" dirty="0" smtClean="0"/>
              <a:t> incorrect toothbrushing techniques. Specifically, we focus on the detection of brushing using horizontal strokes for the inner and outer surfaces. </a:t>
            </a:r>
          </a:p>
          <a:p>
            <a:r>
              <a:rPr lang="en-US" baseline="0" dirty="0" smtClean="0"/>
              <a:t>We train a one-class </a:t>
            </a:r>
            <a:r>
              <a:rPr lang="en-US" baseline="0" dirty="0" err="1" smtClean="0"/>
              <a:t>svm</a:t>
            </a:r>
            <a:r>
              <a:rPr lang="en-US" baseline="0" dirty="0" smtClean="0"/>
              <a:t> classifier using only the correct toothbrushing sensor data. The detection results are shown in this figure. </a:t>
            </a:r>
          </a:p>
          <a:p>
            <a:r>
              <a:rPr lang="en-US" baseline="0" dirty="0" smtClean="0"/>
              <a:t>To evaluate performance, we use the recall rate and true negative rate. Recall rate measures the system’s performance in recognizing correct toothbrushing technique, while true negative rate measures the system’s performance in recognizing incorrect toothbrushing</a:t>
            </a:r>
          </a:p>
          <a:p>
            <a:r>
              <a:rPr lang="en-US" baseline="0" dirty="0" smtClean="0"/>
              <a:t>Our system achieves recall rate of up to 90%, and true negative rate up to 66%</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41</a:t>
            </a:fld>
            <a:endParaRPr lang="en-US"/>
          </a:p>
        </p:txBody>
      </p:sp>
    </p:spTree>
    <p:extLst>
      <p:ext uri="{BB962C8B-B14F-4D97-AF65-F5344CB8AC3E}">
        <p14:creationId xmlns:p14="http://schemas.microsoft.com/office/powerpoint/2010/main" val="1536970698"/>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We also tested our system’s impact on battery life. The</a:t>
            </a:r>
            <a:r>
              <a:rPr lang="en-US" baseline="0" dirty="0" smtClean="0"/>
              <a:t> smart watch model we use has 310mAh.</a:t>
            </a:r>
            <a:r>
              <a:rPr lang="en-US" dirty="0" smtClean="0"/>
              <a:t>  We run our system for 2 minutes for 5 times, and we record the energy consumptions using</a:t>
            </a:r>
            <a:r>
              <a:rPr lang="en-US" baseline="0" dirty="0" smtClean="0"/>
              <a:t> the battery historian tool. We can see that on average, one toothbrushing monitoring session consumes 3.9 </a:t>
            </a:r>
            <a:r>
              <a:rPr lang="en-US" baseline="0" dirty="0" err="1" smtClean="0"/>
              <a:t>mAh</a:t>
            </a:r>
            <a:r>
              <a:rPr lang="en-US" baseline="0" dirty="0" smtClean="0"/>
              <a:t>.  Since users typically brush for twice a day, our system consumes less than 5% of the battery storage a day.</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42</a:t>
            </a:fld>
            <a:endParaRPr lang="en-US"/>
          </a:p>
        </p:txBody>
      </p:sp>
    </p:spTree>
    <p:extLst>
      <p:ext uri="{BB962C8B-B14F-4D97-AF65-F5344CB8AC3E}">
        <p14:creationId xmlns:p14="http://schemas.microsoft.com/office/powerpoint/2010/main" val="1536970698"/>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In conclusion,</a:t>
            </a:r>
            <a:r>
              <a:rPr lang="en-US" baseline="0" dirty="0" smtClean="0"/>
              <a:t> in this project, we have designed a novel magnetic sensing technique to recognize the orientation and motion of a hand tool, the toothbrush.</a:t>
            </a:r>
          </a:p>
          <a:p>
            <a:r>
              <a:rPr lang="en-US" baseline="0" dirty="0" smtClean="0"/>
              <a:t>We have also constructed gesture models for the Bass toothbrushing technique to recognize the </a:t>
            </a:r>
            <a:r>
              <a:rPr lang="en-US" sz="1200" i="0" kern="1200" dirty="0" smtClean="0">
                <a:solidFill>
                  <a:schemeClr val="tx1"/>
                </a:solidFill>
                <a:effectLst/>
                <a:latin typeface="+mn-lt"/>
                <a:ea typeface="+mn-ea"/>
                <a:cs typeface="+mn-cs"/>
              </a:rPr>
              <a:t>coupled motions of a user’s wrist, hand,</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and arm, and design models based on inertial sensing data</a:t>
            </a:r>
            <a:r>
              <a:rPr lang="en-US" sz="1200" i="0" kern="1200" baseline="0" dirty="0" smtClean="0">
                <a:solidFill>
                  <a:schemeClr val="tx1"/>
                </a:solidFill>
                <a:effectLst/>
                <a:latin typeface="+mn-lt"/>
                <a:ea typeface="+mn-ea"/>
                <a:cs typeface="+mn-cs"/>
              </a:rPr>
              <a:t> </a:t>
            </a:r>
            <a:r>
              <a:rPr lang="en-US" sz="1200" i="0" kern="1200" dirty="0" smtClean="0">
                <a:solidFill>
                  <a:schemeClr val="tx1"/>
                </a:solidFill>
                <a:effectLst/>
                <a:latin typeface="+mn-lt"/>
                <a:ea typeface="+mn-ea"/>
                <a:cs typeface="+mn-cs"/>
              </a:rPr>
              <a:t>to characterize toothbrushing gestures.</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We build a toothbrushing monitoring system prototype using wrist watch. In a 3 week experiments with</a:t>
            </a:r>
            <a:br>
              <a:rPr lang="en-US" sz="1200" i="0" kern="1200" dirty="0" smtClean="0">
                <a:solidFill>
                  <a:schemeClr val="tx1"/>
                </a:solidFill>
                <a:effectLst/>
                <a:latin typeface="+mn-lt"/>
                <a:ea typeface="+mn-ea"/>
                <a:cs typeface="+mn-cs"/>
              </a:rPr>
            </a:br>
            <a:r>
              <a:rPr lang="en-US" sz="1200" i="0" kern="1200" dirty="0" smtClean="0">
                <a:solidFill>
                  <a:schemeClr val="tx1"/>
                </a:solidFill>
                <a:effectLst/>
                <a:latin typeface="+mn-lt"/>
                <a:ea typeface="+mn-ea"/>
                <a:cs typeface="+mn-cs"/>
              </a:rPr>
              <a:t>12 users, our system successfully recognized the brushing gestures on 16 tooth surfaces with an average precision of 85.6%.</a:t>
            </a:r>
            <a:br>
              <a:rPr lang="en-US" sz="1200" i="0" kern="1200" dirty="0" smtClean="0">
                <a:solidFill>
                  <a:schemeClr val="tx1"/>
                </a:solidFill>
                <a:effectLst/>
                <a:latin typeface="+mn-lt"/>
                <a:ea typeface="+mn-ea"/>
                <a:cs typeface="+mn-cs"/>
              </a:rPr>
            </a:b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43</a:t>
            </a:fld>
            <a:endParaRPr lang="en-US"/>
          </a:p>
        </p:txBody>
      </p:sp>
    </p:spTree>
    <p:extLst>
      <p:ext uri="{BB962C8B-B14F-4D97-AF65-F5344CB8AC3E}">
        <p14:creationId xmlns:p14="http://schemas.microsoft.com/office/powerpoint/2010/main" val="42472602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brush the 4 chewing surfaces, we need</a:t>
            </a:r>
            <a:r>
              <a:rPr lang="en-US" baseline="0" dirty="0" smtClean="0"/>
              <a:t> to use back-forth horizontal brushing strokes</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5</a:t>
            </a:fld>
            <a:endParaRPr lang="en-US"/>
          </a:p>
        </p:txBody>
      </p:sp>
    </p:spTree>
    <p:extLst>
      <p:ext uri="{BB962C8B-B14F-4D97-AF65-F5344CB8AC3E}">
        <p14:creationId xmlns:p14="http://schemas.microsoft.com/office/powerpoint/2010/main" val="342989304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brush the two front inner surfaces, we need to tilt the toothbrush and brush along the tooth</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6</a:t>
            </a:fld>
            <a:endParaRPr lang="en-US"/>
          </a:p>
        </p:txBody>
      </p:sp>
    </p:spTree>
    <p:extLst>
      <p:ext uri="{BB962C8B-B14F-4D97-AF65-F5344CB8AC3E}">
        <p14:creationId xmlns:p14="http://schemas.microsoft.com/office/powerpoint/2010/main" val="130573280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a:t>
            </a:r>
            <a:r>
              <a:rPr lang="en-US" baseline="0" dirty="0" smtClean="0"/>
              <a:t> few toothbrushing monitoring systems are designed. There are computer vision based systems, which recognize toothbrushing gestures by tracking the user’s face and toothbrush in a video. However, currently such systems can only recognize one of the six sextants of the teeth because the images inside the mouth are unavailable.</a:t>
            </a:r>
          </a:p>
          <a:p>
            <a:endParaRPr lang="en-US" baseline="0" dirty="0" smtClean="0"/>
          </a:p>
          <a:p>
            <a:r>
              <a:rPr lang="en-US" baseline="0" dirty="0" smtClean="0"/>
              <a:t>Sensor-based systems are also designed. These systems generally have inertia sensors installed on the toothbrush, and recognize toothbrushing gestures based on motion sensor data. However, a draw back of such systems is that they fail to capture the complex mutual interaction between the toothbrush and the user’s hand during toothbrushing. As a result, currently the recognition precision is poor.</a:t>
            </a:r>
          </a:p>
          <a:p>
            <a:endParaRPr lang="en-US" baseline="0" dirty="0" smtClean="0"/>
          </a:p>
          <a:p>
            <a:r>
              <a:rPr lang="en-US" baseline="0" dirty="0" smtClean="0"/>
              <a:t>Acoustic based systems are also designed. These systems recognize toothbrushing surfaces based on the brushing sound recorded by the phones. However, these systems cannot recognize all 16 tooth surfaces because the brushing sound of some surfaces are the same.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7</a:t>
            </a:fld>
            <a:endParaRPr lang="en-US"/>
          </a:p>
        </p:txBody>
      </p:sp>
    </p:spTree>
    <p:extLst>
      <p:ext uri="{BB962C8B-B14F-4D97-AF65-F5344CB8AC3E}">
        <p14:creationId xmlns:p14="http://schemas.microsoft.com/office/powerpoint/2010/main" val="256491327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This is an overview of our toothbrushing monitoring system. In this </a:t>
            </a:r>
            <a:r>
              <a:rPr lang="en-US" dirty="0" err="1" smtClean="0"/>
              <a:t>sytem</a:t>
            </a:r>
            <a:r>
              <a:rPr lang="en-US" dirty="0" smtClean="0"/>
              <a:t>, there is a customized</a:t>
            </a:r>
            <a:r>
              <a:rPr lang="en-US" baseline="0" dirty="0" smtClean="0"/>
              <a:t> toothbrush, a smart watch, and a smart phone.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8</a:t>
            </a:fld>
            <a:endParaRPr lang="en-US"/>
          </a:p>
        </p:txBody>
      </p:sp>
    </p:spTree>
    <p:extLst>
      <p:ext uri="{BB962C8B-B14F-4D97-AF65-F5344CB8AC3E}">
        <p14:creationId xmlns:p14="http://schemas.microsoft.com/office/powerpoint/2010/main" val="2069666148"/>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To enable the sensing of the toothbrush orientation and motion, we install</a:t>
            </a:r>
            <a:r>
              <a:rPr lang="en-US" baseline="0" dirty="0" smtClean="0"/>
              <a:t> magnets to the handle. This design is low cost. The magnet costs 7 cents each. It is also user friendly, because we can install the magnets inside the handle or design magnetic snap case.</a:t>
            </a:r>
            <a:endParaRPr lang="en-US" dirty="0"/>
          </a:p>
        </p:txBody>
      </p:sp>
      <p:sp>
        <p:nvSpPr>
          <p:cNvPr id="4" name="Slide Number Placeholder 3"/>
          <p:cNvSpPr>
            <a:spLocks noGrp="1"/>
          </p:cNvSpPr>
          <p:nvPr>
            <p:ph type="sldNum" sz="quarter" idx="10"/>
          </p:nvPr>
        </p:nvSpPr>
        <p:spPr/>
        <p:txBody>
          <a:bodyPr/>
          <a:lstStyle/>
          <a:p>
            <a:fld id="{6E4C21B6-4C86-49A0-9744-0633A624D97C}" type="slidenum">
              <a:rPr lang="en-US" smtClean="0"/>
              <a:t>9</a:t>
            </a:fld>
            <a:endParaRPr lang="en-US"/>
          </a:p>
        </p:txBody>
      </p:sp>
    </p:spTree>
    <p:extLst>
      <p:ext uri="{BB962C8B-B14F-4D97-AF65-F5344CB8AC3E}">
        <p14:creationId xmlns:p14="http://schemas.microsoft.com/office/powerpoint/2010/main" val="2069666148"/>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grpSp>
        <p:nvGrpSpPr>
          <p:cNvPr id="68343" name="Group 2807"/>
          <p:cNvGrpSpPr>
            <a:grpSpLocks/>
          </p:cNvGrpSpPr>
          <p:nvPr/>
        </p:nvGrpSpPr>
        <p:grpSpPr bwMode="auto">
          <a:xfrm>
            <a:off x="0" y="1081088"/>
            <a:ext cx="9144000" cy="5776912"/>
            <a:chOff x="0" y="681"/>
            <a:chExt cx="5760" cy="3639"/>
          </a:xfrm>
        </p:grpSpPr>
        <p:sp>
          <p:nvSpPr>
            <p:cNvPr id="68339" name="Rectangle 2803" descr="어두운 수평선"/>
            <p:cNvSpPr>
              <a:spLocks noChangeArrowheads="1"/>
            </p:cNvSpPr>
            <p:nvPr/>
          </p:nvSpPr>
          <p:spPr bwMode="ltGray">
            <a:xfrm>
              <a:off x="0" y="2325"/>
              <a:ext cx="5760" cy="1995"/>
            </a:xfrm>
            <a:prstGeom prst="rect">
              <a:avLst/>
            </a:prstGeom>
            <a:pattFill prst="dkHorz">
              <a:fgClr>
                <a:schemeClr val="folHlink"/>
              </a:fgClr>
              <a:bgClr>
                <a:srgbClr val="FFFFFF"/>
              </a:bgClr>
            </a:pattFill>
            <a:ln>
              <a:noFill/>
            </a:ln>
            <a:effectLst/>
            <a:extLs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spAutoFit/>
            </a:bodyPr>
            <a:lstStyle/>
            <a:p>
              <a:endParaRPr lang="en-US"/>
            </a:p>
          </p:txBody>
        </p:sp>
        <p:grpSp>
          <p:nvGrpSpPr>
            <p:cNvPr id="68342" name="Group 2806"/>
            <p:cNvGrpSpPr>
              <a:grpSpLocks/>
            </p:cNvGrpSpPr>
            <p:nvPr userDrawn="1"/>
          </p:nvGrpSpPr>
          <p:grpSpPr bwMode="auto">
            <a:xfrm>
              <a:off x="0" y="681"/>
              <a:ext cx="5760" cy="1775"/>
              <a:chOff x="0" y="681"/>
              <a:chExt cx="5760" cy="1775"/>
            </a:xfrm>
          </p:grpSpPr>
          <p:sp>
            <p:nvSpPr>
              <p:cNvPr id="68320" name="Rectangle 2784"/>
              <p:cNvSpPr>
                <a:spLocks noChangeArrowheads="1"/>
              </p:cNvSpPr>
              <p:nvPr/>
            </p:nvSpPr>
            <p:spPr bwMode="ltGray">
              <a:xfrm>
                <a:off x="0" y="2078"/>
                <a:ext cx="5760" cy="247"/>
              </a:xfrm>
              <a:prstGeom prst="rect">
                <a:avLst/>
              </a:prstGeom>
              <a:gradFill rotWithShape="0">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23" name="Rectangle 2787"/>
              <p:cNvSpPr>
                <a:spLocks noChangeArrowheads="1"/>
              </p:cNvSpPr>
              <p:nvPr/>
            </p:nvSpPr>
            <p:spPr bwMode="ltGray">
              <a:xfrm>
                <a:off x="0" y="2325"/>
                <a:ext cx="5760" cy="131"/>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nvGrpSpPr>
              <p:cNvPr id="68340" name="Group 2804"/>
              <p:cNvGrpSpPr>
                <a:grpSpLocks/>
              </p:cNvGrpSpPr>
              <p:nvPr userDrawn="1"/>
            </p:nvGrpSpPr>
            <p:grpSpPr bwMode="auto">
              <a:xfrm>
                <a:off x="329" y="681"/>
                <a:ext cx="1063" cy="759"/>
                <a:chOff x="329" y="681"/>
                <a:chExt cx="1063" cy="759"/>
              </a:xfrm>
            </p:grpSpPr>
            <p:sp>
              <p:nvSpPr>
                <p:cNvPr id="68331" name="Rectangle 2795"/>
                <p:cNvSpPr>
                  <a:spLocks noChangeArrowheads="1"/>
                </p:cNvSpPr>
                <p:nvPr/>
              </p:nvSpPr>
              <p:spPr bwMode="ltGray">
                <a:xfrm>
                  <a:off x="329" y="681"/>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2" name="Rectangle 2796"/>
                <p:cNvSpPr>
                  <a:spLocks noChangeArrowheads="1"/>
                </p:cNvSpPr>
                <p:nvPr/>
              </p:nvSpPr>
              <p:spPr bwMode="ltGray">
                <a:xfrm>
                  <a:off x="569" y="870"/>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3" name="Rectangle 2797"/>
                <p:cNvSpPr>
                  <a:spLocks noChangeArrowheads="1"/>
                </p:cNvSpPr>
                <p:nvPr/>
              </p:nvSpPr>
              <p:spPr bwMode="ltGray">
                <a:xfrm>
                  <a:off x="912" y="767"/>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4" name="Rectangle 2798"/>
                <p:cNvSpPr>
                  <a:spLocks noChangeArrowheads="1"/>
                </p:cNvSpPr>
                <p:nvPr/>
              </p:nvSpPr>
              <p:spPr bwMode="ltGray">
                <a:xfrm>
                  <a:off x="809" y="1097"/>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5" name="Rectangle 2799"/>
                <p:cNvSpPr>
                  <a:spLocks noChangeArrowheads="1"/>
                </p:cNvSpPr>
                <p:nvPr/>
              </p:nvSpPr>
              <p:spPr bwMode="ltGray">
                <a:xfrm>
                  <a:off x="1049" y="1337"/>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6" name="Rectangle 2800"/>
                <p:cNvSpPr>
                  <a:spLocks noChangeArrowheads="1"/>
                </p:cNvSpPr>
                <p:nvPr/>
              </p:nvSpPr>
              <p:spPr bwMode="ltGray">
                <a:xfrm>
                  <a:off x="1289" y="1097"/>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7" name="Rectangle 2801"/>
                <p:cNvSpPr>
                  <a:spLocks noChangeArrowheads="1"/>
                </p:cNvSpPr>
                <p:nvPr/>
              </p:nvSpPr>
              <p:spPr bwMode="ltGray">
                <a:xfrm>
                  <a:off x="517" y="1284"/>
                  <a:ext cx="103" cy="103"/>
                </a:xfrm>
                <a:prstGeom prst="rect">
                  <a:avLst/>
                </a:prstGeom>
                <a:solidFill>
                  <a:schemeClr val="bg2"/>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grpSp>
      </p:grpSp>
      <p:sp>
        <p:nvSpPr>
          <p:cNvPr id="13335" name="Rectangle 23"/>
          <p:cNvSpPr>
            <a:spLocks noGrp="1" noChangeArrowheads="1"/>
          </p:cNvSpPr>
          <p:nvPr>
            <p:ph type="dt" sz="quarter" idx="2"/>
          </p:nvPr>
        </p:nvSpPr>
        <p:spPr bwMode="auto">
          <a:xfrm>
            <a:off x="457200" y="6553200"/>
            <a:ext cx="2133600" cy="152400"/>
          </a:xfrm>
          <a:prstGeom prst="rect">
            <a:avLst/>
          </a:prstGeom>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l" eaLnBrk="1" hangingPunct="1">
              <a:defRPr sz="1400" b="0">
                <a:solidFill>
                  <a:schemeClr val="tx1"/>
                </a:solidFill>
                <a:effectLst>
                  <a:outerShdw blurRad="38100" dist="38100" dir="2700000" algn="tl">
                    <a:srgbClr val="C0C0C0"/>
                  </a:outerShdw>
                </a:effectLst>
                <a:latin typeface="Times New Roman" pitchFamily="18" charset="0"/>
              </a:defRPr>
            </a:lvl1pPr>
          </a:lstStyle>
          <a:p>
            <a:endParaRPr lang="en-US" altLang="ko-KR" dirty="0"/>
          </a:p>
        </p:txBody>
      </p:sp>
      <p:sp>
        <p:nvSpPr>
          <p:cNvPr id="13336" name="Rectangle 24"/>
          <p:cNvSpPr>
            <a:spLocks noGrp="1" noChangeArrowheads="1"/>
          </p:cNvSpPr>
          <p:nvPr>
            <p:ph type="ftr" sz="quarter" idx="3"/>
          </p:nvPr>
        </p:nvSpPr>
        <p:spPr bwMode="auto">
          <a:xfrm>
            <a:off x="3200400" y="6629400"/>
            <a:ext cx="2895600" cy="152400"/>
          </a:xfrm>
        </p:spPr>
        <p:txBody>
          <a:bodyPr/>
          <a:lstStyle>
            <a:lvl1pPr algn="ctr">
              <a:defRPr b="0">
                <a:solidFill>
                  <a:schemeClr val="tx1"/>
                </a:solidFill>
                <a:effectLst>
                  <a:outerShdw blurRad="38100" dist="38100" dir="2700000" algn="tl">
                    <a:srgbClr val="C0C0C0"/>
                  </a:outerShdw>
                </a:effectLst>
                <a:latin typeface="Times New Roman" pitchFamily="18" charset="0"/>
              </a:defRPr>
            </a:lvl1pPr>
          </a:lstStyle>
          <a:p>
            <a:r>
              <a:rPr lang="en-US" altLang="ko-KR" smtClean="0"/>
              <a:t>Logo</a:t>
            </a:r>
            <a:endParaRPr lang="en-US" altLang="ko-KR"/>
          </a:p>
        </p:txBody>
      </p:sp>
      <p:sp>
        <p:nvSpPr>
          <p:cNvPr id="13337" name="Rectangle 25"/>
          <p:cNvSpPr>
            <a:spLocks noGrp="1" noChangeArrowheads="1"/>
          </p:cNvSpPr>
          <p:nvPr>
            <p:ph type="sldNum" sz="quarter" idx="4"/>
          </p:nvPr>
        </p:nvSpPr>
        <p:spPr bwMode="auto">
          <a:xfrm>
            <a:off x="6610350" y="6553200"/>
            <a:ext cx="2133600" cy="152400"/>
          </a:xfrm>
        </p:spPr>
        <p:txBody>
          <a:bodyPr/>
          <a:lstStyle>
            <a:lvl1pPr algn="r">
              <a:defRPr sz="1400" b="0">
                <a:solidFill>
                  <a:schemeClr val="tx1"/>
                </a:solidFill>
                <a:effectLst>
                  <a:outerShdw blurRad="38100" dist="38100" dir="2700000" algn="tl">
                    <a:srgbClr val="C0C0C0"/>
                  </a:outerShdw>
                </a:effectLst>
                <a:latin typeface="Times New Roman" pitchFamily="18" charset="0"/>
              </a:defRPr>
            </a:lvl1pPr>
          </a:lstStyle>
          <a:p>
            <a:fld id="{5FB30CE9-7002-4A0C-A6D6-B44178702558}" type="slidenum">
              <a:rPr lang="ko-KR" altLang="en-US"/>
              <a:pPr/>
              <a:t>‹#›</a:t>
            </a:fld>
            <a:endParaRPr lang="en-US" altLang="ko-KR"/>
          </a:p>
        </p:txBody>
      </p:sp>
      <p:sp>
        <p:nvSpPr>
          <p:cNvPr id="13850" name="Text Box 538"/>
          <p:cNvSpPr txBox="1">
            <a:spLocks noChangeArrowheads="1"/>
          </p:cNvSpPr>
          <p:nvPr/>
        </p:nvSpPr>
        <p:spPr bwMode="black">
          <a:xfrm>
            <a:off x="2971800" y="6248400"/>
            <a:ext cx="57562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bg2"/>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r>
              <a:rPr lang="en-US" altLang="ko-KR"/>
              <a:t>Logo</a:t>
            </a:r>
          </a:p>
        </p:txBody>
      </p:sp>
      <p:sp>
        <p:nvSpPr>
          <p:cNvPr id="68096" name="Text Box 2560"/>
          <p:cNvSpPr txBox="1">
            <a:spLocks noChangeArrowheads="1"/>
          </p:cNvSpPr>
          <p:nvPr/>
        </p:nvSpPr>
        <p:spPr bwMode="auto">
          <a:xfrm>
            <a:off x="514350" y="2286000"/>
            <a:ext cx="6384925"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p>
            <a:pPr algn="l" eaLnBrk="1" hangingPunct="1"/>
            <a:r>
              <a:rPr lang="en-US" altLang="ko-KR" sz="1400">
                <a:solidFill>
                  <a:schemeClr val="tx1"/>
                </a:solidFill>
                <a:latin typeface="Verdana" pitchFamily="34" charset="0"/>
              </a:rPr>
              <a:t>Add Your Company Slogan</a:t>
            </a:r>
          </a:p>
        </p:txBody>
      </p:sp>
      <p:sp>
        <p:nvSpPr>
          <p:cNvPr id="13848" name="Rectangle 536"/>
          <p:cNvSpPr>
            <a:spLocks noGrp="1" noChangeArrowheads="1"/>
          </p:cNvSpPr>
          <p:nvPr>
            <p:ph type="ctrTitle" sz="quarter"/>
          </p:nvPr>
        </p:nvSpPr>
        <p:spPr bwMode="black">
          <a:xfrm>
            <a:off x="457200" y="2617788"/>
            <a:ext cx="8486775" cy="1611312"/>
          </a:xfrm>
          <a:extLst>
            <a:ext uri="{AF507438-7753-43E0-B8FC-AC1667EBCBE1}">
              <a14:hiddenEffects xmlns:a14="http://schemas.microsoft.com/office/drawing/2010/main">
                <a:effectLst>
                  <a:outerShdw dist="53882" dir="2700000" algn="ctr" rotWithShape="0">
                    <a:schemeClr val="tx2"/>
                  </a:outerShdw>
                </a:effectLst>
              </a14:hiddenEffects>
            </a:ext>
          </a:extLst>
        </p:spPr>
        <p:txBody>
          <a:bodyPr anchor="t"/>
          <a:lstStyle>
            <a:lvl1pPr>
              <a:lnSpc>
                <a:spcPct val="80000"/>
              </a:lnSpc>
              <a:defRPr sz="5000">
                <a:ea typeface="Gulim" pitchFamily="34" charset="-127"/>
              </a:defRPr>
            </a:lvl1pPr>
          </a:lstStyle>
          <a:p>
            <a:pPr lvl="0"/>
            <a:r>
              <a:rPr lang="en-US" altLang="ko-KR" noProof="0" smtClean="0"/>
              <a:t>Click to edit Master title style</a:t>
            </a:r>
          </a:p>
        </p:txBody>
      </p:sp>
      <p:grpSp>
        <p:nvGrpSpPr>
          <p:cNvPr id="68341" name="Group 2805"/>
          <p:cNvGrpSpPr>
            <a:grpSpLocks/>
          </p:cNvGrpSpPr>
          <p:nvPr/>
        </p:nvGrpSpPr>
        <p:grpSpPr bwMode="auto">
          <a:xfrm>
            <a:off x="4953000" y="3857625"/>
            <a:ext cx="3657600" cy="741363"/>
            <a:chOff x="3120" y="2430"/>
            <a:chExt cx="2304" cy="467"/>
          </a:xfrm>
        </p:grpSpPr>
        <p:sp>
          <p:nvSpPr>
            <p:cNvPr id="68324" name="AutoShape 2788"/>
            <p:cNvSpPr>
              <a:spLocks noChangeArrowheads="1"/>
            </p:cNvSpPr>
            <p:nvPr/>
          </p:nvSpPr>
          <p:spPr bwMode="auto">
            <a:xfrm>
              <a:off x="3120" y="2430"/>
              <a:ext cx="601" cy="467"/>
            </a:xfrm>
            <a:prstGeom prst="chevron">
              <a:avLst>
                <a:gd name="adj" fmla="val 32173"/>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28" name="AutoShape 2792"/>
            <p:cNvSpPr>
              <a:spLocks noChangeArrowheads="1"/>
            </p:cNvSpPr>
            <p:nvPr/>
          </p:nvSpPr>
          <p:spPr bwMode="auto">
            <a:xfrm>
              <a:off x="3690" y="2430"/>
              <a:ext cx="601" cy="467"/>
            </a:xfrm>
            <a:prstGeom prst="chevron">
              <a:avLst>
                <a:gd name="adj" fmla="val 32173"/>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29" name="AutoShape 2793"/>
            <p:cNvSpPr>
              <a:spLocks noChangeArrowheads="1"/>
            </p:cNvSpPr>
            <p:nvPr/>
          </p:nvSpPr>
          <p:spPr bwMode="auto">
            <a:xfrm>
              <a:off x="4247" y="2430"/>
              <a:ext cx="601" cy="467"/>
            </a:xfrm>
            <a:prstGeom prst="chevron">
              <a:avLst>
                <a:gd name="adj" fmla="val 32173"/>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68330" name="AutoShape 2794"/>
            <p:cNvSpPr>
              <a:spLocks noChangeArrowheads="1"/>
            </p:cNvSpPr>
            <p:nvPr/>
          </p:nvSpPr>
          <p:spPr bwMode="auto">
            <a:xfrm>
              <a:off x="4823" y="2430"/>
              <a:ext cx="601" cy="467"/>
            </a:xfrm>
            <a:prstGeom prst="chevron">
              <a:avLst>
                <a:gd name="adj" fmla="val 32173"/>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ko-KR"/>
              <a:t>Logo</a:t>
            </a:r>
          </a:p>
        </p:txBody>
      </p:sp>
      <p:sp>
        <p:nvSpPr>
          <p:cNvPr id="5" name="Slide Number Placeholder 4"/>
          <p:cNvSpPr>
            <a:spLocks noGrp="1"/>
          </p:cNvSpPr>
          <p:nvPr>
            <p:ph type="sldNum" sz="quarter" idx="11"/>
          </p:nvPr>
        </p:nvSpPr>
        <p:spPr>
          <a:xfrm>
            <a:off x="228600" y="6477000"/>
            <a:ext cx="838200" cy="304800"/>
          </a:xfrm>
        </p:spPr>
        <p:txBody>
          <a:bodyPr/>
          <a:lstStyle>
            <a:lvl1pPr>
              <a:defRPr/>
            </a:lvl1pPr>
          </a:lstStyle>
          <a:p>
            <a:fld id="{86B7F325-0667-42CF-85BD-3542DBB85599}" type="slidenum">
              <a:rPr lang="ko-KR" altLang="en-US"/>
              <a:pPr/>
              <a:t>‹#›</a:t>
            </a:fld>
            <a:endParaRPr lang="en-US" altLang="ko-KR"/>
          </a:p>
        </p:txBody>
      </p:sp>
    </p:spTree>
    <p:extLst>
      <p:ext uri="{BB962C8B-B14F-4D97-AF65-F5344CB8AC3E}">
        <p14:creationId xmlns:p14="http://schemas.microsoft.com/office/powerpoint/2010/main" val="3821631282"/>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734175" y="152400"/>
            <a:ext cx="2181225" cy="6248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85738" y="152400"/>
            <a:ext cx="6396037" cy="6248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Footer Placeholder 3"/>
          <p:cNvSpPr>
            <a:spLocks noGrp="1"/>
          </p:cNvSpPr>
          <p:nvPr>
            <p:ph type="ftr" sz="quarter" idx="10"/>
          </p:nvPr>
        </p:nvSpPr>
        <p:spPr/>
        <p:txBody>
          <a:bodyPr/>
          <a:lstStyle>
            <a:lvl1pPr>
              <a:defRPr/>
            </a:lvl1pPr>
          </a:lstStyle>
          <a:p>
            <a:r>
              <a:rPr lang="en-US" altLang="ko-KR"/>
              <a:t>Logo</a:t>
            </a:r>
          </a:p>
        </p:txBody>
      </p:sp>
      <p:sp>
        <p:nvSpPr>
          <p:cNvPr id="5" name="Slide Number Placeholder 4"/>
          <p:cNvSpPr>
            <a:spLocks noGrp="1"/>
          </p:cNvSpPr>
          <p:nvPr>
            <p:ph type="sldNum" sz="quarter" idx="11"/>
          </p:nvPr>
        </p:nvSpPr>
        <p:spPr>
          <a:xfrm>
            <a:off x="228600" y="6477000"/>
            <a:ext cx="762000" cy="304800"/>
          </a:xfrm>
        </p:spPr>
        <p:txBody>
          <a:bodyPr/>
          <a:lstStyle>
            <a:lvl1pPr>
              <a:defRPr/>
            </a:lvl1pPr>
          </a:lstStyle>
          <a:p>
            <a:fld id="{0C815497-088E-4CFD-B471-06154EE7AA7A}" type="slidenum">
              <a:rPr lang="ko-KR" altLang="en-US"/>
              <a:pPr/>
              <a:t>‹#›</a:t>
            </a:fld>
            <a:endParaRPr lang="en-US" altLang="ko-KR"/>
          </a:p>
        </p:txBody>
      </p:sp>
    </p:spTree>
    <p:extLst>
      <p:ext uri="{BB962C8B-B14F-4D97-AF65-F5344CB8AC3E}">
        <p14:creationId xmlns:p14="http://schemas.microsoft.com/office/powerpoint/2010/main" val="2543298738"/>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chart" preserve="1">
  <p:cSld name="Title and Chart">
    <p:spTree>
      <p:nvGrpSpPr>
        <p:cNvPr id="1" name=""/>
        <p:cNvGrpSpPr/>
        <p:nvPr/>
      </p:nvGrpSpPr>
      <p:grpSpPr>
        <a:xfrm>
          <a:off x="0" y="0"/>
          <a:ext cx="0" cy="0"/>
          <a:chOff x="0" y="0"/>
          <a:chExt cx="0" cy="0"/>
        </a:xfrm>
      </p:grpSpPr>
      <p:sp>
        <p:nvSpPr>
          <p:cNvPr id="2" name="Title 1"/>
          <p:cNvSpPr>
            <a:spLocks noGrp="1"/>
          </p:cNvSpPr>
          <p:nvPr>
            <p:ph type="title"/>
          </p:nvPr>
        </p:nvSpPr>
        <p:spPr>
          <a:xfrm>
            <a:off x="185738" y="152400"/>
            <a:ext cx="8729662" cy="609600"/>
          </a:xfrm>
        </p:spPr>
        <p:txBody>
          <a:bodyPr/>
          <a:lstStyle/>
          <a:p>
            <a:r>
              <a:rPr lang="en-US" smtClean="0"/>
              <a:t>Click to edit Master title style</a:t>
            </a:r>
            <a:endParaRPr lang="en-US"/>
          </a:p>
        </p:txBody>
      </p:sp>
      <p:sp>
        <p:nvSpPr>
          <p:cNvPr id="3" name="Chart Placeholder 2"/>
          <p:cNvSpPr>
            <a:spLocks noGrp="1"/>
          </p:cNvSpPr>
          <p:nvPr>
            <p:ph type="chart" idx="1"/>
          </p:nvPr>
        </p:nvSpPr>
        <p:spPr>
          <a:xfrm>
            <a:off x="857250" y="1447800"/>
            <a:ext cx="7372350" cy="4953000"/>
          </a:xfrm>
        </p:spPr>
        <p:txBody>
          <a:bodyPr/>
          <a:lstStyle/>
          <a:p>
            <a:r>
              <a:rPr lang="en-US" smtClean="0"/>
              <a:t>Click icon to add chart</a:t>
            </a:r>
            <a:endParaRPr lang="en-US"/>
          </a:p>
        </p:txBody>
      </p:sp>
      <p:sp>
        <p:nvSpPr>
          <p:cNvPr id="4" name="Footer Placeholder 3"/>
          <p:cNvSpPr>
            <a:spLocks noGrp="1"/>
          </p:cNvSpPr>
          <p:nvPr>
            <p:ph type="ftr" sz="quarter" idx="10"/>
          </p:nvPr>
        </p:nvSpPr>
        <p:spPr>
          <a:xfrm>
            <a:off x="5148263" y="6477000"/>
            <a:ext cx="3657600" cy="304800"/>
          </a:xfrm>
        </p:spPr>
        <p:txBody>
          <a:bodyPr/>
          <a:lstStyle>
            <a:lvl1pPr>
              <a:defRPr/>
            </a:lvl1pPr>
          </a:lstStyle>
          <a:p>
            <a:r>
              <a:rPr lang="en-US" altLang="ko-KR"/>
              <a:t>Logo</a:t>
            </a:r>
          </a:p>
        </p:txBody>
      </p:sp>
      <p:sp>
        <p:nvSpPr>
          <p:cNvPr id="5" name="Slide Number Placeholder 4"/>
          <p:cNvSpPr>
            <a:spLocks noGrp="1"/>
          </p:cNvSpPr>
          <p:nvPr>
            <p:ph type="sldNum" sz="quarter" idx="11"/>
          </p:nvPr>
        </p:nvSpPr>
        <p:spPr>
          <a:xfrm>
            <a:off x="228600" y="6477000"/>
            <a:ext cx="762000" cy="304800"/>
          </a:xfrm>
        </p:spPr>
        <p:txBody>
          <a:bodyPr/>
          <a:lstStyle>
            <a:lvl1pPr>
              <a:defRPr>
                <a:solidFill>
                  <a:schemeClr val="tx1"/>
                </a:solidFill>
              </a:defRPr>
            </a:lvl1pPr>
          </a:lstStyle>
          <a:p>
            <a:fld id="{A6FDF5E6-C7F8-415C-8BCF-4C5452F92C47}" type="slidenum">
              <a:rPr lang="ko-KR" altLang="en-US" smtClean="0"/>
              <a:pPr/>
              <a:t>‹#›</a:t>
            </a:fld>
            <a:endParaRPr lang="en-US" altLang="ko-KR" dirty="0"/>
          </a:p>
        </p:txBody>
      </p:sp>
    </p:spTree>
    <p:extLst>
      <p:ext uri="{BB962C8B-B14F-4D97-AF65-F5344CB8AC3E}">
        <p14:creationId xmlns:p14="http://schemas.microsoft.com/office/powerpoint/2010/main" val="4086412056"/>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bl" preserve="1">
  <p:cSld name="Title and Table">
    <p:spTree>
      <p:nvGrpSpPr>
        <p:cNvPr id="1" name=""/>
        <p:cNvGrpSpPr/>
        <p:nvPr/>
      </p:nvGrpSpPr>
      <p:grpSpPr>
        <a:xfrm>
          <a:off x="0" y="0"/>
          <a:ext cx="0" cy="0"/>
          <a:chOff x="0" y="0"/>
          <a:chExt cx="0" cy="0"/>
        </a:xfrm>
      </p:grpSpPr>
      <p:sp>
        <p:nvSpPr>
          <p:cNvPr id="2" name="Title 1"/>
          <p:cNvSpPr>
            <a:spLocks noGrp="1"/>
          </p:cNvSpPr>
          <p:nvPr>
            <p:ph type="title"/>
          </p:nvPr>
        </p:nvSpPr>
        <p:spPr>
          <a:xfrm>
            <a:off x="185738" y="152400"/>
            <a:ext cx="8729662" cy="609600"/>
          </a:xfrm>
        </p:spPr>
        <p:txBody>
          <a:bodyPr/>
          <a:lstStyle/>
          <a:p>
            <a:r>
              <a:rPr lang="en-US" smtClean="0"/>
              <a:t>Click to edit Master title style</a:t>
            </a:r>
            <a:endParaRPr lang="en-US"/>
          </a:p>
        </p:txBody>
      </p:sp>
      <p:sp>
        <p:nvSpPr>
          <p:cNvPr id="3" name="Table Placeholder 2"/>
          <p:cNvSpPr>
            <a:spLocks noGrp="1"/>
          </p:cNvSpPr>
          <p:nvPr>
            <p:ph type="tbl" idx="1"/>
          </p:nvPr>
        </p:nvSpPr>
        <p:spPr>
          <a:xfrm>
            <a:off x="857250" y="1447800"/>
            <a:ext cx="7372350" cy="4953000"/>
          </a:xfrm>
        </p:spPr>
        <p:txBody>
          <a:bodyPr/>
          <a:lstStyle/>
          <a:p>
            <a:r>
              <a:rPr lang="en-US" smtClean="0"/>
              <a:t>Click icon to add table</a:t>
            </a:r>
            <a:endParaRPr lang="en-US"/>
          </a:p>
        </p:txBody>
      </p:sp>
      <p:sp>
        <p:nvSpPr>
          <p:cNvPr id="4" name="Footer Placeholder 3"/>
          <p:cNvSpPr>
            <a:spLocks noGrp="1"/>
          </p:cNvSpPr>
          <p:nvPr>
            <p:ph type="ftr" sz="quarter" idx="10"/>
          </p:nvPr>
        </p:nvSpPr>
        <p:spPr>
          <a:xfrm>
            <a:off x="5148263" y="6477000"/>
            <a:ext cx="3657600" cy="304800"/>
          </a:xfrm>
        </p:spPr>
        <p:txBody>
          <a:bodyPr/>
          <a:lstStyle>
            <a:lvl1pPr>
              <a:defRPr/>
            </a:lvl1pPr>
          </a:lstStyle>
          <a:p>
            <a:r>
              <a:rPr lang="en-US" altLang="ko-KR"/>
              <a:t>Logo</a:t>
            </a:r>
          </a:p>
        </p:txBody>
      </p:sp>
      <p:sp>
        <p:nvSpPr>
          <p:cNvPr id="5" name="Slide Number Placeholder 4"/>
          <p:cNvSpPr>
            <a:spLocks noGrp="1"/>
          </p:cNvSpPr>
          <p:nvPr>
            <p:ph type="sldNum" sz="quarter" idx="11"/>
          </p:nvPr>
        </p:nvSpPr>
        <p:spPr>
          <a:xfrm>
            <a:off x="228600" y="6477000"/>
            <a:ext cx="762000" cy="304800"/>
          </a:xfrm>
        </p:spPr>
        <p:txBody>
          <a:bodyPr/>
          <a:lstStyle>
            <a:lvl1pPr>
              <a:defRPr>
                <a:solidFill>
                  <a:schemeClr val="tx1"/>
                </a:solidFill>
              </a:defRPr>
            </a:lvl1pPr>
          </a:lstStyle>
          <a:p>
            <a:fld id="{92C2ED30-36F4-4395-84D1-9B34619525DF}" type="slidenum">
              <a:rPr lang="ko-KR" altLang="en-US" smtClean="0"/>
              <a:pPr/>
              <a:t>‹#›</a:t>
            </a:fld>
            <a:endParaRPr lang="en-US" altLang="ko-KR" dirty="0"/>
          </a:p>
        </p:txBody>
      </p:sp>
    </p:spTree>
    <p:extLst>
      <p:ext uri="{BB962C8B-B14F-4D97-AF65-F5344CB8AC3E}">
        <p14:creationId xmlns:p14="http://schemas.microsoft.com/office/powerpoint/2010/main" val="3581048715"/>
      </p:ext>
    </p:extLst>
  </p:cSld>
  <p:clrMapOvr>
    <a:masterClrMapping/>
  </p:clrMapOvr>
  <p:timing>
    <p:tnLst>
      <p:par>
        <p:cTn id="1" dur="indefinite" restart="never" nodeType="tmRoot"/>
      </p:par>
    </p:tnLst>
  </p:timing>
</p:sldLayout>
</file>

<file path=ppt/slideLayouts/slideLayout2.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Slide Number Placeholder 4"/>
          <p:cNvSpPr>
            <a:spLocks noGrp="1"/>
          </p:cNvSpPr>
          <p:nvPr>
            <p:ph type="sldNum" sz="quarter" idx="11"/>
          </p:nvPr>
        </p:nvSpPr>
        <p:spPr>
          <a:xfrm>
            <a:off x="228600" y="6477000"/>
            <a:ext cx="838200" cy="304800"/>
          </a:xfrm>
        </p:spPr>
        <p:txBody>
          <a:bodyPr/>
          <a:lstStyle>
            <a:lvl1pPr>
              <a:defRPr>
                <a:solidFill>
                  <a:schemeClr val="tx1"/>
                </a:solidFill>
              </a:defRPr>
            </a:lvl1pPr>
          </a:lstStyle>
          <a:p>
            <a:fld id="{F09EA980-2521-46E0-B0C0-4A60E13A63FD}" type="slidenum">
              <a:rPr lang="ko-KR" altLang="en-US" smtClean="0"/>
              <a:pPr/>
              <a:t>‹#›</a:t>
            </a:fld>
            <a:endParaRPr lang="en-US" altLang="ko-KR" dirty="0"/>
          </a:p>
        </p:txBody>
      </p:sp>
      <p:sp>
        <p:nvSpPr>
          <p:cNvPr id="6" name="Footer Placeholder 5"/>
          <p:cNvSpPr>
            <a:spLocks noGrp="1"/>
          </p:cNvSpPr>
          <p:nvPr>
            <p:ph type="ftr" sz="quarter" idx="12"/>
          </p:nvPr>
        </p:nvSpPr>
        <p:spPr/>
        <p:txBody>
          <a:bodyPr/>
          <a:lstStyle/>
          <a:p>
            <a:r>
              <a:rPr lang="en-US" altLang="ko-KR" smtClean="0"/>
              <a:t>Logo</a:t>
            </a:r>
            <a:endParaRPr lang="en-US" altLang="ko-KR"/>
          </a:p>
        </p:txBody>
      </p:sp>
    </p:spTree>
    <p:extLst>
      <p:ext uri="{BB962C8B-B14F-4D97-AF65-F5344CB8AC3E}">
        <p14:creationId xmlns:p14="http://schemas.microsoft.com/office/powerpoint/2010/main" val="106473388"/>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Footer Placeholder 3"/>
          <p:cNvSpPr>
            <a:spLocks noGrp="1"/>
          </p:cNvSpPr>
          <p:nvPr>
            <p:ph type="ftr" sz="quarter" idx="10"/>
          </p:nvPr>
        </p:nvSpPr>
        <p:spPr/>
        <p:txBody>
          <a:bodyPr/>
          <a:lstStyle>
            <a:lvl1pPr>
              <a:defRPr/>
            </a:lvl1pPr>
          </a:lstStyle>
          <a:p>
            <a:r>
              <a:rPr lang="en-US" altLang="ko-KR"/>
              <a:t>Logo</a:t>
            </a:r>
          </a:p>
        </p:txBody>
      </p:sp>
      <p:sp>
        <p:nvSpPr>
          <p:cNvPr id="5" name="Slide Number Placeholder 4"/>
          <p:cNvSpPr>
            <a:spLocks noGrp="1"/>
          </p:cNvSpPr>
          <p:nvPr>
            <p:ph type="sldNum" sz="quarter" idx="11"/>
          </p:nvPr>
        </p:nvSpPr>
        <p:spPr>
          <a:xfrm>
            <a:off x="228600" y="6477000"/>
            <a:ext cx="914400" cy="304800"/>
          </a:xfrm>
        </p:spPr>
        <p:txBody>
          <a:bodyPr/>
          <a:lstStyle>
            <a:lvl1pPr>
              <a:defRPr/>
            </a:lvl1pPr>
          </a:lstStyle>
          <a:p>
            <a:fld id="{B78C6871-7881-4F9A-9ADE-0CE38B4B6116}" type="slidenum">
              <a:rPr lang="ko-KR" altLang="en-US"/>
              <a:pPr/>
              <a:t>‹#›</a:t>
            </a:fld>
            <a:endParaRPr lang="en-US" altLang="ko-KR"/>
          </a:p>
        </p:txBody>
      </p:sp>
    </p:spTree>
    <p:extLst>
      <p:ext uri="{BB962C8B-B14F-4D97-AF65-F5344CB8AC3E}">
        <p14:creationId xmlns:p14="http://schemas.microsoft.com/office/powerpoint/2010/main" val="2580430597"/>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857250" y="1447800"/>
            <a:ext cx="36099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19625" y="1447800"/>
            <a:ext cx="3609975" cy="49530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Footer Placeholder 4"/>
          <p:cNvSpPr>
            <a:spLocks noGrp="1"/>
          </p:cNvSpPr>
          <p:nvPr>
            <p:ph type="ftr" sz="quarter" idx="10"/>
          </p:nvPr>
        </p:nvSpPr>
        <p:spPr/>
        <p:txBody>
          <a:bodyPr/>
          <a:lstStyle>
            <a:lvl1pPr>
              <a:defRPr/>
            </a:lvl1pPr>
          </a:lstStyle>
          <a:p>
            <a:r>
              <a:rPr lang="en-US" altLang="ko-KR"/>
              <a:t>Logo</a:t>
            </a:r>
          </a:p>
        </p:txBody>
      </p:sp>
      <p:sp>
        <p:nvSpPr>
          <p:cNvPr id="6" name="Slide Number Placeholder 5"/>
          <p:cNvSpPr>
            <a:spLocks noGrp="1"/>
          </p:cNvSpPr>
          <p:nvPr>
            <p:ph type="sldNum" sz="quarter" idx="11"/>
          </p:nvPr>
        </p:nvSpPr>
        <p:spPr>
          <a:xfrm>
            <a:off x="228599" y="6477000"/>
            <a:ext cx="802037" cy="304800"/>
          </a:xfrm>
        </p:spPr>
        <p:txBody>
          <a:bodyPr/>
          <a:lstStyle>
            <a:lvl1pPr>
              <a:defRPr/>
            </a:lvl1pPr>
          </a:lstStyle>
          <a:p>
            <a:fld id="{09C238F6-19CB-4EF9-AC2E-AD7B20311C30}" type="slidenum">
              <a:rPr lang="ko-KR" altLang="en-US"/>
              <a:pPr/>
              <a:t>‹#›</a:t>
            </a:fld>
            <a:endParaRPr lang="en-US" altLang="ko-KR"/>
          </a:p>
        </p:txBody>
      </p:sp>
    </p:spTree>
    <p:extLst>
      <p:ext uri="{BB962C8B-B14F-4D97-AF65-F5344CB8AC3E}">
        <p14:creationId xmlns:p14="http://schemas.microsoft.com/office/powerpoint/2010/main" val="238356507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Footer Placeholder 6"/>
          <p:cNvSpPr>
            <a:spLocks noGrp="1"/>
          </p:cNvSpPr>
          <p:nvPr>
            <p:ph type="ftr" sz="quarter" idx="10"/>
          </p:nvPr>
        </p:nvSpPr>
        <p:spPr/>
        <p:txBody>
          <a:bodyPr/>
          <a:lstStyle>
            <a:lvl1pPr>
              <a:defRPr/>
            </a:lvl1pPr>
          </a:lstStyle>
          <a:p>
            <a:r>
              <a:rPr lang="en-US" altLang="ko-KR"/>
              <a:t>Logo</a:t>
            </a:r>
          </a:p>
        </p:txBody>
      </p:sp>
      <p:sp>
        <p:nvSpPr>
          <p:cNvPr id="8" name="Slide Number Placeholder 7"/>
          <p:cNvSpPr>
            <a:spLocks noGrp="1"/>
          </p:cNvSpPr>
          <p:nvPr>
            <p:ph type="sldNum" sz="quarter" idx="11"/>
          </p:nvPr>
        </p:nvSpPr>
        <p:spPr>
          <a:xfrm>
            <a:off x="228600" y="6477000"/>
            <a:ext cx="762000" cy="304800"/>
          </a:xfrm>
        </p:spPr>
        <p:txBody>
          <a:bodyPr/>
          <a:lstStyle>
            <a:lvl1pPr>
              <a:defRPr/>
            </a:lvl1pPr>
          </a:lstStyle>
          <a:p>
            <a:fld id="{6EDA738B-1F4C-4E28-897B-BFBBCFBFD388}" type="slidenum">
              <a:rPr lang="ko-KR" altLang="en-US"/>
              <a:pPr/>
              <a:t>‹#›</a:t>
            </a:fld>
            <a:endParaRPr lang="en-US" altLang="ko-KR"/>
          </a:p>
        </p:txBody>
      </p:sp>
    </p:spTree>
    <p:extLst>
      <p:ext uri="{BB962C8B-B14F-4D97-AF65-F5344CB8AC3E}">
        <p14:creationId xmlns:p14="http://schemas.microsoft.com/office/powerpoint/2010/main" val="425422086"/>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4" name="Slide Number Placeholder 3"/>
          <p:cNvSpPr>
            <a:spLocks noGrp="1"/>
          </p:cNvSpPr>
          <p:nvPr>
            <p:ph type="sldNum" sz="quarter" idx="11"/>
          </p:nvPr>
        </p:nvSpPr>
        <p:spPr>
          <a:xfrm>
            <a:off x="228600" y="6477000"/>
            <a:ext cx="685800" cy="304800"/>
          </a:xfrm>
        </p:spPr>
        <p:txBody>
          <a:bodyPr/>
          <a:lstStyle>
            <a:lvl1pPr>
              <a:defRPr>
                <a:solidFill>
                  <a:schemeClr val="tx1"/>
                </a:solidFill>
              </a:defRPr>
            </a:lvl1pPr>
          </a:lstStyle>
          <a:p>
            <a:fld id="{171B20FD-8AAE-4E44-BABB-57E5EA155C7A}" type="slidenum">
              <a:rPr lang="ko-KR" altLang="en-US" smtClean="0"/>
              <a:pPr/>
              <a:t>‹#›</a:t>
            </a:fld>
            <a:endParaRPr lang="en-US" altLang="ko-KR" dirty="0"/>
          </a:p>
        </p:txBody>
      </p:sp>
    </p:spTree>
    <p:extLst>
      <p:ext uri="{BB962C8B-B14F-4D97-AF65-F5344CB8AC3E}">
        <p14:creationId xmlns:p14="http://schemas.microsoft.com/office/powerpoint/2010/main" val="2868139065"/>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Footer Placeholder 1"/>
          <p:cNvSpPr>
            <a:spLocks noGrp="1"/>
          </p:cNvSpPr>
          <p:nvPr>
            <p:ph type="ftr" sz="quarter" idx="10"/>
          </p:nvPr>
        </p:nvSpPr>
        <p:spPr/>
        <p:txBody>
          <a:bodyPr/>
          <a:lstStyle>
            <a:lvl1pPr>
              <a:defRPr/>
            </a:lvl1pPr>
          </a:lstStyle>
          <a:p>
            <a:r>
              <a:rPr lang="en-US" altLang="ko-KR"/>
              <a:t>Logo</a:t>
            </a:r>
          </a:p>
        </p:txBody>
      </p:sp>
      <p:sp>
        <p:nvSpPr>
          <p:cNvPr id="3" name="Slide Number Placeholder 2"/>
          <p:cNvSpPr>
            <a:spLocks noGrp="1"/>
          </p:cNvSpPr>
          <p:nvPr>
            <p:ph type="sldNum" sz="quarter" idx="11"/>
          </p:nvPr>
        </p:nvSpPr>
        <p:spPr>
          <a:xfrm>
            <a:off x="228600" y="6477000"/>
            <a:ext cx="685800" cy="304800"/>
          </a:xfrm>
        </p:spPr>
        <p:txBody>
          <a:bodyPr/>
          <a:lstStyle>
            <a:lvl1pPr>
              <a:defRPr>
                <a:solidFill>
                  <a:schemeClr val="tx1"/>
                </a:solidFill>
              </a:defRPr>
            </a:lvl1pPr>
          </a:lstStyle>
          <a:p>
            <a:fld id="{B1E1C821-B073-41B4-A543-AB7D602CB62D}" type="slidenum">
              <a:rPr lang="ko-KR" altLang="en-US" smtClean="0"/>
              <a:pPr/>
              <a:t>‹#›</a:t>
            </a:fld>
            <a:endParaRPr lang="en-US" altLang="ko-KR" dirty="0"/>
          </a:p>
        </p:txBody>
      </p:sp>
    </p:spTree>
    <p:extLst>
      <p:ext uri="{BB962C8B-B14F-4D97-AF65-F5344CB8AC3E}">
        <p14:creationId xmlns:p14="http://schemas.microsoft.com/office/powerpoint/2010/main" val="777506394"/>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ko-KR"/>
              <a:t>Logo</a:t>
            </a:r>
          </a:p>
        </p:txBody>
      </p:sp>
      <p:sp>
        <p:nvSpPr>
          <p:cNvPr id="6" name="Slide Number Placeholder 5"/>
          <p:cNvSpPr>
            <a:spLocks noGrp="1"/>
          </p:cNvSpPr>
          <p:nvPr>
            <p:ph type="sldNum" sz="quarter" idx="11"/>
          </p:nvPr>
        </p:nvSpPr>
        <p:spPr>
          <a:xfrm>
            <a:off x="228600" y="6477000"/>
            <a:ext cx="762000" cy="304800"/>
          </a:xfrm>
        </p:spPr>
        <p:txBody>
          <a:bodyPr/>
          <a:lstStyle>
            <a:lvl1pPr>
              <a:defRPr/>
            </a:lvl1pPr>
          </a:lstStyle>
          <a:p>
            <a:fld id="{F826DFFF-07BE-4626-BFF4-40C6348EAC92}" type="slidenum">
              <a:rPr lang="ko-KR" altLang="en-US"/>
              <a:pPr/>
              <a:t>‹#›</a:t>
            </a:fld>
            <a:endParaRPr lang="en-US" altLang="ko-KR"/>
          </a:p>
        </p:txBody>
      </p:sp>
    </p:spTree>
    <p:extLst>
      <p:ext uri="{BB962C8B-B14F-4D97-AF65-F5344CB8AC3E}">
        <p14:creationId xmlns:p14="http://schemas.microsoft.com/office/powerpoint/2010/main" val="2420693856"/>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smtClean="0"/>
              <a:t>Click icon to add picture</a:t>
            </a:r>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Footer Placeholder 4"/>
          <p:cNvSpPr>
            <a:spLocks noGrp="1"/>
          </p:cNvSpPr>
          <p:nvPr>
            <p:ph type="ftr" sz="quarter" idx="10"/>
          </p:nvPr>
        </p:nvSpPr>
        <p:spPr/>
        <p:txBody>
          <a:bodyPr/>
          <a:lstStyle>
            <a:lvl1pPr>
              <a:defRPr/>
            </a:lvl1pPr>
          </a:lstStyle>
          <a:p>
            <a:r>
              <a:rPr lang="en-US" altLang="ko-KR"/>
              <a:t>Logo</a:t>
            </a:r>
          </a:p>
        </p:txBody>
      </p:sp>
      <p:sp>
        <p:nvSpPr>
          <p:cNvPr id="6" name="Slide Number Placeholder 5"/>
          <p:cNvSpPr>
            <a:spLocks noGrp="1"/>
          </p:cNvSpPr>
          <p:nvPr>
            <p:ph type="sldNum" sz="quarter" idx="11"/>
          </p:nvPr>
        </p:nvSpPr>
        <p:spPr>
          <a:xfrm>
            <a:off x="228600" y="6477000"/>
            <a:ext cx="762000" cy="304800"/>
          </a:xfrm>
        </p:spPr>
        <p:txBody>
          <a:bodyPr/>
          <a:lstStyle>
            <a:lvl1pPr>
              <a:defRPr/>
            </a:lvl1pPr>
          </a:lstStyle>
          <a:p>
            <a:fld id="{AD423AF7-5084-450E-941B-1BC0C4D36C47}" type="slidenum">
              <a:rPr lang="ko-KR" altLang="en-US"/>
              <a:pPr/>
              <a:t>‹#›</a:t>
            </a:fld>
            <a:endParaRPr lang="en-US" altLang="ko-KR"/>
          </a:p>
        </p:txBody>
      </p:sp>
    </p:spTree>
    <p:extLst>
      <p:ext uri="{BB962C8B-B14F-4D97-AF65-F5344CB8AC3E}">
        <p14:creationId xmlns:p14="http://schemas.microsoft.com/office/powerpoint/2010/main" val="3335762581"/>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slideLayout" Target="../slideLayouts/slideLayout13.xml"/><Relationship Id="rId14" Type="http://schemas.openxmlformats.org/officeDocument/2006/relationships/theme" Target="../theme/theme1.xml"/><Relationship Id="rId15" Type="http://schemas.openxmlformats.org/officeDocument/2006/relationships/image" Target="../media/image1.png"/><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bwMode="blackWhite">
      <p:bgPr>
        <a:blipFill dpi="0" rotWithShape="1">
          <a:blip r:embed="rId15">
            <a:lum/>
          </a:blip>
          <a:srcRect/>
          <a:stretch>
            <a:fillRect/>
          </a:stretch>
        </a:blipFill>
        <a:effectLst/>
      </p:bgPr>
    </p:bg>
    <p:spTree>
      <p:nvGrpSpPr>
        <p:cNvPr id="1" name=""/>
        <p:cNvGrpSpPr/>
        <p:nvPr/>
      </p:nvGrpSpPr>
      <p:grpSpPr>
        <a:xfrm>
          <a:off x="0" y="0"/>
          <a:ext cx="0" cy="0"/>
          <a:chOff x="0" y="0"/>
          <a:chExt cx="0" cy="0"/>
        </a:xfrm>
      </p:grpSpPr>
      <p:sp>
        <p:nvSpPr>
          <p:cNvPr id="12310" name="Rectangle 22"/>
          <p:cNvSpPr>
            <a:spLocks noGrp="1" noChangeArrowheads="1"/>
          </p:cNvSpPr>
          <p:nvPr>
            <p:ph type="body" idx="1"/>
          </p:nvPr>
        </p:nvSpPr>
        <p:spPr bwMode="auto">
          <a:xfrm>
            <a:off x="857250" y="1447800"/>
            <a:ext cx="7372350" cy="495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ko-KR" smtClean="0"/>
              <a:t>Click to edit Master text styles</a:t>
            </a:r>
          </a:p>
          <a:p>
            <a:pPr lvl="1"/>
            <a:r>
              <a:rPr lang="en-US" altLang="ko-KR" smtClean="0"/>
              <a:t>Second level</a:t>
            </a:r>
          </a:p>
          <a:p>
            <a:pPr lvl="2"/>
            <a:r>
              <a:rPr lang="en-US" altLang="ko-KR" smtClean="0"/>
              <a:t>Third level</a:t>
            </a:r>
          </a:p>
          <a:p>
            <a:pPr lvl="3"/>
            <a:r>
              <a:rPr lang="en-US" altLang="ko-KR" smtClean="0"/>
              <a:t>Fourth level</a:t>
            </a:r>
          </a:p>
          <a:p>
            <a:pPr lvl="4"/>
            <a:r>
              <a:rPr lang="en-US" altLang="ko-KR" smtClean="0"/>
              <a:t>Fifth level</a:t>
            </a:r>
          </a:p>
        </p:txBody>
      </p:sp>
      <p:sp>
        <p:nvSpPr>
          <p:cNvPr id="12312" name="Rectangle 24"/>
          <p:cNvSpPr>
            <a:spLocks noGrp="1" noChangeArrowheads="1"/>
          </p:cNvSpPr>
          <p:nvPr>
            <p:ph type="ftr" sz="quarter" idx="3"/>
          </p:nvPr>
        </p:nvSpPr>
        <p:spPr bwMode="white">
          <a:xfrm>
            <a:off x="5148263" y="6477000"/>
            <a:ext cx="36576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a:solidFill>
                  <a:schemeClr val="bg1"/>
                </a:solidFill>
                <a:latin typeface="+mn-lt"/>
              </a:defRPr>
            </a:lvl1pPr>
          </a:lstStyle>
          <a:p>
            <a:r>
              <a:rPr lang="en-US" altLang="ko-KR"/>
              <a:t>Logo</a:t>
            </a:r>
          </a:p>
        </p:txBody>
      </p:sp>
      <p:sp>
        <p:nvSpPr>
          <p:cNvPr id="12313" name="Rectangle 25"/>
          <p:cNvSpPr>
            <a:spLocks noGrp="1" noChangeArrowheads="1"/>
          </p:cNvSpPr>
          <p:nvPr>
            <p:ph type="sldNum" sz="quarter" idx="4"/>
          </p:nvPr>
        </p:nvSpPr>
        <p:spPr bwMode="white">
          <a:xfrm>
            <a:off x="228600" y="6477000"/>
            <a:ext cx="762000" cy="30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200">
                <a:solidFill>
                  <a:schemeClr val="tx1"/>
                </a:solidFill>
                <a:latin typeface="+mn-lt"/>
              </a:defRPr>
            </a:lvl1pPr>
          </a:lstStyle>
          <a:p>
            <a:fld id="{8FAF1528-92B2-4DF7-BE12-D44783E1B3B4}" type="slidenum">
              <a:rPr lang="ko-KR" altLang="en-US" smtClean="0"/>
              <a:pPr/>
              <a:t>‹#›</a:t>
            </a:fld>
            <a:endParaRPr lang="en-US" altLang="ko-KR" dirty="0"/>
          </a:p>
        </p:txBody>
      </p:sp>
      <p:grpSp>
        <p:nvGrpSpPr>
          <p:cNvPr id="12607" name="Group 319"/>
          <p:cNvGrpSpPr>
            <a:grpSpLocks/>
          </p:cNvGrpSpPr>
          <p:nvPr/>
        </p:nvGrpSpPr>
        <p:grpSpPr bwMode="auto">
          <a:xfrm>
            <a:off x="0" y="685800"/>
            <a:ext cx="9144000" cy="776288"/>
            <a:chOff x="0" y="432"/>
            <a:chExt cx="5760" cy="489"/>
          </a:xfrm>
        </p:grpSpPr>
        <p:sp>
          <p:nvSpPr>
            <p:cNvPr id="12592" name="Rectangle 304"/>
            <p:cNvSpPr>
              <a:spLocks noChangeArrowheads="1"/>
            </p:cNvSpPr>
            <p:nvPr/>
          </p:nvSpPr>
          <p:spPr bwMode="gray">
            <a:xfrm>
              <a:off x="0" y="432"/>
              <a:ext cx="5760" cy="146"/>
            </a:xfrm>
            <a:prstGeom prst="rect">
              <a:avLst/>
            </a:prstGeom>
            <a:gradFill rotWithShape="0">
              <a:gsLst>
                <a:gs pos="0">
                  <a:schemeClr val="accent1"/>
                </a:gs>
                <a:gs pos="100000">
                  <a:schemeClr val="accent1">
                    <a:gamma/>
                    <a:shade val="46275"/>
                    <a:invGamma/>
                  </a:schemeClr>
                </a:gs>
              </a:gsLst>
              <a:lin ang="5400000" scaled="1"/>
            </a:gra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3" name="Rectangle 305"/>
            <p:cNvSpPr>
              <a:spLocks noChangeArrowheads="1"/>
            </p:cNvSpPr>
            <p:nvPr/>
          </p:nvSpPr>
          <p:spPr bwMode="auto">
            <a:xfrm>
              <a:off x="0" y="578"/>
              <a:ext cx="5760" cy="77"/>
            </a:xfrm>
            <a:prstGeom prst="rect">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7" name="AutoShape 309"/>
            <p:cNvSpPr>
              <a:spLocks noChangeArrowheads="1"/>
            </p:cNvSpPr>
            <p:nvPr/>
          </p:nvSpPr>
          <p:spPr bwMode="auto">
            <a:xfrm>
              <a:off x="4882" y="615"/>
              <a:ext cx="384" cy="306"/>
            </a:xfrm>
            <a:prstGeom prst="chevron">
              <a:avLst>
                <a:gd name="adj" fmla="val 31373"/>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sp>
          <p:nvSpPr>
            <p:cNvPr id="12598" name="AutoShape 310"/>
            <p:cNvSpPr>
              <a:spLocks noChangeArrowheads="1"/>
            </p:cNvSpPr>
            <p:nvPr/>
          </p:nvSpPr>
          <p:spPr bwMode="auto">
            <a:xfrm>
              <a:off x="5307" y="615"/>
              <a:ext cx="384" cy="306"/>
            </a:xfrm>
            <a:prstGeom prst="chevron">
              <a:avLst>
                <a:gd name="adj" fmla="val 31373"/>
              </a:avLst>
            </a:prstGeom>
            <a:solidFill>
              <a:schemeClr val="folHlink"/>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en-US"/>
            </a:p>
          </p:txBody>
        </p:sp>
      </p:grpSp>
      <p:sp>
        <p:nvSpPr>
          <p:cNvPr id="12309" name="Rectangle 21"/>
          <p:cNvSpPr>
            <a:spLocks noGrp="1" noChangeArrowheads="1"/>
          </p:cNvSpPr>
          <p:nvPr>
            <p:ph type="title"/>
          </p:nvPr>
        </p:nvSpPr>
        <p:spPr bwMode="gray">
          <a:xfrm>
            <a:off x="185738" y="152400"/>
            <a:ext cx="8729662" cy="60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ko-KR" dirty="0" smtClean="0"/>
              <a:t>Click to edit Master title style</a:t>
            </a:r>
          </a:p>
        </p:txBody>
      </p:sp>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Lst>
  <p:timing>
    <p:tnLst>
      <p:par>
        <p:cTn id="1" dur="indefinite" restart="never" nodeType="tmRoot"/>
      </p:par>
    </p:tnLst>
  </p:timing>
  <p:hf hdr="0" ftr="0" dt="0"/>
  <p:txStyles>
    <p:titleStyle>
      <a:lvl1pPr algn="l" rtl="0" eaLnBrk="1" fontAlgn="base" hangingPunct="1">
        <a:spcBef>
          <a:spcPct val="0"/>
        </a:spcBef>
        <a:spcAft>
          <a:spcPct val="0"/>
        </a:spcAft>
        <a:defRPr sz="3000" b="1">
          <a:solidFill>
            <a:schemeClr val="accent1"/>
          </a:solidFill>
          <a:latin typeface="+mj-lt"/>
          <a:ea typeface="+mj-ea"/>
          <a:cs typeface="+mj-cs"/>
        </a:defRPr>
      </a:lvl1pPr>
      <a:lvl2pPr algn="l" rtl="0" eaLnBrk="1" fontAlgn="base" hangingPunct="1">
        <a:spcBef>
          <a:spcPct val="0"/>
        </a:spcBef>
        <a:spcAft>
          <a:spcPct val="0"/>
        </a:spcAft>
        <a:defRPr sz="3000" b="1">
          <a:solidFill>
            <a:schemeClr val="accent1"/>
          </a:solidFill>
          <a:latin typeface="Verdana" pitchFamily="34" charset="0"/>
        </a:defRPr>
      </a:lvl2pPr>
      <a:lvl3pPr algn="l" rtl="0" eaLnBrk="1" fontAlgn="base" hangingPunct="1">
        <a:spcBef>
          <a:spcPct val="0"/>
        </a:spcBef>
        <a:spcAft>
          <a:spcPct val="0"/>
        </a:spcAft>
        <a:defRPr sz="3000" b="1">
          <a:solidFill>
            <a:schemeClr val="accent1"/>
          </a:solidFill>
          <a:latin typeface="Verdana" pitchFamily="34" charset="0"/>
        </a:defRPr>
      </a:lvl3pPr>
      <a:lvl4pPr algn="l" rtl="0" eaLnBrk="1" fontAlgn="base" hangingPunct="1">
        <a:spcBef>
          <a:spcPct val="0"/>
        </a:spcBef>
        <a:spcAft>
          <a:spcPct val="0"/>
        </a:spcAft>
        <a:defRPr sz="3000" b="1">
          <a:solidFill>
            <a:schemeClr val="accent1"/>
          </a:solidFill>
          <a:latin typeface="Verdana" pitchFamily="34" charset="0"/>
        </a:defRPr>
      </a:lvl4pPr>
      <a:lvl5pPr algn="l" rtl="0" eaLnBrk="1" fontAlgn="base" hangingPunct="1">
        <a:spcBef>
          <a:spcPct val="0"/>
        </a:spcBef>
        <a:spcAft>
          <a:spcPct val="0"/>
        </a:spcAft>
        <a:defRPr sz="3000" b="1">
          <a:solidFill>
            <a:schemeClr val="accent1"/>
          </a:solidFill>
          <a:latin typeface="Verdana" pitchFamily="34" charset="0"/>
        </a:defRPr>
      </a:lvl5pPr>
      <a:lvl6pPr marL="457200" algn="l" rtl="0" eaLnBrk="1" fontAlgn="base" hangingPunct="1">
        <a:spcBef>
          <a:spcPct val="0"/>
        </a:spcBef>
        <a:spcAft>
          <a:spcPct val="0"/>
        </a:spcAft>
        <a:defRPr sz="3000" b="1">
          <a:solidFill>
            <a:schemeClr val="accent1"/>
          </a:solidFill>
          <a:latin typeface="Verdana" pitchFamily="34" charset="0"/>
        </a:defRPr>
      </a:lvl6pPr>
      <a:lvl7pPr marL="914400" algn="l" rtl="0" eaLnBrk="1" fontAlgn="base" hangingPunct="1">
        <a:spcBef>
          <a:spcPct val="0"/>
        </a:spcBef>
        <a:spcAft>
          <a:spcPct val="0"/>
        </a:spcAft>
        <a:defRPr sz="3000" b="1">
          <a:solidFill>
            <a:schemeClr val="accent1"/>
          </a:solidFill>
          <a:latin typeface="Verdana" pitchFamily="34" charset="0"/>
        </a:defRPr>
      </a:lvl7pPr>
      <a:lvl8pPr marL="1371600" algn="l" rtl="0" eaLnBrk="1" fontAlgn="base" hangingPunct="1">
        <a:spcBef>
          <a:spcPct val="0"/>
        </a:spcBef>
        <a:spcAft>
          <a:spcPct val="0"/>
        </a:spcAft>
        <a:defRPr sz="3000" b="1">
          <a:solidFill>
            <a:schemeClr val="accent1"/>
          </a:solidFill>
          <a:latin typeface="Verdana" pitchFamily="34" charset="0"/>
        </a:defRPr>
      </a:lvl8pPr>
      <a:lvl9pPr marL="1828800" algn="l" rtl="0" eaLnBrk="1" fontAlgn="base" hangingPunct="1">
        <a:spcBef>
          <a:spcPct val="0"/>
        </a:spcBef>
        <a:spcAft>
          <a:spcPct val="0"/>
        </a:spcAft>
        <a:defRPr sz="3000" b="1">
          <a:solidFill>
            <a:schemeClr val="accent1"/>
          </a:solidFill>
          <a:latin typeface="Verdana" pitchFamily="34" charset="0"/>
        </a:defRPr>
      </a:lvl9pPr>
    </p:titleStyle>
    <p:bodyStyle>
      <a:lvl1pPr marL="342900" indent="-342900" algn="l" rtl="0" eaLnBrk="1" fontAlgn="base" hangingPunct="1">
        <a:spcBef>
          <a:spcPct val="20000"/>
        </a:spcBef>
        <a:spcAft>
          <a:spcPct val="0"/>
        </a:spcAft>
        <a:buClr>
          <a:schemeClr val="folHlink"/>
        </a:buClr>
        <a:buSzPct val="110000"/>
        <a:buChar char="•"/>
        <a:defRPr sz="2800" b="1">
          <a:solidFill>
            <a:schemeClr val="tx1"/>
          </a:solidFill>
          <a:latin typeface="+mn-lt"/>
          <a:ea typeface="+mn-ea"/>
          <a:cs typeface="+mn-cs"/>
        </a:defRPr>
      </a:lvl1pPr>
      <a:lvl2pPr marL="742950" indent="-285750" algn="l" rtl="0" eaLnBrk="1" fontAlgn="base" hangingPunct="1">
        <a:spcBef>
          <a:spcPct val="20000"/>
        </a:spcBef>
        <a:spcAft>
          <a:spcPct val="0"/>
        </a:spcAft>
        <a:buClr>
          <a:schemeClr val="hlink"/>
        </a:buClr>
        <a:buSzPct val="120000"/>
        <a:buChar char="•"/>
        <a:defRPr sz="2400">
          <a:solidFill>
            <a:schemeClr val="tx1"/>
          </a:solidFill>
          <a:latin typeface="+mn-lt"/>
        </a:defRPr>
      </a:lvl2pPr>
      <a:lvl3pPr marL="1143000" indent="-228600" algn="l" rtl="0" eaLnBrk="1" fontAlgn="base" hangingPunct="1">
        <a:spcBef>
          <a:spcPct val="20000"/>
        </a:spcBef>
        <a:spcAft>
          <a:spcPct val="0"/>
        </a:spcAft>
        <a:buClr>
          <a:schemeClr val="tx2"/>
        </a:buClr>
        <a:buSzPct val="60000"/>
        <a:buFont typeface="Wingdings" pitchFamily="2" charset="2"/>
        <a:buChar char="n"/>
        <a:defRPr sz="2400">
          <a:solidFill>
            <a:schemeClr val="tx1"/>
          </a:solidFill>
          <a:latin typeface="+mn-lt"/>
        </a:defRPr>
      </a:lvl3pPr>
      <a:lvl4pPr marL="1600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4pPr>
      <a:lvl5pPr marL="20574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5pPr>
      <a:lvl6pPr marL="25146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6pPr>
      <a:lvl7pPr marL="29718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7pPr>
      <a:lvl8pPr marL="34290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8pPr>
      <a:lvl9pPr marL="3886200" indent="-228600" algn="l" rtl="0" eaLnBrk="1" fontAlgn="base" hangingPunct="1">
        <a:spcBef>
          <a:spcPct val="20000"/>
        </a:spcBef>
        <a:spcAft>
          <a:spcPct val="0"/>
        </a:spcAft>
        <a:buClr>
          <a:schemeClr val="hlink"/>
        </a:buClr>
        <a:buSzPct val="60000"/>
        <a:buFont typeface="Wingdings" pitchFamily="2" charset="2"/>
        <a:buChar char="n"/>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2.png"/></Relationships>
</file>

<file path=ppt/slides/_rels/slide10.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image" Target="../media/image16.png"/><Relationship Id="rId6" Type="http://schemas.microsoft.com/office/2007/relationships/hdphoto" Target="../media/hdphoto2.wdp"/><Relationship Id="rId7" Type="http://schemas.openxmlformats.org/officeDocument/2006/relationships/image" Target="../media/image18.jpeg"/><Relationship Id="rId8"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image" Target="../media/image16.png"/><Relationship Id="rId6" Type="http://schemas.microsoft.com/office/2007/relationships/hdphoto" Target="../media/hdphoto2.wdp"/><Relationship Id="rId7" Type="http://schemas.openxmlformats.org/officeDocument/2006/relationships/image" Target="../media/image17.wmf"/><Relationship Id="rId8" Type="http://schemas.openxmlformats.org/officeDocument/2006/relationships/image" Target="../media/image18.jpe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 Id="rId3" Type="http://schemas.openxmlformats.org/officeDocument/2006/relationships/image" Target="../media/image20.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 Id="rId3" Type="http://schemas.openxmlformats.org/officeDocument/2006/relationships/image" Target="../media/image20.png"/></Relationships>
</file>

<file path=ppt/slides/_rels/slide16.xml.rels><?xml version="1.0" encoding="UTF-8" standalone="yes"?>
<Relationships xmlns="http://schemas.openxmlformats.org/package/2006/relationships"><Relationship Id="rId3" Type="http://schemas.microsoft.com/office/2007/relationships/media" Target="../media/media5.mp4"/><Relationship Id="rId4" Type="http://schemas.openxmlformats.org/officeDocument/2006/relationships/video" Target="../media/media5.mp4"/><Relationship Id="rId5" Type="http://schemas.openxmlformats.org/officeDocument/2006/relationships/slideLayout" Target="../slideLayouts/slideLayout2.xml"/><Relationship Id="rId6" Type="http://schemas.openxmlformats.org/officeDocument/2006/relationships/notesSlide" Target="../notesSlides/notesSlide16.xml"/><Relationship Id="rId7" Type="http://schemas.openxmlformats.org/officeDocument/2006/relationships/image" Target="../media/image21.png"/><Relationship Id="rId8" Type="http://schemas.openxmlformats.org/officeDocument/2006/relationships/image" Target="../media/image22.png"/><Relationship Id="rId1" Type="http://schemas.microsoft.com/office/2007/relationships/media" Target="../media/media4.mp4"/><Relationship Id="rId2" Type="http://schemas.openxmlformats.org/officeDocument/2006/relationships/video" Target="../media/media4.mp4"/></Relationships>
</file>

<file path=ppt/slides/_rels/slide17.xml.rels><?xml version="1.0" encoding="UTF-8" standalone="yes"?>
<Relationships xmlns="http://schemas.openxmlformats.org/package/2006/relationships"><Relationship Id="rId3" Type="http://schemas.openxmlformats.org/officeDocument/2006/relationships/image" Target="../media/image23.png"/><Relationship Id="rId4" Type="http://schemas.openxmlformats.org/officeDocument/2006/relationships/image" Target="../media/image24.png"/><Relationship Id="rId5" Type="http://schemas.openxmlformats.org/officeDocument/2006/relationships/image" Target="../media/image25.png"/><Relationship Id="rId6" Type="http://schemas.openxmlformats.org/officeDocument/2006/relationships/image" Target="../media/image26.png"/><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18.xml"/><Relationship Id="rId5" Type="http://schemas.openxmlformats.org/officeDocument/2006/relationships/image" Target="../media/image27.png"/><Relationship Id="rId6" Type="http://schemas.openxmlformats.org/officeDocument/2006/relationships/image" Target="../media/image34.png"/><Relationship Id="rId1" Type="http://schemas.microsoft.com/office/2007/relationships/media" Target="../media/media6.mp4"/><Relationship Id="rId2" Type="http://schemas.openxmlformats.org/officeDocument/2006/relationships/video" Target="../media/media6.mp4"/></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9.xml"/><Relationship Id="rId3" Type="http://schemas.openxmlformats.org/officeDocument/2006/relationships/image" Target="../media/image28.png"/></Relationships>
</file>

<file path=ppt/slides/_rels/slide2.xml.rels><?xml version="1.0" encoding="UTF-8" standalone="yes"?>
<Relationships xmlns="http://schemas.openxmlformats.org/package/2006/relationships"><Relationship Id="rId3" Type="http://schemas.openxmlformats.org/officeDocument/2006/relationships/image" Target="../media/image3.jpeg"/><Relationship Id="rId4" Type="http://schemas.openxmlformats.org/officeDocument/2006/relationships/image" Target="../media/image4.jpeg"/><Relationship Id="rId5" Type="http://schemas.openxmlformats.org/officeDocument/2006/relationships/image" Target="../media/image5.wmf"/><Relationship Id="rId6" Type="http://schemas.openxmlformats.org/officeDocument/2006/relationships/image" Target="../media/image6.jpeg"/><Relationship Id="rId7" Type="http://schemas.openxmlformats.org/officeDocument/2006/relationships/image" Target="../media/image7.png"/><Relationship Id="rId8"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 Id="rId3" Type="http://schemas.openxmlformats.org/officeDocument/2006/relationships/image" Target="../media/image29.pn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20.png"/></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s>
</file>

<file path=ppt/slides/_rels/slide23.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3.xml"/><Relationship Id="rId5" Type="http://schemas.openxmlformats.org/officeDocument/2006/relationships/image" Target="../media/image30.png"/><Relationship Id="rId1" Type="http://schemas.microsoft.com/office/2007/relationships/media" Target="../media/media7.mp4"/><Relationship Id="rId2" Type="http://schemas.openxmlformats.org/officeDocument/2006/relationships/video" Target="../media/media7.mp4"/></Relationships>
</file>

<file path=ppt/slides/_rels/slide24.xml.rels><?xml version="1.0" encoding="UTF-8" standalone="yes"?>
<Relationships xmlns="http://schemas.openxmlformats.org/package/2006/relationships"><Relationship Id="rId3" Type="http://schemas.openxmlformats.org/officeDocument/2006/relationships/image" Target="../media/image40.png"/><Relationship Id="rId4" Type="http://schemas.openxmlformats.org/officeDocument/2006/relationships/image" Target="../media/image31.png"/><Relationship Id="rId5" Type="http://schemas.openxmlformats.org/officeDocument/2006/relationships/image" Target="../media/image32.png"/><Relationship Id="rId6" Type="http://schemas.openxmlformats.org/officeDocument/2006/relationships/image" Target="../media/image33.png"/><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25.xml"/><Relationship Id="rId5" Type="http://schemas.openxmlformats.org/officeDocument/2006/relationships/image" Target="../media/image35.png"/><Relationship Id="rId1" Type="http://schemas.microsoft.com/office/2007/relationships/media" Target="../media/media8.mp4"/><Relationship Id="rId2" Type="http://schemas.openxmlformats.org/officeDocument/2006/relationships/video" Target="../media/media8.mp4"/></Relationships>
</file>

<file path=ppt/slides/_rels/slide26.xml.rels><?xml version="1.0" encoding="UTF-8" standalone="yes"?>
<Relationships xmlns="http://schemas.openxmlformats.org/package/2006/relationships"><Relationship Id="rId3" Type="http://schemas.openxmlformats.org/officeDocument/2006/relationships/image" Target="../media/image44.png"/><Relationship Id="rId4" Type="http://schemas.openxmlformats.org/officeDocument/2006/relationships/image" Target="../media/image36.png"/><Relationship Id="rId5"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27.xml.rels><?xml version="1.0" encoding="UTF-8" standalone="yes"?>
<Relationships xmlns="http://schemas.openxmlformats.org/package/2006/relationships"><Relationship Id="rId3" Type="http://schemas.openxmlformats.org/officeDocument/2006/relationships/image" Target="../media/image47.png"/><Relationship Id="rId4" Type="http://schemas.openxmlformats.org/officeDocument/2006/relationships/image" Target="../media/image38.png"/><Relationship Id="rId5" Type="http://schemas.openxmlformats.org/officeDocument/2006/relationships/image" Target="../media/image39.png"/><Relationship Id="rId6" Type="http://schemas.openxmlformats.org/officeDocument/2006/relationships/image" Target="../media/image41.png"/><Relationship Id="rId7" Type="http://schemas.openxmlformats.org/officeDocument/2006/relationships/image" Target="../media/image37.png"/><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8.xml"/><Relationship Id="rId3" Type="http://schemas.openxmlformats.org/officeDocument/2006/relationships/image" Target="../media/image42.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9.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 Id="rId3" Type="http://schemas.openxmlformats.org/officeDocument/2006/relationships/image" Target="../media/image9.jp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0.xml"/><Relationship Id="rId3" Type="http://schemas.openxmlformats.org/officeDocument/2006/relationships/image" Target="../media/image20.png"/></Relationships>
</file>

<file path=ppt/slides/_rels/slide31.xml.rels><?xml version="1.0" encoding="UTF-8" standalone="yes"?>
<Relationships xmlns="http://schemas.openxmlformats.org/package/2006/relationships"><Relationship Id="rId3" Type="http://schemas.openxmlformats.org/officeDocument/2006/relationships/image" Target="../media/image260.png"/><Relationship Id="rId4" Type="http://schemas.openxmlformats.org/officeDocument/2006/relationships/image" Target="../media/image5.wmf"/><Relationship Id="rId5" Type="http://schemas.openxmlformats.org/officeDocument/2006/relationships/image" Target="../media/image6.jpeg"/><Relationship Id="rId6" Type="http://schemas.openxmlformats.org/officeDocument/2006/relationships/image" Target="../media/image7.png"/><Relationship Id="rId7" Type="http://schemas.openxmlformats.org/officeDocument/2006/relationships/image" Target="../media/image8.png"/><Relationship Id="rId8" Type="http://schemas.openxmlformats.org/officeDocument/2006/relationships/image" Target="../media/image43.png"/><Relationship Id="rId1" Type="http://schemas.openxmlformats.org/officeDocument/2006/relationships/slideLayout" Target="../slideLayouts/slideLayout2.xml"/><Relationship Id="rId2" Type="http://schemas.openxmlformats.org/officeDocument/2006/relationships/notesSlide" Target="../notesSlides/notesSlide31.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2.xml"/><Relationship Id="rId3" Type="http://schemas.openxmlformats.org/officeDocument/2006/relationships/image" Target="../media/image53.png"/></Relationships>
</file>

<file path=ppt/slides/_rels/slide33.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6.png"/><Relationship Id="rId1" Type="http://schemas.openxmlformats.org/officeDocument/2006/relationships/slideLayout" Target="../slideLayouts/slideLayout2.xml"/><Relationship Id="rId2" Type="http://schemas.openxmlformats.org/officeDocument/2006/relationships/notesSlide" Target="../notesSlides/notesSlide33.xml"/></Relationships>
</file>

<file path=ppt/slides/_rels/slide34.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8.png"/><Relationship Id="rId1" Type="http://schemas.openxmlformats.org/officeDocument/2006/relationships/slideLayout" Target="../slideLayouts/slideLayout2.xml"/><Relationship Id="rId2" Type="http://schemas.openxmlformats.org/officeDocument/2006/relationships/notesSlide" Target="../notesSlides/notesSlide34.xml"/></Relationships>
</file>

<file path=ppt/slides/_rels/slide35.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49.png"/><Relationship Id="rId1" Type="http://schemas.openxmlformats.org/officeDocument/2006/relationships/slideLayout" Target="../slideLayouts/slideLayout2.xml"/><Relationship Id="rId2" Type="http://schemas.openxmlformats.org/officeDocument/2006/relationships/notesSlide" Target="../notesSlides/notesSlide35.xml"/></Relationships>
</file>

<file path=ppt/slides/_rels/slide36.xml.rels><?xml version="1.0" encoding="UTF-8" standalone="yes"?>
<Relationships xmlns="http://schemas.openxmlformats.org/package/2006/relationships"><Relationship Id="rId3" Type="http://schemas.openxmlformats.org/officeDocument/2006/relationships/image" Target="../media/image45.png"/><Relationship Id="rId4" Type="http://schemas.openxmlformats.org/officeDocument/2006/relationships/image" Target="../media/image50.png"/><Relationship Id="rId1" Type="http://schemas.openxmlformats.org/officeDocument/2006/relationships/slideLayout" Target="../slideLayouts/slideLayout2.xml"/><Relationship Id="rId2" Type="http://schemas.openxmlformats.org/officeDocument/2006/relationships/notesSlide" Target="../notesSlides/notesSlide36.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7.xml"/><Relationship Id="rId3" Type="http://schemas.openxmlformats.org/officeDocument/2006/relationships/image" Target="../media/image51.png"/></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8.xml"/><Relationship Id="rId3" Type="http://schemas.openxmlformats.org/officeDocument/2006/relationships/image" Target="../media/image51.png"/></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9.xml"/><Relationship Id="rId3" Type="http://schemas.openxmlformats.org/officeDocument/2006/relationships/image" Target="../media/image5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4.xml"/><Relationship Id="rId5" Type="http://schemas.openxmlformats.org/officeDocument/2006/relationships/image" Target="../media/image9.jpg"/><Relationship Id="rId6" Type="http://schemas.openxmlformats.org/officeDocument/2006/relationships/image" Target="../media/image10.png"/><Relationship Id="rId1" Type="http://schemas.microsoft.com/office/2007/relationships/media" Target="../media/media1.mp4"/><Relationship Id="rId2" Type="http://schemas.openxmlformats.org/officeDocument/2006/relationships/video" Target="../media/media1.mp4"/></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0.xml"/><Relationship Id="rId3" Type="http://schemas.openxmlformats.org/officeDocument/2006/relationships/image" Target="../media/image51.png"/></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1.xml"/><Relationship Id="rId3" Type="http://schemas.openxmlformats.org/officeDocument/2006/relationships/image" Target="../media/image52.png"/></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2.xml"/><Relationship Id="rId3" Type="http://schemas.openxmlformats.org/officeDocument/2006/relationships/image" Target="../media/image54.png"/></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5.xml"/><Relationship Id="rId5" Type="http://schemas.openxmlformats.org/officeDocument/2006/relationships/image" Target="../media/image9.jpg"/><Relationship Id="rId6" Type="http://schemas.openxmlformats.org/officeDocument/2006/relationships/image" Target="../media/image11.png"/><Relationship Id="rId1" Type="http://schemas.microsoft.com/office/2007/relationships/media" Target="../media/media2.mp4"/><Relationship Id="rId2" Type="http://schemas.openxmlformats.org/officeDocument/2006/relationships/video" Target="../media/media2.mp4"/></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4" Type="http://schemas.openxmlformats.org/officeDocument/2006/relationships/notesSlide" Target="../notesSlides/notesSlide6.xml"/><Relationship Id="rId5" Type="http://schemas.openxmlformats.org/officeDocument/2006/relationships/image" Target="../media/image9.jpg"/><Relationship Id="rId6" Type="http://schemas.openxmlformats.org/officeDocument/2006/relationships/image" Target="../media/image12.png"/><Relationship Id="rId1" Type="http://schemas.microsoft.com/office/2007/relationships/media" Target="../media/media3.mp4"/><Relationship Id="rId2" Type="http://schemas.openxmlformats.org/officeDocument/2006/relationships/video" Target="../media/media3.mp4"/></Relationships>
</file>

<file path=ppt/slides/_rels/slide7.xml.rels><?xml version="1.0" encoding="UTF-8" standalone="yes"?>
<Relationships xmlns="http://schemas.openxmlformats.org/package/2006/relationships"><Relationship Id="rId3" Type="http://schemas.openxmlformats.org/officeDocument/2006/relationships/image" Target="../media/image13.jpeg"/><Relationship Id="rId4" Type="http://schemas.openxmlformats.org/officeDocument/2006/relationships/image" Target="../media/image14.jpeg"/><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image" Target="../media/image16.png"/><Relationship Id="rId6" Type="http://schemas.microsoft.com/office/2007/relationships/hdphoto" Target="../media/hdphoto2.wdp"/><Relationship Id="rId7" Type="http://schemas.openxmlformats.org/officeDocument/2006/relationships/image" Target="../media/image17.wmf"/><Relationship Id="rId8" Type="http://schemas.openxmlformats.org/officeDocument/2006/relationships/image" Target="../media/image18.jpeg"/><Relationship Id="rId9"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4" Type="http://schemas.microsoft.com/office/2007/relationships/hdphoto" Target="../media/hdphoto1.wdp"/><Relationship Id="rId5" Type="http://schemas.openxmlformats.org/officeDocument/2006/relationships/image" Target="../media/image16.png"/><Relationship Id="rId6" Type="http://schemas.microsoft.com/office/2007/relationships/hdphoto" Target="../media/hdphoto2.wdp"/><Relationship Id="rId7" Type="http://schemas.openxmlformats.org/officeDocument/2006/relationships/image" Target="../media/image19.png"/><Relationship Id="rId1" Type="http://schemas.openxmlformats.org/officeDocument/2006/relationships/slideLayout" Target="../slideLayouts/slideLayout2.xml"/><Relationship Id="rId2" Type="http://schemas.openxmlformats.org/officeDocument/2006/relationships/notesSlide" Target="../notesSlides/notesSlide9.xml"/></Relationships>
</file>

<file path=ppt/slides/slide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70658" name="Rectangle 1026"/>
          <p:cNvSpPr>
            <a:spLocks noGrp="1" noChangeArrowheads="1"/>
          </p:cNvSpPr>
          <p:nvPr>
            <p:ph type="ctrTitle"/>
          </p:nvPr>
        </p:nvSpPr>
        <p:spPr>
          <a:xfrm>
            <a:off x="294565" y="1512888"/>
            <a:ext cx="8486775" cy="1611312"/>
          </a:xfrm>
        </p:spPr>
        <p:txBody>
          <a:bodyPr/>
          <a:lstStyle/>
          <a:p>
            <a:r>
              <a:rPr lang="en-US" altLang="ko-KR" b="0" dirty="0" smtClean="0"/>
              <a:t>Toothbrushing Monitoring using Wrist Watch</a:t>
            </a:r>
            <a:endParaRPr lang="ko-KR" altLang="en-US" b="0" dirty="0"/>
          </a:p>
        </p:txBody>
      </p:sp>
      <p:pic>
        <p:nvPicPr>
          <p:cNvPr id="70660" name="Picture 1028"/>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gray">
          <a:xfrm>
            <a:off x="4537953" y="5943600"/>
            <a:ext cx="4495800" cy="82149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solidFill>
                  <a:schemeClr val="bg2"/>
                </a:solidFill>
                <a:prstDash val="solid"/>
                <a:miter lim="800000"/>
                <a:headEnd/>
                <a:tailEnd/>
              </a14:hiddenLine>
            </a:ext>
          </a:extLst>
        </p:spPr>
      </p:pic>
      <p:sp>
        <p:nvSpPr>
          <p:cNvPr id="7" name="TextBox 6"/>
          <p:cNvSpPr txBox="1"/>
          <p:nvPr/>
        </p:nvSpPr>
        <p:spPr>
          <a:xfrm>
            <a:off x="762000" y="3124200"/>
            <a:ext cx="4724400" cy="584775"/>
          </a:xfrm>
          <a:prstGeom prst="rect">
            <a:avLst/>
          </a:prstGeom>
          <a:solidFill>
            <a:schemeClr val="bg1"/>
          </a:solidFill>
        </p:spPr>
        <p:txBody>
          <a:bodyPr wrap="square" rtlCol="0">
            <a:spAutoFit/>
          </a:bodyPr>
          <a:lstStyle/>
          <a:p>
            <a:pPr algn="l"/>
            <a:r>
              <a:rPr lang="en-US" sz="3200" dirty="0" smtClean="0">
                <a:latin typeface="+mj-lt"/>
              </a:rPr>
              <a:t>Hua Huang, Shan Lin</a:t>
            </a:r>
            <a:endParaRPr lang="en-US" sz="3200" dirty="0">
              <a:latin typeface="+mj-lt"/>
            </a:endParaRPr>
          </a:p>
        </p:txBody>
      </p:sp>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9601200" cy="914400"/>
          </a:xfrm>
        </p:spPr>
        <p:txBody>
          <a:bodyPr>
            <a:normAutofit/>
          </a:bodyPr>
          <a:lstStyle/>
          <a:p>
            <a:r>
              <a:rPr lang="en-US" sz="2800" dirty="0" smtClean="0"/>
              <a:t>Solution Overview</a:t>
            </a:r>
            <a:endParaRPr lang="en-US" sz="2800" dirty="0"/>
          </a:p>
        </p:txBody>
      </p:sp>
      <p:sp>
        <p:nvSpPr>
          <p:cNvPr id="9" name="Slide Number Placeholder 8"/>
          <p:cNvSpPr>
            <a:spLocks noGrp="1"/>
          </p:cNvSpPr>
          <p:nvPr>
            <p:ph type="sldNum" sz="quarter" idx="11"/>
          </p:nvPr>
        </p:nvSpPr>
        <p:spPr/>
        <p:txBody>
          <a:bodyPr/>
          <a:lstStyle/>
          <a:p>
            <a:fld id="{F09EA980-2521-46E0-B0C0-4A60E13A63FD}" type="slidenum">
              <a:rPr lang="ko-KR" altLang="en-US" smtClean="0"/>
              <a:pPr/>
              <a:t>10</a:t>
            </a:fld>
            <a:endParaRPr lang="en-US" altLang="ko-KR" dirty="0"/>
          </a:p>
        </p:txBody>
      </p:sp>
      <p:pic>
        <p:nvPicPr>
          <p:cNvPr id="10" name="Picture 5" descr="http://www.drmimy.com/dentist/wp-content/uploads/2012/03/tooth-brush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500"/>
                    </a14:imgEffect>
                  </a14:imgLayer>
                </a14:imgProps>
              </a:ext>
              <a:ext uri="{28A0092B-C50C-407E-A947-70E740481C1C}">
                <a14:useLocalDpi xmlns:a14="http://schemas.microsoft.com/office/drawing/2010/main" val="0"/>
              </a:ext>
            </a:extLst>
          </a:blip>
          <a:srcRect/>
          <a:stretch>
            <a:fillRect/>
          </a:stretch>
        </p:blipFill>
        <p:spPr bwMode="auto">
          <a:xfrm>
            <a:off x="3016469" y="1078241"/>
            <a:ext cx="3389856" cy="22542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api.sonymobile.com/files/SmartWatch-3-SWR50-black-1240x840-79054d32a0d13a97bedae3d0b12f62af-79054d32a0d13a97bedae3d0b12f62af.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209" y1="29154" x2="38855" y2="50906"/>
                        <a14:backgroundMark x1="61656" y1="5891" x2="68916" y2="90030"/>
                      </a14:backgroundRemoval>
                    </a14:imgEffect>
                  </a14:imgLayer>
                </a14:imgProps>
              </a:ext>
              <a:ext uri="{28A0092B-C50C-407E-A947-70E740481C1C}">
                <a14:useLocalDpi xmlns:a14="http://schemas.microsoft.com/office/drawing/2010/main" val="0"/>
              </a:ext>
            </a:extLst>
          </a:blip>
          <a:srcRect/>
          <a:stretch>
            <a:fillRect/>
          </a:stretch>
        </p:blipFill>
        <p:spPr bwMode="auto">
          <a:xfrm rot="18758011">
            <a:off x="3351924" y="2494744"/>
            <a:ext cx="630993" cy="427447"/>
          </a:xfrm>
          <a:prstGeom prst="rect">
            <a:avLst/>
          </a:prstGeom>
          <a:noFill/>
          <a:extLst>
            <a:ext uri="{909E8E84-426E-40DD-AFC4-6F175D3DCCD1}">
              <a14:hiddenFill xmlns:a14="http://schemas.microsoft.com/office/drawing/2010/main">
                <a:solidFill>
                  <a:srgbClr val="FFFFFF"/>
                </a:solidFill>
              </a14:hiddenFill>
            </a:ext>
          </a:extLst>
        </p:spPr>
      </p:pic>
      <p:pic>
        <p:nvPicPr>
          <p:cNvPr id="21" name="Picture 8" descr="https://api.sonymobile.com/files/SmartWatch-3-SWR50-black-1240x840-79054d32a0d13a97bedae3d0b12f62af-79054d32a0d13a97bedae3d0b12f62af.jpg"/>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3296497" y="5029200"/>
            <a:ext cx="258717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rot="5400000">
            <a:off x="-1301763" y="3031511"/>
            <a:ext cx="4333273" cy="101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105400" y="3708659"/>
            <a:ext cx="1109598" cy="830997"/>
          </a:xfrm>
          <a:prstGeom prst="rect">
            <a:avLst/>
          </a:prstGeom>
          <a:solidFill>
            <a:schemeClr val="bg1"/>
          </a:solidFill>
        </p:spPr>
        <p:txBody>
          <a:bodyPr wrap="none" rtlCol="0">
            <a:spAutoFit/>
          </a:bodyPr>
          <a:lstStyle/>
          <a:p>
            <a:pPr algn="l"/>
            <a:r>
              <a:rPr lang="en-US" sz="2400" b="0" dirty="0" smtClean="0">
                <a:solidFill>
                  <a:schemeClr val="tx1"/>
                </a:solidFill>
                <a:latin typeface="+mj-lt"/>
              </a:rPr>
              <a:t>Arm </a:t>
            </a:r>
          </a:p>
          <a:p>
            <a:pPr algn="l"/>
            <a:r>
              <a:rPr lang="en-US" sz="2400" b="0" dirty="0" smtClean="0">
                <a:solidFill>
                  <a:schemeClr val="tx1"/>
                </a:solidFill>
                <a:latin typeface="+mj-lt"/>
              </a:rPr>
              <a:t>motion</a:t>
            </a:r>
            <a:endParaRPr lang="en-US" sz="2400" b="0" dirty="0">
              <a:solidFill>
                <a:schemeClr val="tx1"/>
              </a:solidFill>
              <a:latin typeface="+mj-lt"/>
            </a:endParaRPr>
          </a:p>
        </p:txBody>
      </p:sp>
      <p:sp>
        <p:nvSpPr>
          <p:cNvPr id="14" name="TextBox 13"/>
          <p:cNvSpPr txBox="1"/>
          <p:nvPr/>
        </p:nvSpPr>
        <p:spPr>
          <a:xfrm>
            <a:off x="1634013" y="4755340"/>
            <a:ext cx="1435008" cy="830997"/>
          </a:xfrm>
          <a:prstGeom prst="rect">
            <a:avLst/>
          </a:prstGeom>
          <a:solidFill>
            <a:schemeClr val="bg1"/>
          </a:solidFill>
        </p:spPr>
        <p:txBody>
          <a:bodyPr wrap="none" rtlCol="0">
            <a:spAutoFit/>
          </a:bodyPr>
          <a:lstStyle/>
          <a:p>
            <a:pPr algn="l"/>
            <a:r>
              <a:rPr lang="en-US" sz="2400" b="0" dirty="0" smtClean="0">
                <a:solidFill>
                  <a:schemeClr val="tx1"/>
                </a:solidFill>
                <a:latin typeface="+mj-lt"/>
              </a:rPr>
              <a:t>Magnetic</a:t>
            </a:r>
          </a:p>
          <a:p>
            <a:pPr algn="l"/>
            <a:r>
              <a:rPr lang="en-US" sz="2400" b="0" dirty="0" smtClean="0">
                <a:solidFill>
                  <a:schemeClr val="tx1"/>
                </a:solidFill>
                <a:latin typeface="+mj-lt"/>
              </a:rPr>
              <a:t>field</a:t>
            </a:r>
            <a:endParaRPr lang="en-US" sz="2400" b="0" dirty="0">
              <a:solidFill>
                <a:schemeClr val="tx1"/>
              </a:solidFill>
              <a:latin typeface="+mj-lt"/>
            </a:endParaRPr>
          </a:p>
        </p:txBody>
      </p:sp>
      <p:cxnSp>
        <p:nvCxnSpPr>
          <p:cNvPr id="15" name="Straight Arrow Connector 14"/>
          <p:cNvCxnSpPr>
            <a:stCxn id="28" idx="3"/>
            <a:endCxn id="21" idx="1"/>
          </p:cNvCxnSpPr>
          <p:nvPr/>
        </p:nvCxnSpPr>
        <p:spPr bwMode="auto">
          <a:xfrm>
            <a:off x="864873" y="5704873"/>
            <a:ext cx="2431624" cy="20062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flipH="1">
            <a:off x="4711397" y="3332496"/>
            <a:ext cx="1" cy="1583324"/>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1371599" y="2205369"/>
            <a:ext cx="1644870" cy="503098"/>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3276478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1"/>
                                        </p:tgtEl>
                                      </p:cBhvr>
                                    </p:animEffect>
                                    <p:animScale>
                                      <p:cBhvr>
                                        <p:cTn id="7" dur="250" autoRev="1" fill="hold"/>
                                        <p:tgtEl>
                                          <p:spTgt spid="21"/>
                                        </p:tgtEl>
                                      </p:cBhvr>
                                      <p:by x="105000" y="105000"/>
                                    </p:animScale>
                                  </p:childTnLst>
                                </p:cTn>
                              </p:par>
                              <p:par>
                                <p:cTn id="8" presetID="9" presetClass="emph" presetSubtype="0" nodeType="withEffect">
                                  <p:stCondLst>
                                    <p:cond delay="0"/>
                                  </p:stCondLst>
                                  <p:childTnLst>
                                    <p:set>
                                      <p:cBhvr rctx="PPT">
                                        <p:cTn id="9" dur="indefinite"/>
                                        <p:tgtEl>
                                          <p:spTgt spid="28"/>
                                        </p:tgtEl>
                                        <p:attrNameLst>
                                          <p:attrName>style.opacity</p:attrName>
                                        </p:attrNameLst>
                                      </p:cBhvr>
                                      <p:to>
                                        <p:strVal val="0.5"/>
                                      </p:to>
                                    </p:set>
                                    <p:animEffect filter="image" prLst="opacity: 0.5">
                                      <p:cBhvr rctx="IE">
                                        <p:cTn id="10" dur="indefinite"/>
                                        <p:tgtEl>
                                          <p:spTgt spid="28"/>
                                        </p:tgtEl>
                                      </p:cBhvr>
                                    </p:animEffect>
                                  </p:childTnLst>
                                </p:cTn>
                              </p:par>
                              <p:par>
                                <p:cTn id="11" presetID="9" presetClass="emph" presetSubtype="0" nodeType="with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9" presetClass="emph" presetSubtype="0" nodeType="withEffect">
                                  <p:stCondLst>
                                    <p:cond delay="0"/>
                                  </p:stCondLst>
                                  <p:childTnLst>
                                    <p:set>
                                      <p:cBhvr rctx="PPT">
                                        <p:cTn id="15" dur="indefinite"/>
                                        <p:tgtEl>
                                          <p:spTgt spid="11"/>
                                        </p:tgtEl>
                                        <p:attrNameLst>
                                          <p:attrName>style.opacity</p:attrName>
                                        </p:attrNameLst>
                                      </p:cBhvr>
                                      <p:to>
                                        <p:strVal val="0.5"/>
                                      </p:to>
                                    </p:set>
                                    <p:animEffect filter="image" prLst="opacity: 0.5">
                                      <p:cBhvr rctx="IE">
                                        <p:cTn id="16"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9601200" cy="914400"/>
          </a:xfrm>
        </p:spPr>
        <p:txBody>
          <a:bodyPr>
            <a:normAutofit/>
          </a:bodyPr>
          <a:lstStyle/>
          <a:p>
            <a:r>
              <a:rPr lang="en-US" sz="2800" dirty="0" smtClean="0"/>
              <a:t>Solution Overview</a:t>
            </a:r>
            <a:endParaRPr lang="en-US" sz="2800" dirty="0"/>
          </a:p>
        </p:txBody>
      </p:sp>
      <p:sp>
        <p:nvSpPr>
          <p:cNvPr id="9" name="Slide Number Placeholder 8"/>
          <p:cNvSpPr>
            <a:spLocks noGrp="1"/>
          </p:cNvSpPr>
          <p:nvPr>
            <p:ph type="sldNum" sz="quarter" idx="11"/>
          </p:nvPr>
        </p:nvSpPr>
        <p:spPr/>
        <p:txBody>
          <a:bodyPr/>
          <a:lstStyle/>
          <a:p>
            <a:fld id="{F09EA980-2521-46E0-B0C0-4A60E13A63FD}" type="slidenum">
              <a:rPr lang="ko-KR" altLang="en-US" smtClean="0"/>
              <a:pPr/>
              <a:t>11</a:t>
            </a:fld>
            <a:endParaRPr lang="en-US" altLang="ko-KR" dirty="0"/>
          </a:p>
        </p:txBody>
      </p:sp>
      <p:pic>
        <p:nvPicPr>
          <p:cNvPr id="10" name="Picture 5" descr="http://www.drmimy.com/dentist/wp-content/uploads/2012/03/tooth-brush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500"/>
                    </a14:imgEffect>
                  </a14:imgLayer>
                </a14:imgProps>
              </a:ext>
              <a:ext uri="{28A0092B-C50C-407E-A947-70E740481C1C}">
                <a14:useLocalDpi xmlns:a14="http://schemas.microsoft.com/office/drawing/2010/main" val="0"/>
              </a:ext>
            </a:extLst>
          </a:blip>
          <a:srcRect/>
          <a:stretch>
            <a:fillRect/>
          </a:stretch>
        </p:blipFill>
        <p:spPr bwMode="auto">
          <a:xfrm>
            <a:off x="3016469" y="1078241"/>
            <a:ext cx="3389856" cy="22542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api.sonymobile.com/files/SmartWatch-3-SWR50-black-1240x840-79054d32a0d13a97bedae3d0b12f62af-79054d32a0d13a97bedae3d0b12f62af.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209" y1="29154" x2="38855" y2="50906"/>
                        <a14:backgroundMark x1="61656" y1="5891" x2="68916" y2="90030"/>
                      </a14:backgroundRemoval>
                    </a14:imgEffect>
                  </a14:imgLayer>
                </a14:imgProps>
              </a:ext>
              <a:ext uri="{28A0092B-C50C-407E-A947-70E740481C1C}">
                <a14:useLocalDpi xmlns:a14="http://schemas.microsoft.com/office/drawing/2010/main" val="0"/>
              </a:ext>
            </a:extLst>
          </a:blip>
          <a:srcRect/>
          <a:stretch>
            <a:fillRect/>
          </a:stretch>
        </p:blipFill>
        <p:spPr bwMode="auto">
          <a:xfrm rot="18758011">
            <a:off x="3351924" y="2494744"/>
            <a:ext cx="630993" cy="4274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641318"/>
            <a:ext cx="1514806" cy="2423122"/>
          </a:xfrm>
          <a:prstGeom prst="rect">
            <a:avLst/>
          </a:prstGeom>
        </p:spPr>
      </p:pic>
      <p:pic>
        <p:nvPicPr>
          <p:cNvPr id="21" name="Picture 8" descr="https://api.sonymobile.com/files/SmartWatch-3-SWR50-black-1240x840-79054d32a0d13a97bedae3d0b12f62af-79054d32a0d13a97bedae3d0b12f62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6497" y="5029200"/>
            <a:ext cx="258717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301763" y="3031511"/>
            <a:ext cx="4333273" cy="101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5426184" y="4428777"/>
            <a:ext cx="1590051" cy="830997"/>
          </a:xfrm>
          <a:prstGeom prst="rect">
            <a:avLst/>
          </a:prstGeom>
          <a:noFill/>
        </p:spPr>
        <p:txBody>
          <a:bodyPr wrap="none" rtlCol="0">
            <a:spAutoFit/>
          </a:bodyPr>
          <a:lstStyle/>
          <a:p>
            <a:pPr algn="l"/>
            <a:r>
              <a:rPr lang="en-US" sz="2400" b="0" dirty="0" smtClean="0">
                <a:solidFill>
                  <a:schemeClr val="tx1"/>
                </a:solidFill>
                <a:latin typeface="+mj-lt"/>
              </a:rPr>
              <a:t>Surface</a:t>
            </a:r>
          </a:p>
          <a:p>
            <a:pPr algn="l"/>
            <a:r>
              <a:rPr lang="en-US" sz="2400" b="0" dirty="0" smtClean="0">
                <a:solidFill>
                  <a:schemeClr val="tx1"/>
                </a:solidFill>
                <a:latin typeface="+mj-lt"/>
              </a:rPr>
              <a:t>Technique</a:t>
            </a:r>
            <a:endParaRPr lang="en-US" sz="2400" b="0" dirty="0">
              <a:solidFill>
                <a:schemeClr val="tx1"/>
              </a:solidFill>
              <a:latin typeface="+mj-lt"/>
            </a:endParaRPr>
          </a:p>
        </p:txBody>
      </p:sp>
      <p:sp>
        <p:nvSpPr>
          <p:cNvPr id="13" name="TextBox 12"/>
          <p:cNvSpPr txBox="1"/>
          <p:nvPr/>
        </p:nvSpPr>
        <p:spPr>
          <a:xfrm>
            <a:off x="5752193" y="3307403"/>
            <a:ext cx="1537600" cy="461665"/>
          </a:xfrm>
          <a:prstGeom prst="rect">
            <a:avLst/>
          </a:prstGeom>
          <a:solidFill>
            <a:schemeClr val="bg1"/>
          </a:solidFill>
        </p:spPr>
        <p:txBody>
          <a:bodyPr wrap="none" rtlCol="0">
            <a:spAutoFit/>
          </a:bodyPr>
          <a:lstStyle/>
          <a:p>
            <a:pPr algn="l"/>
            <a:r>
              <a:rPr lang="en-US" sz="2400" b="0" dirty="0" smtClean="0">
                <a:solidFill>
                  <a:schemeClr val="tx1"/>
                </a:solidFill>
                <a:latin typeface="+mj-lt"/>
              </a:rPr>
              <a:t>Feedback</a:t>
            </a:r>
            <a:endParaRPr lang="en-US" sz="2400" b="0" dirty="0">
              <a:solidFill>
                <a:schemeClr val="tx1"/>
              </a:solidFill>
              <a:latin typeface="+mj-lt"/>
            </a:endParaRPr>
          </a:p>
        </p:txBody>
      </p:sp>
      <p:cxnSp>
        <p:nvCxnSpPr>
          <p:cNvPr id="14" name="Straight Arrow Connector 13"/>
          <p:cNvCxnSpPr>
            <a:stCxn id="21" idx="3"/>
          </p:cNvCxnSpPr>
          <p:nvPr/>
        </p:nvCxnSpPr>
        <p:spPr bwMode="auto">
          <a:xfrm flipV="1">
            <a:off x="5883668" y="4295745"/>
            <a:ext cx="2265135" cy="1609755"/>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5" name="Straight Arrow Connector 14"/>
          <p:cNvCxnSpPr>
            <a:stCxn id="16" idx="1"/>
            <a:endCxn id="10" idx="3"/>
          </p:cNvCxnSpPr>
          <p:nvPr/>
        </p:nvCxnSpPr>
        <p:spPr bwMode="auto">
          <a:xfrm flipH="1" flipV="1">
            <a:off x="6406325" y="2205369"/>
            <a:ext cx="985075" cy="647510"/>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7" name="Straight Arrow Connector 16"/>
          <p:cNvCxnSpPr/>
          <p:nvPr/>
        </p:nvCxnSpPr>
        <p:spPr bwMode="auto">
          <a:xfrm>
            <a:off x="864873" y="5704873"/>
            <a:ext cx="2431624" cy="200627"/>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8" name="Straight Arrow Connector 17"/>
          <p:cNvCxnSpPr/>
          <p:nvPr/>
        </p:nvCxnSpPr>
        <p:spPr bwMode="auto">
          <a:xfrm flipH="1">
            <a:off x="4711397" y="3332496"/>
            <a:ext cx="1" cy="1583324"/>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19" name="Straight Arrow Connector 18"/>
          <p:cNvCxnSpPr>
            <a:stCxn id="10" idx="1"/>
          </p:cNvCxnSpPr>
          <p:nvPr/>
        </p:nvCxnSpPr>
        <p:spPr bwMode="auto">
          <a:xfrm flipH="1">
            <a:off x="1371599" y="2205369"/>
            <a:ext cx="1644870" cy="503098"/>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23115590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3"/>
                                        </p:tgtEl>
                                      </p:cBhvr>
                                    </p:animEffect>
                                    <p:animScale>
                                      <p:cBhvr>
                                        <p:cTn id="10" dur="250" autoRev="1" fill="hold"/>
                                        <p:tgtEl>
                                          <p:spTgt spid="13"/>
                                        </p:tgtEl>
                                      </p:cBhvr>
                                      <p:by x="105000" y="105000"/>
                                    </p:animScale>
                                  </p:childTnLst>
                                </p:cTn>
                              </p:par>
                              <p:par>
                                <p:cTn id="11" presetID="26" presetClass="emph" presetSubtype="0" fill="hold" grpId="0" nodeType="withEffect">
                                  <p:stCondLst>
                                    <p:cond delay="0"/>
                                  </p:stCondLst>
                                  <p:childTnLst>
                                    <p:animEffect transition="out" filter="fade">
                                      <p:cBhvr>
                                        <p:cTn id="12" dur="500" tmFilter="0, 0; .2, .5; .8, .5; 1, 0"/>
                                        <p:tgtEl>
                                          <p:spTgt spid="12"/>
                                        </p:tgtEl>
                                      </p:cBhvr>
                                    </p:animEffect>
                                    <p:animScale>
                                      <p:cBhvr>
                                        <p:cTn id="13" dur="250" autoRev="1" fill="hold"/>
                                        <p:tgtEl>
                                          <p:spTgt spid="12"/>
                                        </p:tgtEl>
                                      </p:cBhvr>
                                      <p:by x="105000" y="105000"/>
                                    </p:animScale>
                                  </p:childTnLst>
                                </p:cTn>
                              </p:par>
                              <p:par>
                                <p:cTn id="14" presetID="9" presetClass="emph" presetSubtype="0" nodeType="withEffect">
                                  <p:stCondLst>
                                    <p:cond delay="0"/>
                                  </p:stCondLst>
                                  <p:childTnLst>
                                    <p:set>
                                      <p:cBhvr rctx="PPT">
                                        <p:cTn id="15" dur="indefinite"/>
                                        <p:tgtEl>
                                          <p:spTgt spid="10"/>
                                        </p:tgtEl>
                                        <p:attrNameLst>
                                          <p:attrName>style.opacity</p:attrName>
                                        </p:attrNameLst>
                                      </p:cBhvr>
                                      <p:to>
                                        <p:strVal val="0.5"/>
                                      </p:to>
                                    </p:set>
                                    <p:animEffect filter="image" prLst="opacity: 0.5">
                                      <p:cBhvr rctx="IE">
                                        <p:cTn id="16" dur="indefinite"/>
                                        <p:tgtEl>
                                          <p:spTgt spid="10"/>
                                        </p:tgtEl>
                                      </p:cBhvr>
                                    </p:animEffect>
                                  </p:childTnLst>
                                </p:cTn>
                              </p:par>
                              <p:par>
                                <p:cTn id="17" presetID="9" presetClass="emph" presetSubtype="0" nodeType="withEffect">
                                  <p:stCondLst>
                                    <p:cond delay="0"/>
                                  </p:stCondLst>
                                  <p:childTnLst>
                                    <p:set>
                                      <p:cBhvr rctx="PPT">
                                        <p:cTn id="18" dur="indefinite"/>
                                        <p:tgtEl>
                                          <p:spTgt spid="21"/>
                                        </p:tgtEl>
                                        <p:attrNameLst>
                                          <p:attrName>style.opacity</p:attrName>
                                        </p:attrNameLst>
                                      </p:cBhvr>
                                      <p:to>
                                        <p:strVal val="0.5"/>
                                      </p:to>
                                    </p:set>
                                    <p:animEffect filter="image" prLst="opacity: 0.5">
                                      <p:cBhvr rctx="IE">
                                        <p:cTn id="19" dur="indefinite"/>
                                        <p:tgtEl>
                                          <p:spTgt spid="21"/>
                                        </p:tgtEl>
                                      </p:cBhvr>
                                    </p:animEffect>
                                  </p:childTnLst>
                                </p:cTn>
                              </p:par>
                              <p:par>
                                <p:cTn id="20" presetID="9" presetClass="emph" presetSubtype="0" nodeType="withEffect">
                                  <p:stCondLst>
                                    <p:cond delay="0"/>
                                  </p:stCondLst>
                                  <p:childTnLst>
                                    <p:set>
                                      <p:cBhvr rctx="PPT">
                                        <p:cTn id="21" dur="indefinite"/>
                                        <p:tgtEl>
                                          <p:spTgt spid="28"/>
                                        </p:tgtEl>
                                        <p:attrNameLst>
                                          <p:attrName>style.opacity</p:attrName>
                                        </p:attrNameLst>
                                      </p:cBhvr>
                                      <p:to>
                                        <p:strVal val="0.5"/>
                                      </p:to>
                                    </p:set>
                                    <p:animEffect filter="image" prLst="opacity: 0.5">
                                      <p:cBhvr rctx="IE">
                                        <p:cTn id="22" dur="indefinite"/>
                                        <p:tgtEl>
                                          <p:spTgt spid="28"/>
                                        </p:tgtEl>
                                      </p:cBhvr>
                                    </p:animEffect>
                                  </p:childTnLst>
                                </p:cTn>
                              </p:par>
                              <p:par>
                                <p:cTn id="23" presetID="9" presetClass="emph" presetSubtype="0" nodeType="withEffect">
                                  <p:stCondLst>
                                    <p:cond delay="0"/>
                                  </p:stCondLst>
                                  <p:childTnLst>
                                    <p:set>
                                      <p:cBhvr rctx="PPT">
                                        <p:cTn id="24" dur="indefinite"/>
                                        <p:tgtEl>
                                          <p:spTgt spid="11"/>
                                        </p:tgtEl>
                                        <p:attrNameLst>
                                          <p:attrName>style.opacity</p:attrName>
                                        </p:attrNameLst>
                                      </p:cBhvr>
                                      <p:to>
                                        <p:strVal val="0.5"/>
                                      </p:to>
                                    </p:set>
                                    <p:animEffect filter="image" prLst="opacity: 0.5">
                                      <p:cBhvr rctx="IE">
                                        <p:cTn id="25"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13" grpId="0" animBg="1"/>
    </p:bldLst>
  </p:timing>
</p:sld>
</file>

<file path=ppt/slides/slide1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Contributions</a:t>
            </a:r>
            <a:endParaRPr lang="en-US" dirty="0"/>
          </a:p>
        </p:txBody>
      </p:sp>
      <p:sp>
        <p:nvSpPr>
          <p:cNvPr id="3" name="Content Placeholder 2"/>
          <p:cNvSpPr>
            <a:spLocks noGrp="1"/>
          </p:cNvSpPr>
          <p:nvPr>
            <p:ph sz="quarter" idx="1"/>
          </p:nvPr>
        </p:nvSpPr>
        <p:spPr/>
        <p:txBody>
          <a:bodyPr>
            <a:normAutofit fontScale="77500" lnSpcReduction="20000"/>
          </a:bodyPr>
          <a:lstStyle/>
          <a:p>
            <a:pPr>
              <a:buClr>
                <a:schemeClr val="accent2"/>
              </a:buClr>
            </a:pPr>
            <a:r>
              <a:rPr lang="en-US" sz="3600" b="0" dirty="0" smtClean="0"/>
              <a:t>A novel magnetic sensing technique to detect toothbrush orientation and motion</a:t>
            </a:r>
          </a:p>
          <a:p>
            <a:pPr>
              <a:buClr>
                <a:schemeClr val="accent2"/>
              </a:buClr>
            </a:pPr>
            <a:endParaRPr lang="en-US" sz="3600" b="0" dirty="0" smtClean="0"/>
          </a:p>
          <a:p>
            <a:pPr>
              <a:buClr>
                <a:schemeClr val="accent2"/>
              </a:buClr>
            </a:pPr>
            <a:r>
              <a:rPr lang="en-US" sz="3600" b="0" dirty="0" smtClean="0"/>
              <a:t>Construct gesture models to characterize the coupled motions of a user’s arm, wrist and hand based on inertial sensor data</a:t>
            </a:r>
          </a:p>
          <a:p>
            <a:pPr>
              <a:buClr>
                <a:schemeClr val="accent2"/>
              </a:buClr>
            </a:pPr>
            <a:endParaRPr lang="en-US" sz="3600" b="0" dirty="0" smtClean="0"/>
          </a:p>
          <a:p>
            <a:pPr>
              <a:buClr>
                <a:schemeClr val="accent2"/>
              </a:buClr>
            </a:pPr>
            <a:r>
              <a:rPr lang="en-US" sz="3600" b="0" dirty="0" smtClean="0"/>
              <a:t>Build a prototype toothbrushing monitoring system. In a 3 week experiment with 12 users, achieve 85.6% surface recognition precision</a:t>
            </a:r>
          </a:p>
        </p:txBody>
      </p:sp>
      <p:sp>
        <p:nvSpPr>
          <p:cNvPr id="6" name="Slide Number Placeholder 5"/>
          <p:cNvSpPr>
            <a:spLocks noGrp="1"/>
          </p:cNvSpPr>
          <p:nvPr>
            <p:ph type="sldNum" sz="quarter" idx="11"/>
          </p:nvPr>
        </p:nvSpPr>
        <p:spPr/>
        <p:txBody>
          <a:bodyPr/>
          <a:lstStyle/>
          <a:p>
            <a:fld id="{F09EA980-2521-46E0-B0C0-4A60E13A63FD}" type="slidenum">
              <a:rPr lang="ko-KR" altLang="en-US" smtClean="0"/>
              <a:pPr/>
              <a:t>12</a:t>
            </a:fld>
            <a:endParaRPr lang="en-US" altLang="ko-KR" dirty="0"/>
          </a:p>
        </p:txBody>
      </p:sp>
    </p:spTree>
    <p:extLst>
      <p:ext uri="{BB962C8B-B14F-4D97-AF65-F5344CB8AC3E}">
        <p14:creationId xmlns:p14="http://schemas.microsoft.com/office/powerpoint/2010/main" val="35617131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3">
                                            <p:txEl>
                                              <p:pRg st="2" end="2"/>
                                            </p:txEl>
                                          </p:spTgt>
                                        </p:tgtEl>
                                        <p:attrNameLst>
                                          <p:attrName>style.visibility</p:attrName>
                                        </p:attrNameLst>
                                      </p:cBhvr>
                                      <p:to>
                                        <p:strVal val="visible"/>
                                      </p:to>
                                    </p:set>
                                    <p:animEffect transition="in" filter="fade">
                                      <p:cBhvr>
                                        <p:cTn id="12" dur="500"/>
                                        <p:tgtEl>
                                          <p:spTgt spid="3">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3">
                                            <p:txEl>
                                              <p:pRg st="4" end="4"/>
                                            </p:txEl>
                                          </p:spTgt>
                                        </p:tgtEl>
                                        <p:attrNameLst>
                                          <p:attrName>style.visibility</p:attrName>
                                        </p:attrNameLst>
                                      </p:cBhvr>
                                      <p:to>
                                        <p:strVal val="visible"/>
                                      </p:to>
                                    </p:set>
                                    <p:animEffect transition="in" filter="fade">
                                      <p:cBhvr>
                                        <p:cTn id="17" dur="500"/>
                                        <p:tgtEl>
                                          <p:spTgt spid="3">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Related Work</a:t>
            </a:r>
            <a:endParaRPr lang="en-US" dirty="0"/>
          </a:p>
        </p:txBody>
      </p:sp>
      <p:sp>
        <p:nvSpPr>
          <p:cNvPr id="3" name="Content Placeholder 2"/>
          <p:cNvSpPr>
            <a:spLocks noGrp="1"/>
          </p:cNvSpPr>
          <p:nvPr>
            <p:ph idx="1"/>
          </p:nvPr>
        </p:nvSpPr>
        <p:spPr>
          <a:xfrm>
            <a:off x="304800" y="1143000"/>
            <a:ext cx="8058150" cy="4953000"/>
          </a:xfrm>
        </p:spPr>
        <p:txBody>
          <a:bodyPr/>
          <a:lstStyle/>
          <a:p>
            <a:r>
              <a:rPr lang="en-US" b="0" dirty="0" smtClean="0"/>
              <a:t>Activity Recognition</a:t>
            </a:r>
            <a:endParaRPr lang="en-US" b="0" dirty="0"/>
          </a:p>
          <a:p>
            <a:pPr lvl="1"/>
            <a:r>
              <a:rPr lang="en-US" dirty="0" smtClean="0"/>
              <a:t>Handwashing</a:t>
            </a:r>
          </a:p>
          <a:p>
            <a:pPr lvl="2"/>
            <a:r>
              <a:rPr lang="en-US" sz="2000" dirty="0">
                <a:solidFill>
                  <a:schemeClr val="tx2"/>
                </a:solidFill>
              </a:rPr>
              <a:t>V </a:t>
            </a:r>
            <a:r>
              <a:rPr lang="en-US" sz="2000" dirty="0" err="1" smtClean="0">
                <a:solidFill>
                  <a:schemeClr val="tx2"/>
                </a:solidFill>
              </a:rPr>
              <a:t>Galluzzi</a:t>
            </a:r>
            <a:r>
              <a:rPr lang="en-US" sz="2000" dirty="0" smtClean="0">
                <a:solidFill>
                  <a:schemeClr val="tx2"/>
                </a:solidFill>
              </a:rPr>
              <a:t>, et.al. Hand </a:t>
            </a:r>
            <a:r>
              <a:rPr lang="en-US" sz="2000" dirty="0">
                <a:solidFill>
                  <a:schemeClr val="tx2"/>
                </a:solidFill>
              </a:rPr>
              <a:t>hygiene duration and technique recognition using wrist-worn </a:t>
            </a:r>
            <a:r>
              <a:rPr lang="en-US" sz="2000" dirty="0" smtClean="0">
                <a:solidFill>
                  <a:schemeClr val="tx2"/>
                </a:solidFill>
              </a:rPr>
              <a:t>sensors. IPSN ‘15</a:t>
            </a:r>
            <a:endParaRPr lang="en-US" sz="2000" dirty="0">
              <a:solidFill>
                <a:schemeClr val="tx2"/>
              </a:solidFill>
            </a:endParaRPr>
          </a:p>
          <a:p>
            <a:pPr lvl="1"/>
            <a:r>
              <a:rPr lang="en-US" dirty="0" smtClean="0"/>
              <a:t>Smoking</a:t>
            </a:r>
          </a:p>
          <a:p>
            <a:pPr lvl="2"/>
            <a:r>
              <a:rPr lang="en-US" sz="2000" dirty="0">
                <a:solidFill>
                  <a:schemeClr val="tx2"/>
                </a:solidFill>
              </a:rPr>
              <a:t>A </a:t>
            </a:r>
            <a:r>
              <a:rPr lang="en-US" sz="2000" dirty="0" err="1" smtClean="0">
                <a:solidFill>
                  <a:schemeClr val="tx2"/>
                </a:solidFill>
              </a:rPr>
              <a:t>Parate</a:t>
            </a:r>
            <a:r>
              <a:rPr lang="en-US" sz="2000" dirty="0" smtClean="0">
                <a:solidFill>
                  <a:schemeClr val="tx2"/>
                </a:solidFill>
              </a:rPr>
              <a:t>, et.al. </a:t>
            </a:r>
            <a:r>
              <a:rPr lang="en-US" sz="2000" dirty="0" err="1" smtClean="0">
                <a:solidFill>
                  <a:schemeClr val="tx2"/>
                </a:solidFill>
              </a:rPr>
              <a:t>Risq</a:t>
            </a:r>
            <a:r>
              <a:rPr lang="en-US" sz="2000" dirty="0">
                <a:solidFill>
                  <a:schemeClr val="tx2"/>
                </a:solidFill>
              </a:rPr>
              <a:t>: Recognizing smoking gestures with inertial sensors on a </a:t>
            </a:r>
            <a:r>
              <a:rPr lang="en-US" sz="2000" dirty="0" smtClean="0">
                <a:solidFill>
                  <a:schemeClr val="tx2"/>
                </a:solidFill>
              </a:rPr>
              <a:t>wristband</a:t>
            </a:r>
            <a:r>
              <a:rPr lang="en-US" sz="2000" dirty="0">
                <a:solidFill>
                  <a:schemeClr val="tx2"/>
                </a:solidFill>
              </a:rPr>
              <a:t>. </a:t>
            </a:r>
            <a:r>
              <a:rPr lang="en-US" sz="2000" dirty="0" err="1">
                <a:solidFill>
                  <a:schemeClr val="tx2"/>
                </a:solidFill>
              </a:rPr>
              <a:t>MobiSys</a:t>
            </a:r>
            <a:r>
              <a:rPr lang="en-US" sz="2000" dirty="0">
                <a:solidFill>
                  <a:schemeClr val="tx2"/>
                </a:solidFill>
              </a:rPr>
              <a:t> '14 </a:t>
            </a:r>
            <a:endParaRPr lang="en-US" sz="2000" dirty="0" smtClean="0">
              <a:solidFill>
                <a:schemeClr val="tx2"/>
              </a:solidFill>
            </a:endParaRPr>
          </a:p>
          <a:p>
            <a:pPr lvl="1"/>
            <a:r>
              <a:rPr lang="en-US" dirty="0" smtClean="0"/>
              <a:t>Eating</a:t>
            </a:r>
          </a:p>
          <a:p>
            <a:pPr lvl="2"/>
            <a:r>
              <a:rPr lang="en-US" sz="2000" dirty="0">
                <a:solidFill>
                  <a:schemeClr val="tx2"/>
                </a:solidFill>
              </a:rPr>
              <a:t>R. I. </a:t>
            </a:r>
            <a:r>
              <a:rPr lang="en-US" sz="2000" dirty="0" smtClean="0">
                <a:solidFill>
                  <a:schemeClr val="tx2"/>
                </a:solidFill>
              </a:rPr>
              <a:t>Ramos-Garcia, et.al. A </a:t>
            </a:r>
            <a:r>
              <a:rPr lang="en-US" sz="2000" dirty="0">
                <a:solidFill>
                  <a:schemeClr val="tx2"/>
                </a:solidFill>
              </a:rPr>
              <a:t>Study of Temporal Action Sequencing During Consumption of a </a:t>
            </a:r>
            <a:r>
              <a:rPr lang="en-US" sz="2000" dirty="0" smtClean="0">
                <a:solidFill>
                  <a:schemeClr val="tx2"/>
                </a:solidFill>
              </a:rPr>
              <a:t>Meal. </a:t>
            </a:r>
            <a:r>
              <a:rPr lang="en-US" sz="2000" dirty="0">
                <a:solidFill>
                  <a:schemeClr val="tx2"/>
                </a:solidFill>
              </a:rPr>
              <a:t>BCB’13</a:t>
            </a:r>
          </a:p>
          <a:p>
            <a:pPr lvl="2"/>
            <a:endParaRPr lang="en-US" sz="2000" dirty="0">
              <a:solidFill>
                <a:schemeClr val="tx2"/>
              </a:solidFill>
            </a:endParaRPr>
          </a:p>
          <a:p>
            <a:pPr marL="457200" lvl="1" indent="0">
              <a:buNone/>
            </a:pPr>
            <a:endParaRPr lang="en-US" dirty="0" smtClean="0"/>
          </a:p>
          <a:p>
            <a:endParaRPr lang="en-US" b="0" dirty="0"/>
          </a:p>
          <a:p>
            <a:pPr lvl="1"/>
            <a:endParaRPr lang="en-US" b="0" dirty="0" smtClean="0"/>
          </a:p>
          <a:p>
            <a:pPr lvl="1"/>
            <a:endParaRPr lang="en-US" b="0" dirty="0" smtClean="0"/>
          </a:p>
          <a:p>
            <a:endParaRPr lang="en-US" b="0" dirty="0" smtClean="0"/>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13</a:t>
            </a:fld>
            <a:endParaRPr lang="en-US" altLang="ko-KR" dirty="0"/>
          </a:p>
        </p:txBody>
      </p:sp>
    </p:spTree>
    <p:extLst>
      <p:ext uri="{BB962C8B-B14F-4D97-AF65-F5344CB8AC3E}">
        <p14:creationId xmlns:p14="http://schemas.microsoft.com/office/powerpoint/2010/main" val="574198906"/>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System Design </a:t>
            </a:r>
            <a:endParaRPr lang="en-US" dirty="0"/>
          </a:p>
        </p:txBody>
      </p:sp>
      <p:cxnSp>
        <p:nvCxnSpPr>
          <p:cNvPr id="5" name="Straight Arrow Connector 5"/>
          <p:cNvCxnSpPr/>
          <p:nvPr/>
        </p:nvCxnSpPr>
        <p:spPr bwMode="auto">
          <a:xfrm>
            <a:off x="1776495" y="2098044"/>
            <a:ext cx="414599" cy="11924"/>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6" name="Rounded Rectangle 14"/>
          <p:cNvSpPr/>
          <p:nvPr/>
        </p:nvSpPr>
        <p:spPr bwMode="auto">
          <a:xfrm>
            <a:off x="2209800" y="1788388"/>
            <a:ext cx="1538477" cy="667995"/>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7" name="TextBox 17"/>
          <p:cNvSpPr txBox="1"/>
          <p:nvPr/>
        </p:nvSpPr>
        <p:spPr>
          <a:xfrm>
            <a:off x="2228489" y="1829997"/>
            <a:ext cx="1539203"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Magnetic</a:t>
            </a:r>
          </a:p>
          <a:p>
            <a:pPr algn="ctr"/>
            <a:r>
              <a:rPr lang="en-US" sz="1600" b="0" dirty="0" smtClean="0">
                <a:solidFill>
                  <a:schemeClr val="tx1"/>
                </a:solidFill>
                <a:latin typeface="+mj-lt"/>
                <a:cs typeface="Lucida Bright"/>
              </a:rPr>
              <a:t>Sensing Model</a:t>
            </a:r>
            <a:endParaRPr lang="en-US" sz="1600" b="0" dirty="0">
              <a:solidFill>
                <a:schemeClr val="tx1"/>
              </a:solidFill>
              <a:latin typeface="+mj-lt"/>
              <a:cs typeface="Lucida Bright"/>
            </a:endParaRPr>
          </a:p>
        </p:txBody>
      </p:sp>
      <p:cxnSp>
        <p:nvCxnSpPr>
          <p:cNvPr id="11" name="Straight Arrow Connector 5"/>
          <p:cNvCxnSpPr/>
          <p:nvPr/>
        </p:nvCxnSpPr>
        <p:spPr bwMode="auto">
          <a:xfrm>
            <a:off x="1721282" y="5176282"/>
            <a:ext cx="460653"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13" name="Rounded Rectangle 14"/>
          <p:cNvSpPr/>
          <p:nvPr/>
        </p:nvSpPr>
        <p:spPr bwMode="auto">
          <a:xfrm>
            <a:off x="6201470" y="3093797"/>
            <a:ext cx="1551621" cy="851859"/>
          </a:xfrm>
          <a:prstGeom prst="roundRect">
            <a:avLst/>
          </a:prstGeom>
          <a:solidFill>
            <a:srgbClr val="D9D9D9"/>
          </a:solidFill>
          <a:ln w="57150" cap="flat" cmpd="sng" algn="ctr">
            <a:solidFill>
              <a:srgbClr val="0070C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14" name="TextBox 17"/>
          <p:cNvSpPr txBox="1"/>
          <p:nvPr/>
        </p:nvSpPr>
        <p:spPr>
          <a:xfrm>
            <a:off x="6319734" y="3225225"/>
            <a:ext cx="1390124"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Bayes-based</a:t>
            </a:r>
          </a:p>
          <a:p>
            <a:pPr algn="ctr"/>
            <a:r>
              <a:rPr lang="en-US" sz="1600" b="0" dirty="0" smtClean="0">
                <a:solidFill>
                  <a:schemeClr val="tx1"/>
                </a:solidFill>
                <a:latin typeface="+mj-lt"/>
                <a:cs typeface="Lucida Bright"/>
              </a:rPr>
              <a:t>Classification</a:t>
            </a:r>
            <a:endParaRPr lang="en-US" sz="1600" b="0" dirty="0">
              <a:solidFill>
                <a:schemeClr val="tx1"/>
              </a:solidFill>
              <a:latin typeface="+mj-lt"/>
              <a:cs typeface="Lucida Bright"/>
            </a:endParaRP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90622"/>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651053"/>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le 14"/>
          <p:cNvSpPr/>
          <p:nvPr/>
        </p:nvSpPr>
        <p:spPr bwMode="auto">
          <a:xfrm>
            <a:off x="2216080" y="4750352"/>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28" name="TextBox 17"/>
          <p:cNvSpPr txBox="1"/>
          <p:nvPr/>
        </p:nvSpPr>
        <p:spPr>
          <a:xfrm>
            <a:off x="2257764" y="4883893"/>
            <a:ext cx="1531189"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Brushing</a:t>
            </a:r>
          </a:p>
          <a:p>
            <a:pPr algn="ctr"/>
            <a:r>
              <a:rPr lang="en-US" sz="1600" b="0" dirty="0" smtClean="0">
                <a:solidFill>
                  <a:schemeClr val="tx1"/>
                </a:solidFill>
                <a:latin typeface="+mj-lt"/>
                <a:cs typeface="Lucida Bright"/>
              </a:rPr>
              <a:t>Gesture Model</a:t>
            </a:r>
            <a:endParaRPr lang="en-US" sz="1600" b="0" dirty="0">
              <a:solidFill>
                <a:schemeClr val="tx1"/>
              </a:solidFill>
              <a:latin typeface="+mj-lt"/>
              <a:cs typeface="Lucida Bright"/>
            </a:endParaRPr>
          </a:p>
        </p:txBody>
      </p:sp>
      <p:sp>
        <p:nvSpPr>
          <p:cNvPr id="33" name="TextBox 17"/>
          <p:cNvSpPr txBox="1"/>
          <p:nvPr/>
        </p:nvSpPr>
        <p:spPr>
          <a:xfrm>
            <a:off x="3886200" y="5239484"/>
            <a:ext cx="1573608" cy="707886"/>
          </a:xfrm>
          <a:prstGeom prst="rect">
            <a:avLst/>
          </a:prstGeom>
          <a:noFill/>
        </p:spPr>
        <p:txBody>
          <a:bodyPr wrap="square" rtlCol="0">
            <a:spAutoFit/>
          </a:bodyPr>
          <a:lstStyle/>
          <a:p>
            <a:pPr algn="ctr"/>
            <a:r>
              <a:rPr lang="en-US" b="0" dirty="0" smtClean="0">
                <a:solidFill>
                  <a:schemeClr val="tx1"/>
                </a:solidFill>
                <a:latin typeface="+mj-lt"/>
                <a:cs typeface="Lucida Bright"/>
              </a:rPr>
              <a:t>Arm Motion Features</a:t>
            </a:r>
            <a:endParaRPr lang="en-US" b="0" dirty="0">
              <a:solidFill>
                <a:schemeClr val="tx1"/>
              </a:solidFill>
              <a:latin typeface="+mj-lt"/>
              <a:cs typeface="Lucida Bright"/>
            </a:endParaRPr>
          </a:p>
        </p:txBody>
      </p:sp>
      <p:cxnSp>
        <p:nvCxnSpPr>
          <p:cNvPr id="49" name="Straight Arrow Connector 5"/>
          <p:cNvCxnSpPr/>
          <p:nvPr/>
        </p:nvCxnSpPr>
        <p:spPr bwMode="auto">
          <a:xfrm>
            <a:off x="7753091" y="3536516"/>
            <a:ext cx="324109"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46" name="TextBox 45"/>
          <p:cNvSpPr txBox="1"/>
          <p:nvPr/>
        </p:nvSpPr>
        <p:spPr>
          <a:xfrm>
            <a:off x="8077200" y="3225225"/>
            <a:ext cx="1143000" cy="707886"/>
          </a:xfrm>
          <a:prstGeom prst="rect">
            <a:avLst/>
          </a:prstGeom>
          <a:noFill/>
        </p:spPr>
        <p:txBody>
          <a:bodyPr wrap="square" rtlCol="0">
            <a:spAutoFit/>
          </a:bodyPr>
          <a:lstStyle/>
          <a:p>
            <a:r>
              <a:rPr lang="en-US" b="0" dirty="0" smtClean="0">
                <a:solidFill>
                  <a:schemeClr val="tx1"/>
                </a:solidFill>
                <a:latin typeface="+mj-lt"/>
              </a:rPr>
              <a:t>Current Surface</a:t>
            </a:r>
            <a:endParaRPr lang="en-US" b="0" dirty="0">
              <a:solidFill>
                <a:schemeClr val="tx1"/>
              </a:solidFill>
              <a:latin typeface="+mj-lt"/>
            </a:endParaRPr>
          </a:p>
        </p:txBody>
      </p:sp>
      <p:sp>
        <p:nvSpPr>
          <p:cNvPr id="8" name="Slide Number Placeholder 7"/>
          <p:cNvSpPr>
            <a:spLocks noGrp="1"/>
          </p:cNvSpPr>
          <p:nvPr>
            <p:ph type="sldNum" sz="quarter" idx="11"/>
          </p:nvPr>
        </p:nvSpPr>
        <p:spPr/>
        <p:txBody>
          <a:bodyPr/>
          <a:lstStyle/>
          <a:p>
            <a:fld id="{F09EA980-2521-46E0-B0C0-4A60E13A63FD}" type="slidenum">
              <a:rPr lang="ko-KR" altLang="en-US" smtClean="0"/>
              <a:pPr/>
              <a:t>14</a:t>
            </a:fld>
            <a:endParaRPr lang="en-US" altLang="ko-KR" dirty="0"/>
          </a:p>
        </p:txBody>
      </p:sp>
      <p:sp>
        <p:nvSpPr>
          <p:cNvPr id="16" name="TextBox 15"/>
          <p:cNvSpPr txBox="1"/>
          <p:nvPr/>
        </p:nvSpPr>
        <p:spPr>
          <a:xfrm>
            <a:off x="3748277" y="1434445"/>
            <a:ext cx="2571457" cy="707886"/>
          </a:xfrm>
          <a:prstGeom prst="rect">
            <a:avLst/>
          </a:prstGeom>
          <a:noFill/>
        </p:spPr>
        <p:txBody>
          <a:bodyPr wrap="square" rtlCol="0">
            <a:spAutoFit/>
          </a:bodyPr>
          <a:lstStyle/>
          <a:p>
            <a:pPr algn="l"/>
            <a:r>
              <a:rPr lang="en-US" b="0" dirty="0" smtClean="0">
                <a:solidFill>
                  <a:schemeClr val="tx1"/>
                </a:solidFill>
                <a:latin typeface="+mj-lt"/>
              </a:rPr>
              <a:t>Toothbrush Motion, Orientation Features</a:t>
            </a:r>
            <a:endParaRPr lang="en-US" b="0" dirty="0">
              <a:solidFill>
                <a:schemeClr val="tx1"/>
              </a:solidFill>
              <a:latin typeface="+mj-lt"/>
            </a:endParaRPr>
          </a:p>
        </p:txBody>
      </p:sp>
      <p:cxnSp>
        <p:nvCxnSpPr>
          <p:cNvPr id="23" name="Elbow Connector 22"/>
          <p:cNvCxnSpPr>
            <a:stCxn id="7" idx="3"/>
            <a:endCxn id="13" idx="1"/>
          </p:cNvCxnSpPr>
          <p:nvPr/>
        </p:nvCxnSpPr>
        <p:spPr bwMode="auto">
          <a:xfrm>
            <a:off x="3767692" y="2122385"/>
            <a:ext cx="2433778" cy="1397342"/>
          </a:xfrm>
          <a:prstGeom prst="bentConnector3">
            <a:avLst>
              <a:gd name="adj1" fmla="val 50000"/>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Elbow Connector 46"/>
          <p:cNvCxnSpPr>
            <a:stCxn id="27" idx="3"/>
            <a:endCxn id="13" idx="1"/>
          </p:cNvCxnSpPr>
          <p:nvPr/>
        </p:nvCxnSpPr>
        <p:spPr bwMode="auto">
          <a:xfrm flipV="1">
            <a:off x="3782324" y="3519727"/>
            <a:ext cx="2419146" cy="1656555"/>
          </a:xfrm>
          <a:prstGeom prst="bentConnector3">
            <a:avLst>
              <a:gd name="adj1" fmla="val 50000"/>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ounded Rectangle 14"/>
          <p:cNvSpPr/>
          <p:nvPr/>
        </p:nvSpPr>
        <p:spPr bwMode="auto">
          <a:xfrm>
            <a:off x="228601" y="1828801"/>
            <a:ext cx="1371599" cy="533399"/>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12" name="TextBox 67"/>
          <p:cNvSpPr txBox="1"/>
          <p:nvPr/>
        </p:nvSpPr>
        <p:spPr>
          <a:xfrm>
            <a:off x="-228600" y="1934729"/>
            <a:ext cx="2286000" cy="338554"/>
          </a:xfrm>
          <a:prstGeom prst="rect">
            <a:avLst/>
          </a:prstGeom>
          <a:noFill/>
        </p:spPr>
        <p:txBody>
          <a:bodyPr wrap="square" rtlCol="0">
            <a:spAutoFit/>
          </a:bodyPr>
          <a:lstStyle/>
          <a:p>
            <a:pPr algn="ctr"/>
            <a:r>
              <a:rPr lang="en-US" sz="1600" b="0" dirty="0" smtClean="0">
                <a:solidFill>
                  <a:schemeClr val="tx1"/>
                </a:solidFill>
                <a:latin typeface="+mj-lt"/>
                <a:cs typeface="Lucida Bright"/>
              </a:rPr>
              <a:t>Magnetometer</a:t>
            </a:r>
            <a:endParaRPr lang="en-US" sz="1600" b="0" dirty="0">
              <a:solidFill>
                <a:schemeClr val="tx1"/>
              </a:solidFill>
              <a:latin typeface="+mj-lt"/>
              <a:cs typeface="Lucida Bright"/>
            </a:endParaRPr>
          </a:p>
        </p:txBody>
      </p:sp>
      <p:sp>
        <p:nvSpPr>
          <p:cNvPr id="29" name="Rounded Rectangle 14"/>
          <p:cNvSpPr/>
          <p:nvPr/>
        </p:nvSpPr>
        <p:spPr bwMode="auto">
          <a:xfrm>
            <a:off x="228601" y="4953001"/>
            <a:ext cx="1447799" cy="584774"/>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0" name="TextBox 67"/>
          <p:cNvSpPr txBox="1"/>
          <p:nvPr/>
        </p:nvSpPr>
        <p:spPr>
          <a:xfrm>
            <a:off x="-152400" y="4953000"/>
            <a:ext cx="2286000" cy="584775"/>
          </a:xfrm>
          <a:prstGeom prst="rect">
            <a:avLst/>
          </a:prstGeom>
          <a:noFill/>
        </p:spPr>
        <p:txBody>
          <a:bodyPr wrap="square" rtlCol="0">
            <a:spAutoFit/>
          </a:bodyPr>
          <a:lstStyle/>
          <a:p>
            <a:pPr algn="ctr"/>
            <a:r>
              <a:rPr lang="en-US" sz="1600" b="0" dirty="0" smtClean="0">
                <a:solidFill>
                  <a:schemeClr val="tx1"/>
                </a:solidFill>
                <a:latin typeface="+mj-lt"/>
                <a:cs typeface="Lucida Bright"/>
              </a:rPr>
              <a:t>Accelerometer,</a:t>
            </a:r>
          </a:p>
          <a:p>
            <a:pPr algn="ctr"/>
            <a:r>
              <a:rPr lang="en-US" sz="1600" b="0" dirty="0" smtClean="0">
                <a:solidFill>
                  <a:schemeClr val="tx1"/>
                </a:solidFill>
                <a:latin typeface="+mj-lt"/>
                <a:cs typeface="Lucida Bright"/>
              </a:rPr>
              <a:t>Gyroscope</a:t>
            </a:r>
            <a:endParaRPr lang="en-US" sz="1600" b="0" dirty="0">
              <a:solidFill>
                <a:schemeClr val="tx1"/>
              </a:solidFill>
              <a:latin typeface="+mj-lt"/>
              <a:cs typeface="Lucida Bright"/>
            </a:endParaRPr>
          </a:p>
        </p:txBody>
      </p:sp>
      <p:sp>
        <p:nvSpPr>
          <p:cNvPr id="31" name="Rounded Rectangle 14"/>
          <p:cNvSpPr/>
          <p:nvPr/>
        </p:nvSpPr>
        <p:spPr bwMode="auto">
          <a:xfrm>
            <a:off x="6194158" y="4616809"/>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2" name="TextBox 17"/>
          <p:cNvSpPr txBox="1"/>
          <p:nvPr/>
        </p:nvSpPr>
        <p:spPr>
          <a:xfrm>
            <a:off x="6283885" y="4749225"/>
            <a:ext cx="1471557"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Toothbrushing</a:t>
            </a:r>
          </a:p>
          <a:p>
            <a:pPr algn="ctr"/>
            <a:r>
              <a:rPr lang="en-US" sz="1600" b="0" dirty="0" smtClean="0">
                <a:solidFill>
                  <a:schemeClr val="tx1"/>
                </a:solidFill>
                <a:latin typeface="+mj-lt"/>
                <a:cs typeface="Lucida Bright"/>
              </a:rPr>
              <a:t>Order</a:t>
            </a:r>
            <a:endParaRPr lang="en-US" sz="1600" b="0" dirty="0">
              <a:solidFill>
                <a:schemeClr val="tx1"/>
              </a:solidFill>
              <a:latin typeface="+mj-lt"/>
              <a:cs typeface="Lucida Bright"/>
            </a:endParaRPr>
          </a:p>
        </p:txBody>
      </p:sp>
      <p:cxnSp>
        <p:nvCxnSpPr>
          <p:cNvPr id="34" name="Straight Arrow Connector 5"/>
          <p:cNvCxnSpPr>
            <a:stCxn id="31" idx="0"/>
            <a:endCxn id="13" idx="2"/>
          </p:cNvCxnSpPr>
          <p:nvPr/>
        </p:nvCxnSpPr>
        <p:spPr bwMode="auto">
          <a:xfrm flipV="1">
            <a:off x="6977280" y="3945656"/>
            <a:ext cx="1" cy="671153"/>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35" name="Rounded Rectangle 34"/>
          <p:cNvSpPr/>
          <p:nvPr/>
        </p:nvSpPr>
        <p:spPr bwMode="auto">
          <a:xfrm>
            <a:off x="76200" y="1219200"/>
            <a:ext cx="6117958" cy="15240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4" name="TextBox 3"/>
          <p:cNvSpPr txBox="1"/>
          <p:nvPr/>
        </p:nvSpPr>
        <p:spPr>
          <a:xfrm>
            <a:off x="1295400" y="2971800"/>
            <a:ext cx="2451761" cy="400110"/>
          </a:xfrm>
          <a:prstGeom prst="rect">
            <a:avLst/>
          </a:prstGeom>
          <a:noFill/>
        </p:spPr>
        <p:txBody>
          <a:bodyPr wrap="none" rtlCol="0">
            <a:spAutoFit/>
          </a:bodyPr>
          <a:lstStyle/>
          <a:p>
            <a:pPr algn="l"/>
            <a:r>
              <a:rPr lang="en-US" b="0" dirty="0" smtClean="0">
                <a:solidFill>
                  <a:schemeClr val="tx1"/>
                </a:solidFill>
                <a:latin typeface="+mj-lt"/>
              </a:rPr>
              <a:t>Toothbrush Sensing</a:t>
            </a:r>
            <a:endParaRPr lang="en-US" b="0" dirty="0">
              <a:solidFill>
                <a:schemeClr val="tx1"/>
              </a:solidFill>
              <a:latin typeface="+mj-lt"/>
            </a:endParaRPr>
          </a:p>
        </p:txBody>
      </p:sp>
      <p:sp>
        <p:nvSpPr>
          <p:cNvPr id="36" name="Rounded Rectangle 35"/>
          <p:cNvSpPr/>
          <p:nvPr/>
        </p:nvSpPr>
        <p:spPr bwMode="auto">
          <a:xfrm>
            <a:off x="76200" y="4423370"/>
            <a:ext cx="5562600" cy="15240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37" name="TextBox 36"/>
          <p:cNvSpPr txBox="1"/>
          <p:nvPr/>
        </p:nvSpPr>
        <p:spPr>
          <a:xfrm>
            <a:off x="1066800" y="3816565"/>
            <a:ext cx="2634054" cy="400110"/>
          </a:xfrm>
          <a:prstGeom prst="rect">
            <a:avLst/>
          </a:prstGeom>
          <a:noFill/>
        </p:spPr>
        <p:txBody>
          <a:bodyPr wrap="none" rtlCol="0">
            <a:spAutoFit/>
          </a:bodyPr>
          <a:lstStyle/>
          <a:p>
            <a:pPr algn="l"/>
            <a:r>
              <a:rPr lang="en-US" b="0" dirty="0" smtClean="0">
                <a:solidFill>
                  <a:schemeClr val="tx1"/>
                </a:solidFill>
                <a:latin typeface="+mj-lt"/>
              </a:rPr>
              <a:t>Arm Gesture Sensing</a:t>
            </a:r>
            <a:endParaRPr lang="en-US" b="0" dirty="0">
              <a:solidFill>
                <a:schemeClr val="tx1"/>
              </a:solidFill>
              <a:latin typeface="+mj-lt"/>
            </a:endParaRPr>
          </a:p>
        </p:txBody>
      </p:sp>
      <p:sp>
        <p:nvSpPr>
          <p:cNvPr id="38" name="Rounded Rectangle 37"/>
          <p:cNvSpPr/>
          <p:nvPr/>
        </p:nvSpPr>
        <p:spPr bwMode="auto">
          <a:xfrm>
            <a:off x="5867400" y="2971800"/>
            <a:ext cx="2326678" cy="28194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39" name="TextBox 38"/>
          <p:cNvSpPr txBox="1"/>
          <p:nvPr/>
        </p:nvSpPr>
        <p:spPr>
          <a:xfrm>
            <a:off x="6283885" y="2142331"/>
            <a:ext cx="1611339" cy="707886"/>
          </a:xfrm>
          <a:prstGeom prst="rect">
            <a:avLst/>
          </a:prstGeom>
          <a:noFill/>
        </p:spPr>
        <p:txBody>
          <a:bodyPr wrap="none" rtlCol="0">
            <a:spAutoFit/>
          </a:bodyPr>
          <a:lstStyle/>
          <a:p>
            <a:pPr algn="l"/>
            <a:r>
              <a:rPr lang="en-US" b="0" dirty="0" smtClean="0">
                <a:solidFill>
                  <a:schemeClr val="tx1"/>
                </a:solidFill>
                <a:latin typeface="+mj-lt"/>
              </a:rPr>
              <a:t>Recognition </a:t>
            </a:r>
          </a:p>
          <a:p>
            <a:pPr algn="l"/>
            <a:r>
              <a:rPr lang="en-US" b="0" dirty="0" smtClean="0">
                <a:solidFill>
                  <a:schemeClr val="tx1"/>
                </a:solidFill>
                <a:latin typeface="+mj-lt"/>
              </a:rPr>
              <a:t>Algorithm</a:t>
            </a:r>
            <a:endParaRPr lang="en-US" b="0" dirty="0">
              <a:solidFill>
                <a:schemeClr val="tx1"/>
              </a:solidFill>
              <a:latin typeface="+mj-lt"/>
            </a:endParaRPr>
          </a:p>
        </p:txBody>
      </p:sp>
    </p:spTree>
    <p:extLst>
      <p:ext uri="{BB962C8B-B14F-4D97-AF65-F5344CB8AC3E}">
        <p14:creationId xmlns:p14="http://schemas.microsoft.com/office/powerpoint/2010/main" val="19043777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12"/>
                                        </p:tgtEl>
                                      </p:cBhvr>
                                    </p:animEffect>
                                    <p:animScale>
                                      <p:cBhvr>
                                        <p:cTn id="7" dur="250" autoRev="1" fill="hold"/>
                                        <p:tgtEl>
                                          <p:spTgt spid="12"/>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26"/>
                                        </p:tgtEl>
                                      </p:cBhvr>
                                    </p:animEffect>
                                    <p:animScale>
                                      <p:cBhvr>
                                        <p:cTn id="10" dur="250" autoRev="1" fill="hold"/>
                                        <p:tgtEl>
                                          <p:spTgt spid="26"/>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13315"/>
                                        </p:tgtEl>
                                      </p:cBhvr>
                                    </p:animEffect>
                                    <p:animScale>
                                      <p:cBhvr>
                                        <p:cTn id="13" dur="250" autoRev="1" fill="hold"/>
                                        <p:tgtEl>
                                          <p:spTgt spid="13315"/>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5"/>
                                        </p:tgtEl>
                                      </p:cBhvr>
                                    </p:animEffect>
                                    <p:animScale>
                                      <p:cBhvr>
                                        <p:cTn id="16" dur="250" autoRev="1" fill="hold"/>
                                        <p:tgtEl>
                                          <p:spTgt spid="5"/>
                                        </p:tgtEl>
                                      </p:cBhvr>
                                      <p:by x="105000" y="105000"/>
                                    </p:animScale>
                                  </p:childTnLst>
                                </p:cTn>
                              </p:par>
                              <p:par>
                                <p:cTn id="17" presetID="26" presetClass="emph" presetSubtype="0" fill="hold" grpId="0" nodeType="withEffect">
                                  <p:stCondLst>
                                    <p:cond delay="0"/>
                                  </p:stCondLst>
                                  <p:childTnLst>
                                    <p:animEffect transition="out" filter="fade">
                                      <p:cBhvr>
                                        <p:cTn id="18" dur="500" tmFilter="0, 0; .2, .5; .8, .5; 1, 0"/>
                                        <p:tgtEl>
                                          <p:spTgt spid="6"/>
                                        </p:tgtEl>
                                      </p:cBhvr>
                                    </p:animEffect>
                                    <p:animScale>
                                      <p:cBhvr>
                                        <p:cTn id="19" dur="250" autoRev="1" fill="hold"/>
                                        <p:tgtEl>
                                          <p:spTgt spid="6"/>
                                        </p:tgtEl>
                                      </p:cBhvr>
                                      <p:by x="105000" y="105000"/>
                                    </p:animScale>
                                  </p:childTnLst>
                                </p:cTn>
                              </p:par>
                              <p:par>
                                <p:cTn id="20" presetID="26" presetClass="emph" presetSubtype="0" fill="hold" grpId="0" nodeType="withEffect">
                                  <p:stCondLst>
                                    <p:cond delay="0"/>
                                  </p:stCondLst>
                                  <p:childTnLst>
                                    <p:animEffect transition="out" filter="fade">
                                      <p:cBhvr>
                                        <p:cTn id="21" dur="500" tmFilter="0, 0; .2, .5; .8, .5; 1, 0"/>
                                        <p:tgtEl>
                                          <p:spTgt spid="7"/>
                                        </p:tgtEl>
                                      </p:cBhvr>
                                    </p:animEffect>
                                    <p:animScale>
                                      <p:cBhvr>
                                        <p:cTn id="22" dur="250" autoRev="1" fill="hold"/>
                                        <p:tgtEl>
                                          <p:spTgt spid="7"/>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par>
                                <p:cTn id="26" presetID="10" presetClass="entr" presetSubtype="0" fill="hold" grpId="0" nodeType="withEffect">
                                  <p:stCondLst>
                                    <p:cond delay="0"/>
                                  </p:stCondLst>
                                  <p:childTnLst>
                                    <p:set>
                                      <p:cBhvr>
                                        <p:cTn id="27" dur="1" fill="hold">
                                          <p:stCondLst>
                                            <p:cond delay="0"/>
                                          </p:stCondLst>
                                        </p:cTn>
                                        <p:tgtEl>
                                          <p:spTgt spid="35"/>
                                        </p:tgtEl>
                                        <p:attrNameLst>
                                          <p:attrName>style.visibility</p:attrName>
                                        </p:attrNameLst>
                                      </p:cBhvr>
                                      <p:to>
                                        <p:strVal val="visible"/>
                                      </p:to>
                                    </p:set>
                                    <p:animEffect transition="in" filter="fade">
                                      <p:cBhvr>
                                        <p:cTn id="28" dur="500"/>
                                        <p:tgtEl>
                                          <p:spTgt spid="35"/>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4"/>
                                        </p:tgtEl>
                                        <p:attrNameLst>
                                          <p:attrName>style.visibility</p:attrName>
                                        </p:attrNameLst>
                                      </p:cBhvr>
                                      <p:to>
                                        <p:strVal val="visible"/>
                                      </p:to>
                                    </p:set>
                                    <p:animEffect transition="in" filter="fade">
                                      <p:cBhvr>
                                        <p:cTn id="31" dur="500"/>
                                        <p:tgtEl>
                                          <p:spTgt spid="4"/>
                                        </p:tgtEl>
                                      </p:cBhvr>
                                    </p:animEffect>
                                  </p:childTnLst>
                                </p:cTn>
                              </p:par>
                            </p:childTnLst>
                          </p:cTn>
                        </p:par>
                      </p:childTnLst>
                    </p:cTn>
                  </p:par>
                  <p:par>
                    <p:cTn id="32" fill="hold">
                      <p:stCondLst>
                        <p:cond delay="indefinite"/>
                      </p:stCondLst>
                      <p:childTnLst>
                        <p:par>
                          <p:cTn id="33" fill="hold">
                            <p:stCondLst>
                              <p:cond delay="0"/>
                            </p:stCondLst>
                            <p:childTnLst>
                              <p:par>
                                <p:cTn id="34" presetID="26" presetClass="emph" presetSubtype="0" fill="hold" nodeType="clickEffect">
                                  <p:stCondLst>
                                    <p:cond delay="0"/>
                                  </p:stCondLst>
                                  <p:childTnLst>
                                    <p:animEffect transition="out" filter="fade">
                                      <p:cBhvr>
                                        <p:cTn id="35" dur="500" tmFilter="0, 0; .2, .5; .8, .5; 1, 0"/>
                                        <p:tgtEl>
                                          <p:spTgt spid="11"/>
                                        </p:tgtEl>
                                      </p:cBhvr>
                                    </p:animEffect>
                                    <p:animScale>
                                      <p:cBhvr>
                                        <p:cTn id="36" dur="250" autoRev="1" fill="hold"/>
                                        <p:tgtEl>
                                          <p:spTgt spid="11"/>
                                        </p:tgtEl>
                                      </p:cBhvr>
                                      <p:by x="105000" y="105000"/>
                                    </p:animScale>
                                  </p:childTnLst>
                                </p:cTn>
                              </p:par>
                              <p:par>
                                <p:cTn id="37" presetID="26" presetClass="emph" presetSubtype="0" fill="hold" nodeType="withEffect">
                                  <p:stCondLst>
                                    <p:cond delay="0"/>
                                  </p:stCondLst>
                                  <p:childTnLst>
                                    <p:animEffect transition="out" filter="fade">
                                      <p:cBhvr>
                                        <p:cTn id="38" dur="500" tmFilter="0, 0; .2, .5; .8, .5; 1, 0"/>
                                        <p:tgtEl>
                                          <p:spTgt spid="25"/>
                                        </p:tgtEl>
                                      </p:cBhvr>
                                    </p:animEffect>
                                    <p:animScale>
                                      <p:cBhvr>
                                        <p:cTn id="39" dur="250" autoRev="1" fill="hold"/>
                                        <p:tgtEl>
                                          <p:spTgt spid="25"/>
                                        </p:tgtEl>
                                      </p:cBhvr>
                                      <p:by x="105000" y="105000"/>
                                    </p:animScale>
                                  </p:childTnLst>
                                </p:cTn>
                              </p:par>
                              <p:par>
                                <p:cTn id="40" presetID="26" presetClass="emph" presetSubtype="0" fill="hold" grpId="0" nodeType="withEffect">
                                  <p:stCondLst>
                                    <p:cond delay="0"/>
                                  </p:stCondLst>
                                  <p:childTnLst>
                                    <p:animEffect transition="out" filter="fade">
                                      <p:cBhvr>
                                        <p:cTn id="41" dur="500" tmFilter="0, 0; .2, .5; .8, .5; 1, 0"/>
                                        <p:tgtEl>
                                          <p:spTgt spid="30"/>
                                        </p:tgtEl>
                                      </p:cBhvr>
                                    </p:animEffect>
                                    <p:animScale>
                                      <p:cBhvr>
                                        <p:cTn id="42" dur="250" autoRev="1" fill="hold"/>
                                        <p:tgtEl>
                                          <p:spTgt spid="30"/>
                                        </p:tgtEl>
                                      </p:cBhvr>
                                      <p:by x="105000" y="105000"/>
                                    </p:animScale>
                                  </p:childTnLst>
                                </p:cTn>
                              </p:par>
                              <p:par>
                                <p:cTn id="43" presetID="10" presetClass="exit" presetSubtype="0" fill="hold" grpId="1" nodeType="withEffect">
                                  <p:stCondLst>
                                    <p:cond delay="0"/>
                                  </p:stCondLst>
                                  <p:childTnLst>
                                    <p:animEffect transition="out" filter="fade">
                                      <p:cBhvr>
                                        <p:cTn id="44" dur="500"/>
                                        <p:tgtEl>
                                          <p:spTgt spid="35"/>
                                        </p:tgtEl>
                                      </p:cBhvr>
                                    </p:animEffect>
                                    <p:set>
                                      <p:cBhvr>
                                        <p:cTn id="45" dur="1" fill="hold">
                                          <p:stCondLst>
                                            <p:cond delay="499"/>
                                          </p:stCondLst>
                                        </p:cTn>
                                        <p:tgtEl>
                                          <p:spTgt spid="35"/>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4"/>
                                        </p:tgtEl>
                                      </p:cBhvr>
                                    </p:animEffect>
                                    <p:set>
                                      <p:cBhvr>
                                        <p:cTn id="48" dur="1" fill="hold">
                                          <p:stCondLst>
                                            <p:cond delay="499"/>
                                          </p:stCondLst>
                                        </p:cTn>
                                        <p:tgtEl>
                                          <p:spTgt spid="4"/>
                                        </p:tgtEl>
                                        <p:attrNameLst>
                                          <p:attrName>style.visibility</p:attrName>
                                        </p:attrNameLst>
                                      </p:cBhvr>
                                      <p:to>
                                        <p:strVal val="hidden"/>
                                      </p:to>
                                    </p:set>
                                  </p:childTnLst>
                                </p:cTn>
                              </p:par>
                              <p:par>
                                <p:cTn id="49" presetID="26" presetClass="emph" presetSubtype="0" fill="hold" grpId="0" nodeType="withEffect">
                                  <p:stCondLst>
                                    <p:cond delay="0"/>
                                  </p:stCondLst>
                                  <p:childTnLst>
                                    <p:animEffect transition="out" filter="fade">
                                      <p:cBhvr>
                                        <p:cTn id="50" dur="500" tmFilter="0, 0; .2, .5; .8, .5; 1, 0"/>
                                        <p:tgtEl>
                                          <p:spTgt spid="28"/>
                                        </p:tgtEl>
                                      </p:cBhvr>
                                    </p:animEffect>
                                    <p:animScale>
                                      <p:cBhvr>
                                        <p:cTn id="51" dur="250" autoRev="1" fill="hold"/>
                                        <p:tgtEl>
                                          <p:spTgt spid="28"/>
                                        </p:tgtEl>
                                      </p:cBhvr>
                                      <p:by x="105000" y="105000"/>
                                    </p:animScale>
                                  </p:childTnLst>
                                </p:cTn>
                              </p:par>
                              <p:par>
                                <p:cTn id="52" presetID="26" presetClass="emph" presetSubtype="0" fill="hold" grpId="0" nodeType="withEffect">
                                  <p:stCondLst>
                                    <p:cond delay="0"/>
                                  </p:stCondLst>
                                  <p:childTnLst>
                                    <p:animEffect transition="out" filter="fade">
                                      <p:cBhvr>
                                        <p:cTn id="53" dur="500" tmFilter="0, 0; .2, .5; .8, .5; 1, 0"/>
                                        <p:tgtEl>
                                          <p:spTgt spid="27"/>
                                        </p:tgtEl>
                                      </p:cBhvr>
                                    </p:animEffect>
                                    <p:animScale>
                                      <p:cBhvr>
                                        <p:cTn id="54" dur="250" autoRev="1" fill="hold"/>
                                        <p:tgtEl>
                                          <p:spTgt spid="27"/>
                                        </p:tgtEl>
                                      </p:cBhvr>
                                      <p:by x="105000" y="105000"/>
                                    </p:animScale>
                                  </p:childTnLst>
                                </p:cTn>
                              </p:par>
                              <p:par>
                                <p:cTn id="55" presetID="26" presetClass="emph" presetSubtype="0" fill="hold" grpId="0" nodeType="withEffect">
                                  <p:stCondLst>
                                    <p:cond delay="0"/>
                                  </p:stCondLst>
                                  <p:childTnLst>
                                    <p:animEffect transition="out" filter="fade">
                                      <p:cBhvr>
                                        <p:cTn id="56" dur="500" tmFilter="0, 0; .2, .5; .8, .5; 1, 0"/>
                                        <p:tgtEl>
                                          <p:spTgt spid="33"/>
                                        </p:tgtEl>
                                      </p:cBhvr>
                                    </p:animEffect>
                                    <p:animScale>
                                      <p:cBhvr>
                                        <p:cTn id="57" dur="250" autoRev="1" fill="hold"/>
                                        <p:tgtEl>
                                          <p:spTgt spid="33"/>
                                        </p:tgtEl>
                                      </p:cBhvr>
                                      <p:by x="105000" y="105000"/>
                                    </p:animScale>
                                  </p:childTnLst>
                                </p:cTn>
                              </p:par>
                              <p:par>
                                <p:cTn id="58" presetID="10" presetClass="entr" presetSubtype="0" fill="hold" grpId="0" nodeType="withEffect">
                                  <p:stCondLst>
                                    <p:cond delay="0"/>
                                  </p:stCondLst>
                                  <p:childTnLst>
                                    <p:set>
                                      <p:cBhvr>
                                        <p:cTn id="59" dur="1" fill="hold">
                                          <p:stCondLst>
                                            <p:cond delay="0"/>
                                          </p:stCondLst>
                                        </p:cTn>
                                        <p:tgtEl>
                                          <p:spTgt spid="36"/>
                                        </p:tgtEl>
                                        <p:attrNameLst>
                                          <p:attrName>style.visibility</p:attrName>
                                        </p:attrNameLst>
                                      </p:cBhvr>
                                      <p:to>
                                        <p:strVal val="visible"/>
                                      </p:to>
                                    </p:set>
                                    <p:animEffect transition="in" filter="fade">
                                      <p:cBhvr>
                                        <p:cTn id="60" dur="500"/>
                                        <p:tgtEl>
                                          <p:spTgt spid="3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37"/>
                                        </p:tgtEl>
                                        <p:attrNameLst>
                                          <p:attrName>style.visibility</p:attrName>
                                        </p:attrNameLst>
                                      </p:cBhvr>
                                      <p:to>
                                        <p:strVal val="visible"/>
                                      </p:to>
                                    </p:set>
                                    <p:animEffect transition="in" filter="fade">
                                      <p:cBhvr>
                                        <p:cTn id="63" dur="500"/>
                                        <p:tgtEl>
                                          <p:spTgt spid="37"/>
                                        </p:tgtEl>
                                      </p:cBhvr>
                                    </p:animEffect>
                                  </p:childTnLst>
                                </p:cTn>
                              </p:par>
                            </p:childTnLst>
                          </p:cTn>
                        </p:par>
                      </p:childTnLst>
                    </p:cTn>
                  </p:par>
                  <p:par>
                    <p:cTn id="64" fill="hold">
                      <p:stCondLst>
                        <p:cond delay="indefinite"/>
                      </p:stCondLst>
                      <p:childTnLst>
                        <p:par>
                          <p:cTn id="65" fill="hold">
                            <p:stCondLst>
                              <p:cond delay="0"/>
                            </p:stCondLst>
                            <p:childTnLst>
                              <p:par>
                                <p:cTn id="66" presetID="26" presetClass="emph" presetSubtype="0" fill="hold" grpId="0" nodeType="clickEffect">
                                  <p:stCondLst>
                                    <p:cond delay="0"/>
                                  </p:stCondLst>
                                  <p:childTnLst>
                                    <p:animEffect transition="out" filter="fade">
                                      <p:cBhvr>
                                        <p:cTn id="67" dur="500" tmFilter="0, 0; .2, .5; .8, .5; 1, 0"/>
                                        <p:tgtEl>
                                          <p:spTgt spid="14"/>
                                        </p:tgtEl>
                                      </p:cBhvr>
                                    </p:animEffect>
                                    <p:animScale>
                                      <p:cBhvr>
                                        <p:cTn id="68" dur="250" autoRev="1" fill="hold"/>
                                        <p:tgtEl>
                                          <p:spTgt spid="14"/>
                                        </p:tgtEl>
                                      </p:cBhvr>
                                      <p:by x="105000" y="105000"/>
                                    </p:animScale>
                                  </p:childTnLst>
                                </p:cTn>
                              </p:par>
                              <p:par>
                                <p:cTn id="69" presetID="10" presetClass="exit" presetSubtype="0" fill="hold" grpId="1" nodeType="withEffect">
                                  <p:stCondLst>
                                    <p:cond delay="0"/>
                                  </p:stCondLst>
                                  <p:childTnLst>
                                    <p:animEffect transition="out" filter="fade">
                                      <p:cBhvr>
                                        <p:cTn id="70" dur="500"/>
                                        <p:tgtEl>
                                          <p:spTgt spid="36"/>
                                        </p:tgtEl>
                                      </p:cBhvr>
                                    </p:animEffect>
                                    <p:set>
                                      <p:cBhvr>
                                        <p:cTn id="71" dur="1" fill="hold">
                                          <p:stCondLst>
                                            <p:cond delay="499"/>
                                          </p:stCondLst>
                                        </p:cTn>
                                        <p:tgtEl>
                                          <p:spTgt spid="36"/>
                                        </p:tgtEl>
                                        <p:attrNameLst>
                                          <p:attrName>style.visibility</p:attrName>
                                        </p:attrNameLst>
                                      </p:cBhvr>
                                      <p:to>
                                        <p:strVal val="hidden"/>
                                      </p:to>
                                    </p:set>
                                  </p:childTnLst>
                                </p:cTn>
                              </p:par>
                              <p:par>
                                <p:cTn id="72" presetID="26" presetClass="emph" presetSubtype="0" fill="hold" grpId="0" nodeType="withEffect">
                                  <p:stCondLst>
                                    <p:cond delay="0"/>
                                  </p:stCondLst>
                                  <p:childTnLst>
                                    <p:animEffect transition="out" filter="fade">
                                      <p:cBhvr>
                                        <p:cTn id="73" dur="500" tmFilter="0, 0; .2, .5; .8, .5; 1, 0"/>
                                        <p:tgtEl>
                                          <p:spTgt spid="13"/>
                                        </p:tgtEl>
                                      </p:cBhvr>
                                    </p:animEffect>
                                    <p:animScale>
                                      <p:cBhvr>
                                        <p:cTn id="74" dur="250" autoRev="1" fill="hold"/>
                                        <p:tgtEl>
                                          <p:spTgt spid="13"/>
                                        </p:tgtEl>
                                      </p:cBhvr>
                                      <p:by x="105000" y="105000"/>
                                    </p:animScale>
                                  </p:childTnLst>
                                </p:cTn>
                              </p:par>
                              <p:par>
                                <p:cTn id="75" presetID="26" presetClass="emph" presetSubtype="0" fill="hold" nodeType="withEffect">
                                  <p:stCondLst>
                                    <p:cond delay="0"/>
                                  </p:stCondLst>
                                  <p:childTnLst>
                                    <p:animEffect transition="out" filter="fade">
                                      <p:cBhvr>
                                        <p:cTn id="76" dur="500" tmFilter="0, 0; .2, .5; .8, .5; 1, 0"/>
                                        <p:tgtEl>
                                          <p:spTgt spid="34"/>
                                        </p:tgtEl>
                                      </p:cBhvr>
                                    </p:animEffect>
                                    <p:animScale>
                                      <p:cBhvr>
                                        <p:cTn id="77" dur="250" autoRev="1" fill="hold"/>
                                        <p:tgtEl>
                                          <p:spTgt spid="34"/>
                                        </p:tgtEl>
                                      </p:cBhvr>
                                      <p:by x="105000" y="105000"/>
                                    </p:animScale>
                                  </p:childTnLst>
                                </p:cTn>
                              </p:par>
                              <p:par>
                                <p:cTn id="78" presetID="26" presetClass="emph" presetSubtype="0" fill="hold" grpId="0" nodeType="withEffect">
                                  <p:stCondLst>
                                    <p:cond delay="0"/>
                                  </p:stCondLst>
                                  <p:childTnLst>
                                    <p:animEffect transition="out" filter="fade">
                                      <p:cBhvr>
                                        <p:cTn id="79" dur="500" tmFilter="0, 0; .2, .5; .8, .5; 1, 0"/>
                                        <p:tgtEl>
                                          <p:spTgt spid="32"/>
                                        </p:tgtEl>
                                      </p:cBhvr>
                                    </p:animEffect>
                                    <p:animScale>
                                      <p:cBhvr>
                                        <p:cTn id="80" dur="250" autoRev="1" fill="hold"/>
                                        <p:tgtEl>
                                          <p:spTgt spid="32"/>
                                        </p:tgtEl>
                                      </p:cBhvr>
                                      <p:by x="105000" y="105000"/>
                                    </p:animScale>
                                  </p:childTnLst>
                                </p:cTn>
                              </p:par>
                              <p:par>
                                <p:cTn id="81" presetID="26" presetClass="emph" presetSubtype="0" fill="hold" grpId="0" nodeType="withEffect">
                                  <p:stCondLst>
                                    <p:cond delay="0"/>
                                  </p:stCondLst>
                                  <p:childTnLst>
                                    <p:animEffect transition="out" filter="fade">
                                      <p:cBhvr>
                                        <p:cTn id="82" dur="500" tmFilter="0, 0; .2, .5; .8, .5; 1, 0"/>
                                        <p:tgtEl>
                                          <p:spTgt spid="31"/>
                                        </p:tgtEl>
                                      </p:cBhvr>
                                    </p:animEffect>
                                    <p:animScale>
                                      <p:cBhvr>
                                        <p:cTn id="83" dur="250" autoRev="1" fill="hold"/>
                                        <p:tgtEl>
                                          <p:spTgt spid="31"/>
                                        </p:tgtEl>
                                      </p:cBhvr>
                                      <p:by x="105000" y="105000"/>
                                    </p:animScale>
                                  </p:childTnLst>
                                </p:cTn>
                              </p:par>
                              <p:par>
                                <p:cTn id="84" presetID="26" presetClass="emph" presetSubtype="0" fill="hold" nodeType="withEffect">
                                  <p:stCondLst>
                                    <p:cond delay="0"/>
                                  </p:stCondLst>
                                  <p:childTnLst>
                                    <p:animEffect transition="out" filter="fade">
                                      <p:cBhvr>
                                        <p:cTn id="85" dur="500" tmFilter="0, 0; .2, .5; .8, .5; 1, 0"/>
                                        <p:tgtEl>
                                          <p:spTgt spid="49"/>
                                        </p:tgtEl>
                                      </p:cBhvr>
                                    </p:animEffect>
                                    <p:animScale>
                                      <p:cBhvr>
                                        <p:cTn id="86" dur="250" autoRev="1" fill="hold"/>
                                        <p:tgtEl>
                                          <p:spTgt spid="49"/>
                                        </p:tgtEl>
                                      </p:cBhvr>
                                      <p:by x="105000" y="105000"/>
                                    </p:animScale>
                                  </p:childTnLst>
                                </p:cTn>
                              </p:par>
                              <p:par>
                                <p:cTn id="87" presetID="10" presetClass="entr" presetSubtype="0" fill="hold" grpId="0" nodeType="withEffect">
                                  <p:stCondLst>
                                    <p:cond delay="0"/>
                                  </p:stCondLst>
                                  <p:childTnLst>
                                    <p:set>
                                      <p:cBhvr>
                                        <p:cTn id="88" dur="1" fill="hold">
                                          <p:stCondLst>
                                            <p:cond delay="0"/>
                                          </p:stCondLst>
                                        </p:cTn>
                                        <p:tgtEl>
                                          <p:spTgt spid="38"/>
                                        </p:tgtEl>
                                        <p:attrNameLst>
                                          <p:attrName>style.visibility</p:attrName>
                                        </p:attrNameLst>
                                      </p:cBhvr>
                                      <p:to>
                                        <p:strVal val="visible"/>
                                      </p:to>
                                    </p:set>
                                    <p:animEffect transition="in" filter="fade">
                                      <p:cBhvr>
                                        <p:cTn id="89" dur="500"/>
                                        <p:tgtEl>
                                          <p:spTgt spid="38"/>
                                        </p:tgtEl>
                                      </p:cBhvr>
                                    </p:animEffect>
                                  </p:childTnLst>
                                </p:cTn>
                              </p:par>
                              <p:par>
                                <p:cTn id="90" presetID="10" presetClass="entr" presetSubtype="0" fill="hold" grpId="0" nodeType="withEffect">
                                  <p:stCondLst>
                                    <p:cond delay="0"/>
                                  </p:stCondLst>
                                  <p:childTnLst>
                                    <p:set>
                                      <p:cBhvr>
                                        <p:cTn id="91" dur="1" fill="hold">
                                          <p:stCondLst>
                                            <p:cond delay="0"/>
                                          </p:stCondLst>
                                        </p:cTn>
                                        <p:tgtEl>
                                          <p:spTgt spid="39"/>
                                        </p:tgtEl>
                                        <p:attrNameLst>
                                          <p:attrName>style.visibility</p:attrName>
                                        </p:attrNameLst>
                                      </p:cBhvr>
                                      <p:to>
                                        <p:strVal val="visible"/>
                                      </p:to>
                                    </p:set>
                                    <p:animEffect transition="in" filter="fade">
                                      <p:cBhvr>
                                        <p:cTn id="92" dur="500"/>
                                        <p:tgtEl>
                                          <p:spTgt spid="39"/>
                                        </p:tgtEl>
                                      </p:cBhvr>
                                    </p:animEffect>
                                  </p:childTnLst>
                                </p:cTn>
                              </p:par>
                              <p:par>
                                <p:cTn id="93" presetID="10" presetClass="exit" presetSubtype="0" fill="hold" grpId="1" nodeType="withEffect">
                                  <p:stCondLst>
                                    <p:cond delay="0"/>
                                  </p:stCondLst>
                                  <p:childTnLst>
                                    <p:animEffect transition="out" filter="fade">
                                      <p:cBhvr>
                                        <p:cTn id="94" dur="500"/>
                                        <p:tgtEl>
                                          <p:spTgt spid="37"/>
                                        </p:tgtEl>
                                      </p:cBhvr>
                                    </p:animEffect>
                                    <p:set>
                                      <p:cBhvr>
                                        <p:cTn id="95" dur="1" fill="hold">
                                          <p:stCondLst>
                                            <p:cond delay="499"/>
                                          </p:stCondLst>
                                        </p:cTn>
                                        <p:tgtEl>
                                          <p:spTgt spid="3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p:bldP spid="27" grpId="0" animBg="1"/>
      <p:bldP spid="28" grpId="0"/>
      <p:bldP spid="33" grpId="0"/>
      <p:bldP spid="16" grpId="0"/>
      <p:bldP spid="26" grpId="0" animBg="1"/>
      <p:bldP spid="12" grpId="0"/>
      <p:bldP spid="30" grpId="0"/>
      <p:bldP spid="31" grpId="0" animBg="1"/>
      <p:bldP spid="32" grpId="0"/>
      <p:bldP spid="35" grpId="0" animBg="1"/>
      <p:bldP spid="35" grpId="1" animBg="1"/>
      <p:bldP spid="4" grpId="0"/>
      <p:bldP spid="4" grpId="1"/>
      <p:bldP spid="36" grpId="0" animBg="1"/>
      <p:bldP spid="36" grpId="1" animBg="1"/>
      <p:bldP spid="37" grpId="0"/>
      <p:bldP spid="37" grpId="1"/>
      <p:bldP spid="38" grpId="0" animBg="1"/>
      <p:bldP spid="39" grpId="0"/>
    </p:bldLst>
  </p:timing>
</p:sld>
</file>

<file path=ppt/slides/slide1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System Design (Sensing Toothbrush)</a:t>
            </a:r>
            <a:endParaRPr lang="en-US" dirty="0"/>
          </a:p>
        </p:txBody>
      </p:sp>
      <p:cxnSp>
        <p:nvCxnSpPr>
          <p:cNvPr id="5" name="Straight Arrow Connector 5"/>
          <p:cNvCxnSpPr/>
          <p:nvPr/>
        </p:nvCxnSpPr>
        <p:spPr bwMode="auto">
          <a:xfrm>
            <a:off x="1776495" y="2098044"/>
            <a:ext cx="414599" cy="11924"/>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6" name="Rounded Rectangle 14"/>
          <p:cNvSpPr/>
          <p:nvPr/>
        </p:nvSpPr>
        <p:spPr bwMode="auto">
          <a:xfrm>
            <a:off x="2209800" y="1788388"/>
            <a:ext cx="1538477" cy="667995"/>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7" name="TextBox 17"/>
          <p:cNvSpPr txBox="1"/>
          <p:nvPr/>
        </p:nvSpPr>
        <p:spPr>
          <a:xfrm>
            <a:off x="2228489" y="1829997"/>
            <a:ext cx="1539203"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Magnetic</a:t>
            </a:r>
          </a:p>
          <a:p>
            <a:pPr algn="ctr"/>
            <a:r>
              <a:rPr lang="en-US" sz="1600" b="0" dirty="0" smtClean="0">
                <a:solidFill>
                  <a:schemeClr val="tx1"/>
                </a:solidFill>
                <a:latin typeface="+mj-lt"/>
                <a:cs typeface="Lucida Bright"/>
              </a:rPr>
              <a:t>Sensing Model</a:t>
            </a:r>
            <a:endParaRPr lang="en-US" sz="1600" b="0" dirty="0">
              <a:solidFill>
                <a:schemeClr val="tx1"/>
              </a:solidFill>
              <a:latin typeface="+mj-lt"/>
              <a:cs typeface="Lucida Bright"/>
            </a:endParaRPr>
          </a:p>
        </p:txBody>
      </p:sp>
      <p:cxnSp>
        <p:nvCxnSpPr>
          <p:cNvPr id="11" name="Straight Arrow Connector 5"/>
          <p:cNvCxnSpPr/>
          <p:nvPr/>
        </p:nvCxnSpPr>
        <p:spPr bwMode="auto">
          <a:xfrm>
            <a:off x="1721282" y="5176282"/>
            <a:ext cx="460653"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13" name="Rounded Rectangle 14"/>
          <p:cNvSpPr/>
          <p:nvPr/>
        </p:nvSpPr>
        <p:spPr bwMode="auto">
          <a:xfrm>
            <a:off x="6201470" y="3093797"/>
            <a:ext cx="1551621" cy="851859"/>
          </a:xfrm>
          <a:prstGeom prst="roundRect">
            <a:avLst/>
          </a:prstGeom>
          <a:solidFill>
            <a:srgbClr val="D9D9D9"/>
          </a:solidFill>
          <a:ln w="57150" cap="flat" cmpd="sng" algn="ctr">
            <a:solidFill>
              <a:srgbClr val="0070C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14" name="TextBox 17"/>
          <p:cNvSpPr txBox="1"/>
          <p:nvPr/>
        </p:nvSpPr>
        <p:spPr>
          <a:xfrm>
            <a:off x="6319734" y="3225225"/>
            <a:ext cx="1390124"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Bayes-based</a:t>
            </a:r>
          </a:p>
          <a:p>
            <a:pPr algn="ctr"/>
            <a:r>
              <a:rPr lang="en-US" sz="1600" b="0" dirty="0" smtClean="0">
                <a:solidFill>
                  <a:schemeClr val="tx1"/>
                </a:solidFill>
                <a:latin typeface="+mj-lt"/>
                <a:cs typeface="Lucida Bright"/>
              </a:rPr>
              <a:t>Classification</a:t>
            </a:r>
            <a:endParaRPr lang="en-US" sz="1600" b="0" dirty="0">
              <a:solidFill>
                <a:schemeClr val="tx1"/>
              </a:solidFill>
              <a:latin typeface="+mj-lt"/>
              <a:cs typeface="Lucida Bright"/>
            </a:endParaRPr>
          </a:p>
        </p:txBody>
      </p:sp>
      <p:pic>
        <p:nvPicPr>
          <p:cNvPr id="1331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90622"/>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651053"/>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7" name="Rounded Rectangle 14"/>
          <p:cNvSpPr/>
          <p:nvPr/>
        </p:nvSpPr>
        <p:spPr bwMode="auto">
          <a:xfrm>
            <a:off x="2216080" y="4750352"/>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28" name="TextBox 17"/>
          <p:cNvSpPr txBox="1"/>
          <p:nvPr/>
        </p:nvSpPr>
        <p:spPr>
          <a:xfrm>
            <a:off x="2257764" y="4883893"/>
            <a:ext cx="1531189"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Brushing</a:t>
            </a:r>
          </a:p>
          <a:p>
            <a:pPr algn="ctr"/>
            <a:r>
              <a:rPr lang="en-US" sz="1600" b="0" dirty="0" smtClean="0">
                <a:solidFill>
                  <a:schemeClr val="tx1"/>
                </a:solidFill>
                <a:latin typeface="+mj-lt"/>
                <a:cs typeface="Lucida Bright"/>
              </a:rPr>
              <a:t>Gesture Model</a:t>
            </a:r>
            <a:endParaRPr lang="en-US" sz="1600" b="0" dirty="0">
              <a:solidFill>
                <a:schemeClr val="tx1"/>
              </a:solidFill>
              <a:latin typeface="+mj-lt"/>
              <a:cs typeface="Lucida Bright"/>
            </a:endParaRPr>
          </a:p>
        </p:txBody>
      </p:sp>
      <p:sp>
        <p:nvSpPr>
          <p:cNvPr id="33" name="TextBox 17"/>
          <p:cNvSpPr txBox="1"/>
          <p:nvPr/>
        </p:nvSpPr>
        <p:spPr>
          <a:xfrm>
            <a:off x="3886200" y="5239484"/>
            <a:ext cx="1573608" cy="707886"/>
          </a:xfrm>
          <a:prstGeom prst="rect">
            <a:avLst/>
          </a:prstGeom>
          <a:noFill/>
        </p:spPr>
        <p:txBody>
          <a:bodyPr wrap="square" rtlCol="0">
            <a:spAutoFit/>
          </a:bodyPr>
          <a:lstStyle/>
          <a:p>
            <a:pPr algn="ctr"/>
            <a:r>
              <a:rPr lang="en-US" b="0" dirty="0" smtClean="0">
                <a:solidFill>
                  <a:schemeClr val="tx1"/>
                </a:solidFill>
                <a:latin typeface="+mj-lt"/>
                <a:cs typeface="Lucida Bright"/>
              </a:rPr>
              <a:t>Arm Motion Features</a:t>
            </a:r>
            <a:endParaRPr lang="en-US" b="0" dirty="0">
              <a:solidFill>
                <a:schemeClr val="tx1"/>
              </a:solidFill>
              <a:latin typeface="+mj-lt"/>
              <a:cs typeface="Lucida Bright"/>
            </a:endParaRPr>
          </a:p>
        </p:txBody>
      </p:sp>
      <p:cxnSp>
        <p:nvCxnSpPr>
          <p:cNvPr id="49" name="Straight Arrow Connector 5"/>
          <p:cNvCxnSpPr/>
          <p:nvPr/>
        </p:nvCxnSpPr>
        <p:spPr bwMode="auto">
          <a:xfrm>
            <a:off x="7753091" y="3536516"/>
            <a:ext cx="324109"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46" name="TextBox 45"/>
          <p:cNvSpPr txBox="1"/>
          <p:nvPr/>
        </p:nvSpPr>
        <p:spPr>
          <a:xfrm>
            <a:off x="8077200" y="3225225"/>
            <a:ext cx="1143000" cy="707886"/>
          </a:xfrm>
          <a:prstGeom prst="rect">
            <a:avLst/>
          </a:prstGeom>
          <a:noFill/>
        </p:spPr>
        <p:txBody>
          <a:bodyPr wrap="square" rtlCol="0">
            <a:spAutoFit/>
          </a:bodyPr>
          <a:lstStyle/>
          <a:p>
            <a:r>
              <a:rPr lang="en-US" b="0" dirty="0" smtClean="0">
                <a:solidFill>
                  <a:schemeClr val="tx1"/>
                </a:solidFill>
                <a:latin typeface="+mj-lt"/>
              </a:rPr>
              <a:t>Current Surface</a:t>
            </a:r>
            <a:endParaRPr lang="en-US" b="0" dirty="0">
              <a:solidFill>
                <a:schemeClr val="tx1"/>
              </a:solidFill>
              <a:latin typeface="+mj-lt"/>
            </a:endParaRPr>
          </a:p>
        </p:txBody>
      </p:sp>
      <p:sp>
        <p:nvSpPr>
          <p:cNvPr id="3" name="Rounded Rectangle 2"/>
          <p:cNvSpPr/>
          <p:nvPr/>
        </p:nvSpPr>
        <p:spPr bwMode="auto">
          <a:xfrm>
            <a:off x="158844" y="1441995"/>
            <a:ext cx="6035314" cy="1148805"/>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8" name="Slide Number Placeholder 7"/>
          <p:cNvSpPr>
            <a:spLocks noGrp="1"/>
          </p:cNvSpPr>
          <p:nvPr>
            <p:ph type="sldNum" sz="quarter" idx="11"/>
          </p:nvPr>
        </p:nvSpPr>
        <p:spPr/>
        <p:txBody>
          <a:bodyPr/>
          <a:lstStyle/>
          <a:p>
            <a:fld id="{F09EA980-2521-46E0-B0C0-4A60E13A63FD}" type="slidenum">
              <a:rPr lang="ko-KR" altLang="en-US" smtClean="0"/>
              <a:pPr/>
              <a:t>15</a:t>
            </a:fld>
            <a:endParaRPr lang="en-US" altLang="ko-KR" dirty="0"/>
          </a:p>
        </p:txBody>
      </p:sp>
      <p:sp>
        <p:nvSpPr>
          <p:cNvPr id="16" name="TextBox 15"/>
          <p:cNvSpPr txBox="1"/>
          <p:nvPr/>
        </p:nvSpPr>
        <p:spPr>
          <a:xfrm>
            <a:off x="3748277" y="1434445"/>
            <a:ext cx="2571457" cy="707886"/>
          </a:xfrm>
          <a:prstGeom prst="rect">
            <a:avLst/>
          </a:prstGeom>
          <a:noFill/>
        </p:spPr>
        <p:txBody>
          <a:bodyPr wrap="square" rtlCol="0">
            <a:spAutoFit/>
          </a:bodyPr>
          <a:lstStyle/>
          <a:p>
            <a:pPr algn="l"/>
            <a:r>
              <a:rPr lang="en-US" b="0" dirty="0" smtClean="0">
                <a:solidFill>
                  <a:schemeClr val="tx1"/>
                </a:solidFill>
                <a:latin typeface="+mj-lt"/>
              </a:rPr>
              <a:t>Toothbrush Motion, Orientation</a:t>
            </a:r>
            <a:r>
              <a:rPr lang="en-US" b="0" dirty="0">
                <a:solidFill>
                  <a:schemeClr val="tx1"/>
                </a:solidFill>
                <a:latin typeface="+mj-lt"/>
              </a:rPr>
              <a:t> </a:t>
            </a:r>
            <a:r>
              <a:rPr lang="en-US" b="0" dirty="0" smtClean="0">
                <a:solidFill>
                  <a:schemeClr val="tx1"/>
                </a:solidFill>
                <a:latin typeface="+mj-lt"/>
              </a:rPr>
              <a:t>Features</a:t>
            </a:r>
            <a:endParaRPr lang="en-US" b="0" dirty="0">
              <a:solidFill>
                <a:schemeClr val="tx1"/>
              </a:solidFill>
              <a:latin typeface="+mj-lt"/>
            </a:endParaRPr>
          </a:p>
        </p:txBody>
      </p:sp>
      <p:cxnSp>
        <p:nvCxnSpPr>
          <p:cNvPr id="23" name="Elbow Connector 22"/>
          <p:cNvCxnSpPr>
            <a:stCxn id="7" idx="3"/>
            <a:endCxn id="13" idx="1"/>
          </p:cNvCxnSpPr>
          <p:nvPr/>
        </p:nvCxnSpPr>
        <p:spPr bwMode="auto">
          <a:xfrm>
            <a:off x="3767692" y="2122385"/>
            <a:ext cx="2433778" cy="1397342"/>
          </a:xfrm>
          <a:prstGeom prst="bentConnector3">
            <a:avLst>
              <a:gd name="adj1" fmla="val 50000"/>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7" name="Elbow Connector 46"/>
          <p:cNvCxnSpPr>
            <a:stCxn id="27" idx="3"/>
            <a:endCxn id="13" idx="1"/>
          </p:cNvCxnSpPr>
          <p:nvPr/>
        </p:nvCxnSpPr>
        <p:spPr bwMode="auto">
          <a:xfrm flipV="1">
            <a:off x="3782324" y="3519727"/>
            <a:ext cx="2419146" cy="1656555"/>
          </a:xfrm>
          <a:prstGeom prst="bentConnector3">
            <a:avLst>
              <a:gd name="adj1" fmla="val 50000"/>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26" name="Rounded Rectangle 14"/>
          <p:cNvSpPr/>
          <p:nvPr/>
        </p:nvSpPr>
        <p:spPr bwMode="auto">
          <a:xfrm>
            <a:off x="228601" y="1828801"/>
            <a:ext cx="1371599" cy="533399"/>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12" name="TextBox 67"/>
          <p:cNvSpPr txBox="1"/>
          <p:nvPr/>
        </p:nvSpPr>
        <p:spPr>
          <a:xfrm>
            <a:off x="-228600" y="1934729"/>
            <a:ext cx="2286000" cy="338554"/>
          </a:xfrm>
          <a:prstGeom prst="rect">
            <a:avLst/>
          </a:prstGeom>
          <a:noFill/>
        </p:spPr>
        <p:txBody>
          <a:bodyPr wrap="square" rtlCol="0">
            <a:spAutoFit/>
          </a:bodyPr>
          <a:lstStyle/>
          <a:p>
            <a:pPr algn="ctr"/>
            <a:r>
              <a:rPr lang="en-US" sz="1600" b="0" dirty="0" smtClean="0">
                <a:solidFill>
                  <a:schemeClr val="tx1"/>
                </a:solidFill>
                <a:latin typeface="+mj-lt"/>
                <a:cs typeface="Lucida Bright"/>
              </a:rPr>
              <a:t>Magnetometer</a:t>
            </a:r>
            <a:endParaRPr lang="en-US" sz="1600" b="0" dirty="0">
              <a:solidFill>
                <a:schemeClr val="tx1"/>
              </a:solidFill>
              <a:latin typeface="+mj-lt"/>
              <a:cs typeface="Lucida Bright"/>
            </a:endParaRPr>
          </a:p>
        </p:txBody>
      </p:sp>
      <p:sp>
        <p:nvSpPr>
          <p:cNvPr id="29" name="Rounded Rectangle 14"/>
          <p:cNvSpPr/>
          <p:nvPr/>
        </p:nvSpPr>
        <p:spPr bwMode="auto">
          <a:xfrm>
            <a:off x="228601" y="4953001"/>
            <a:ext cx="1447799" cy="584774"/>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0" name="TextBox 67"/>
          <p:cNvSpPr txBox="1"/>
          <p:nvPr/>
        </p:nvSpPr>
        <p:spPr>
          <a:xfrm>
            <a:off x="-152400" y="4953000"/>
            <a:ext cx="2286000" cy="584775"/>
          </a:xfrm>
          <a:prstGeom prst="rect">
            <a:avLst/>
          </a:prstGeom>
          <a:noFill/>
        </p:spPr>
        <p:txBody>
          <a:bodyPr wrap="square" rtlCol="0">
            <a:spAutoFit/>
          </a:bodyPr>
          <a:lstStyle/>
          <a:p>
            <a:pPr algn="ctr"/>
            <a:r>
              <a:rPr lang="en-US" sz="1600" b="0" dirty="0" smtClean="0">
                <a:solidFill>
                  <a:schemeClr val="tx1"/>
                </a:solidFill>
                <a:latin typeface="+mj-lt"/>
                <a:cs typeface="Lucida Bright"/>
              </a:rPr>
              <a:t>Accelerometer,</a:t>
            </a:r>
          </a:p>
          <a:p>
            <a:pPr algn="ctr"/>
            <a:r>
              <a:rPr lang="en-US" sz="1600" b="0" dirty="0" smtClean="0">
                <a:solidFill>
                  <a:schemeClr val="tx1"/>
                </a:solidFill>
                <a:latin typeface="+mj-lt"/>
                <a:cs typeface="Lucida Bright"/>
              </a:rPr>
              <a:t>Gyroscope</a:t>
            </a:r>
            <a:endParaRPr lang="en-US" sz="1600" b="0" dirty="0">
              <a:solidFill>
                <a:schemeClr val="tx1"/>
              </a:solidFill>
              <a:latin typeface="+mj-lt"/>
              <a:cs typeface="Lucida Bright"/>
            </a:endParaRPr>
          </a:p>
        </p:txBody>
      </p:sp>
      <p:sp>
        <p:nvSpPr>
          <p:cNvPr id="31" name="Rounded Rectangle 14"/>
          <p:cNvSpPr/>
          <p:nvPr/>
        </p:nvSpPr>
        <p:spPr bwMode="auto">
          <a:xfrm>
            <a:off x="6194158" y="4616809"/>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2" name="TextBox 17"/>
          <p:cNvSpPr txBox="1"/>
          <p:nvPr/>
        </p:nvSpPr>
        <p:spPr>
          <a:xfrm>
            <a:off x="6283885" y="4749225"/>
            <a:ext cx="1471557"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Toothbrushing</a:t>
            </a:r>
          </a:p>
          <a:p>
            <a:pPr algn="ctr"/>
            <a:r>
              <a:rPr lang="en-US" sz="1600" b="0" dirty="0" smtClean="0">
                <a:solidFill>
                  <a:schemeClr val="tx1"/>
                </a:solidFill>
                <a:latin typeface="+mj-lt"/>
                <a:cs typeface="Lucida Bright"/>
              </a:rPr>
              <a:t>Order</a:t>
            </a:r>
            <a:endParaRPr lang="en-US" sz="1600" b="0" dirty="0">
              <a:solidFill>
                <a:schemeClr val="tx1"/>
              </a:solidFill>
              <a:latin typeface="+mj-lt"/>
              <a:cs typeface="Lucida Bright"/>
            </a:endParaRPr>
          </a:p>
        </p:txBody>
      </p:sp>
      <p:cxnSp>
        <p:nvCxnSpPr>
          <p:cNvPr id="34" name="Straight Arrow Connector 5"/>
          <p:cNvCxnSpPr>
            <a:stCxn id="31" idx="0"/>
            <a:endCxn id="13" idx="2"/>
          </p:cNvCxnSpPr>
          <p:nvPr/>
        </p:nvCxnSpPr>
        <p:spPr bwMode="auto">
          <a:xfrm flipV="1">
            <a:off x="6977280" y="3945656"/>
            <a:ext cx="1" cy="671153"/>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8100608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1500" tmFilter="0, 0; .2, .5; .8, .5; 1, 0"/>
                                        <p:tgtEl>
                                          <p:spTgt spid="3"/>
                                        </p:tgtEl>
                                      </p:cBhvr>
                                    </p:animEffect>
                                    <p:animScale>
                                      <p:cBhvr>
                                        <p:cTn id="7" dur="750" autoRev="1" fill="hold"/>
                                        <p:tgtEl>
                                          <p:spTgt spid="3"/>
                                        </p:tgtEl>
                                      </p:cBhvr>
                                      <p:by x="105000" y="105000"/>
                                    </p:animScale>
                                  </p:childTnLst>
                                </p:cTn>
                              </p:par>
                              <p:par>
                                <p:cTn id="8" presetID="26" presetClass="emph" presetSubtype="0" fill="hold" grpId="0" nodeType="withEffect">
                                  <p:stCondLst>
                                    <p:cond delay="0"/>
                                  </p:stCondLst>
                                  <p:childTnLst>
                                    <p:animEffect transition="out" filter="fade">
                                      <p:cBhvr>
                                        <p:cTn id="9" dur="1500" tmFilter="0, 0; .2, .5; .8, .5; 1, 0"/>
                                        <p:tgtEl>
                                          <p:spTgt spid="12"/>
                                        </p:tgtEl>
                                      </p:cBhvr>
                                    </p:animEffect>
                                    <p:animScale>
                                      <p:cBhvr>
                                        <p:cTn id="10" dur="750" autoRev="1" fill="hold"/>
                                        <p:tgtEl>
                                          <p:spTgt spid="12"/>
                                        </p:tgtEl>
                                      </p:cBhvr>
                                      <p:by x="105000" y="105000"/>
                                    </p:animScale>
                                  </p:childTnLst>
                                </p:cTn>
                              </p:par>
                              <p:par>
                                <p:cTn id="11" presetID="26" presetClass="emph" presetSubtype="0" fill="hold" nodeType="withEffect">
                                  <p:stCondLst>
                                    <p:cond delay="0"/>
                                  </p:stCondLst>
                                  <p:childTnLst>
                                    <p:animEffect transition="out" filter="fade">
                                      <p:cBhvr>
                                        <p:cTn id="12" dur="1500" tmFilter="0, 0; .2, .5; .8, .5; 1, 0"/>
                                        <p:tgtEl>
                                          <p:spTgt spid="13315"/>
                                        </p:tgtEl>
                                      </p:cBhvr>
                                    </p:animEffect>
                                    <p:animScale>
                                      <p:cBhvr>
                                        <p:cTn id="13" dur="750" autoRev="1" fill="hold"/>
                                        <p:tgtEl>
                                          <p:spTgt spid="13315"/>
                                        </p:tgtEl>
                                      </p:cBhvr>
                                      <p:by x="105000" y="105000"/>
                                    </p:animScale>
                                  </p:childTnLst>
                                </p:cTn>
                              </p:par>
                              <p:par>
                                <p:cTn id="14" presetID="26" presetClass="emph" presetSubtype="0" fill="hold" grpId="0" nodeType="withEffect">
                                  <p:stCondLst>
                                    <p:cond delay="0"/>
                                  </p:stCondLst>
                                  <p:childTnLst>
                                    <p:animEffect transition="out" filter="fade">
                                      <p:cBhvr>
                                        <p:cTn id="15" dur="1500" tmFilter="0, 0; .2, .5; .8, .5; 1, 0"/>
                                        <p:tgtEl>
                                          <p:spTgt spid="7"/>
                                        </p:tgtEl>
                                      </p:cBhvr>
                                    </p:animEffect>
                                    <p:animScale>
                                      <p:cBhvr>
                                        <p:cTn id="16" dur="750" autoRev="1" fill="hold"/>
                                        <p:tgtEl>
                                          <p:spTgt spid="7"/>
                                        </p:tgtEl>
                                      </p:cBhvr>
                                      <p:by x="105000" y="105000"/>
                                    </p:animScale>
                                  </p:childTnLst>
                                </p:cTn>
                              </p:par>
                              <p:par>
                                <p:cTn id="17" presetID="26" presetClass="emph" presetSubtype="0" fill="hold" grpId="0" nodeType="withEffect">
                                  <p:stCondLst>
                                    <p:cond delay="0"/>
                                  </p:stCondLst>
                                  <p:childTnLst>
                                    <p:animEffect transition="out" filter="fade">
                                      <p:cBhvr>
                                        <p:cTn id="18" dur="1500" tmFilter="0, 0; .2, .5; .8, .5; 1, 0"/>
                                        <p:tgtEl>
                                          <p:spTgt spid="6"/>
                                        </p:tgtEl>
                                      </p:cBhvr>
                                    </p:animEffect>
                                    <p:animScale>
                                      <p:cBhvr>
                                        <p:cTn id="19" dur="750" autoRev="1" fill="hold"/>
                                        <p:tgtEl>
                                          <p:spTgt spid="6"/>
                                        </p:tgtEl>
                                      </p:cBhvr>
                                      <p:by x="105000" y="105000"/>
                                    </p:animScale>
                                  </p:childTnLst>
                                </p:cTn>
                              </p:par>
                              <p:par>
                                <p:cTn id="20" presetID="26" presetClass="emph" presetSubtype="0" fill="hold" nodeType="withEffect">
                                  <p:stCondLst>
                                    <p:cond delay="0"/>
                                  </p:stCondLst>
                                  <p:childTnLst>
                                    <p:animEffect transition="out" filter="fade">
                                      <p:cBhvr>
                                        <p:cTn id="21" dur="1500" tmFilter="0, 0; .2, .5; .8, .5; 1, 0"/>
                                        <p:tgtEl>
                                          <p:spTgt spid="5"/>
                                        </p:tgtEl>
                                      </p:cBhvr>
                                    </p:animEffect>
                                    <p:animScale>
                                      <p:cBhvr>
                                        <p:cTn id="22" dur="750" autoRev="1" fill="hold"/>
                                        <p:tgtEl>
                                          <p:spTgt spid="5"/>
                                        </p:tgtEl>
                                      </p:cBhvr>
                                      <p:by x="105000" y="105000"/>
                                    </p:animScale>
                                  </p:childTnLst>
                                </p:cTn>
                              </p:par>
                              <p:par>
                                <p:cTn id="23" presetID="26" presetClass="emph" presetSubtype="0" fill="hold" grpId="0" nodeType="withEffect">
                                  <p:stCondLst>
                                    <p:cond delay="0"/>
                                  </p:stCondLst>
                                  <p:childTnLst>
                                    <p:animEffect transition="out" filter="fade">
                                      <p:cBhvr>
                                        <p:cTn id="24" dur="500" tmFilter="0, 0; .2, .5; .8, .5; 1, 0"/>
                                        <p:tgtEl>
                                          <p:spTgt spid="16"/>
                                        </p:tgtEl>
                                      </p:cBhvr>
                                    </p:animEffect>
                                    <p:animScale>
                                      <p:cBhvr>
                                        <p:cTn id="25" dur="250" autoRev="1" fill="hold"/>
                                        <p:tgtEl>
                                          <p:spTgt spid="16"/>
                                        </p:tgtEl>
                                      </p:cBhvr>
                                      <p:by x="105000" y="105000"/>
                                    </p:animScale>
                                  </p:childTnLst>
                                </p:cTn>
                              </p:par>
                              <p:par>
                                <p:cTn id="26" presetID="26" presetClass="emph" presetSubtype="0" fill="hold" nodeType="withEffect">
                                  <p:stCondLst>
                                    <p:cond delay="0"/>
                                  </p:stCondLst>
                                  <p:childTnLst>
                                    <p:animEffect transition="out" filter="fade">
                                      <p:cBhvr>
                                        <p:cTn id="27" dur="500" tmFilter="0, 0; .2, .5; .8, .5; 1, 0"/>
                                        <p:tgtEl>
                                          <p:spTgt spid="23"/>
                                        </p:tgtEl>
                                      </p:cBhvr>
                                    </p:animEffect>
                                    <p:animScale>
                                      <p:cBhvr>
                                        <p:cTn id="28" dur="250" autoRev="1" fill="hold"/>
                                        <p:tgtEl>
                                          <p:spTgt spid="23"/>
                                        </p:tgtEl>
                                      </p:cBhvr>
                                      <p:by x="105000" y="105000"/>
                                    </p:animScale>
                                  </p:childTnLst>
                                </p:cTn>
                              </p:par>
                              <p:par>
                                <p:cTn id="29" presetID="9" presetClass="emph" presetSubtype="0" grpId="0" nodeType="withEffect">
                                  <p:stCondLst>
                                    <p:cond delay="0"/>
                                  </p:stCondLst>
                                  <p:childTnLst>
                                    <p:set>
                                      <p:cBhvr rctx="PPT">
                                        <p:cTn id="30" dur="indefinite"/>
                                        <p:tgtEl>
                                          <p:spTgt spid="27"/>
                                        </p:tgtEl>
                                        <p:attrNameLst>
                                          <p:attrName>style.opacity</p:attrName>
                                        </p:attrNameLst>
                                      </p:cBhvr>
                                      <p:to>
                                        <p:strVal val="0.5"/>
                                      </p:to>
                                    </p:set>
                                    <p:animEffect filter="image" prLst="opacity: 0.5">
                                      <p:cBhvr rctx="IE">
                                        <p:cTn id="31" dur="indefinite"/>
                                        <p:tgtEl>
                                          <p:spTgt spid="27"/>
                                        </p:tgtEl>
                                      </p:cBhvr>
                                    </p:animEffect>
                                  </p:childTnLst>
                                </p:cTn>
                              </p:par>
                              <p:par>
                                <p:cTn id="32" presetID="9" presetClass="emph" presetSubtype="0" grpId="0" nodeType="withEffect">
                                  <p:stCondLst>
                                    <p:cond delay="0"/>
                                  </p:stCondLst>
                                  <p:childTnLst>
                                    <p:set>
                                      <p:cBhvr rctx="PPT">
                                        <p:cTn id="33" dur="indefinite"/>
                                        <p:tgtEl>
                                          <p:spTgt spid="28"/>
                                        </p:tgtEl>
                                        <p:attrNameLst>
                                          <p:attrName>style.opacity</p:attrName>
                                        </p:attrNameLst>
                                      </p:cBhvr>
                                      <p:to>
                                        <p:strVal val="0.5"/>
                                      </p:to>
                                    </p:set>
                                    <p:animEffect filter="image" prLst="opacity: 0.5">
                                      <p:cBhvr rctx="IE">
                                        <p:cTn id="34" dur="indefinite"/>
                                        <p:tgtEl>
                                          <p:spTgt spid="28"/>
                                        </p:tgtEl>
                                      </p:cBhvr>
                                    </p:animEffect>
                                  </p:childTnLst>
                                </p:cTn>
                              </p:par>
                              <p:par>
                                <p:cTn id="35" presetID="9" presetClass="emph" presetSubtype="0" nodeType="withEffect">
                                  <p:stCondLst>
                                    <p:cond delay="0"/>
                                  </p:stCondLst>
                                  <p:childTnLst>
                                    <p:set>
                                      <p:cBhvr rctx="PPT">
                                        <p:cTn id="36" dur="indefinite"/>
                                        <p:tgtEl>
                                          <p:spTgt spid="25"/>
                                        </p:tgtEl>
                                        <p:attrNameLst>
                                          <p:attrName>style.opacity</p:attrName>
                                        </p:attrNameLst>
                                      </p:cBhvr>
                                      <p:to>
                                        <p:strVal val="0.5"/>
                                      </p:to>
                                    </p:set>
                                    <p:animEffect filter="image" prLst="opacity: 0.5">
                                      <p:cBhvr rctx="IE">
                                        <p:cTn id="37" dur="indefinite"/>
                                        <p:tgtEl>
                                          <p:spTgt spid="25"/>
                                        </p:tgtEl>
                                      </p:cBhvr>
                                    </p:animEffect>
                                  </p:childTnLst>
                                </p:cTn>
                              </p:par>
                              <p:par>
                                <p:cTn id="38" presetID="9" presetClass="emph" presetSubtype="0" nodeType="withEffect">
                                  <p:stCondLst>
                                    <p:cond delay="0"/>
                                  </p:stCondLst>
                                  <p:childTnLst>
                                    <p:set>
                                      <p:cBhvr rctx="PPT">
                                        <p:cTn id="39" dur="indefinite"/>
                                        <p:tgtEl>
                                          <p:spTgt spid="11"/>
                                        </p:tgtEl>
                                        <p:attrNameLst>
                                          <p:attrName>style.opacity</p:attrName>
                                        </p:attrNameLst>
                                      </p:cBhvr>
                                      <p:to>
                                        <p:strVal val="0.5"/>
                                      </p:to>
                                    </p:set>
                                    <p:animEffect filter="image" prLst="opacity: 0.5">
                                      <p:cBhvr rctx="IE">
                                        <p:cTn id="40" dur="indefinite"/>
                                        <p:tgtEl>
                                          <p:spTgt spid="11"/>
                                        </p:tgtEl>
                                      </p:cBhvr>
                                    </p:animEffect>
                                  </p:childTnLst>
                                </p:cTn>
                              </p:par>
                              <p:par>
                                <p:cTn id="41" presetID="9" presetClass="emph" presetSubtype="0" grpId="0" nodeType="withEffect">
                                  <p:stCondLst>
                                    <p:cond delay="0"/>
                                  </p:stCondLst>
                                  <p:childTnLst>
                                    <p:set>
                                      <p:cBhvr rctx="PPT">
                                        <p:cTn id="42" dur="indefinite"/>
                                        <p:tgtEl>
                                          <p:spTgt spid="33"/>
                                        </p:tgtEl>
                                        <p:attrNameLst>
                                          <p:attrName>style.opacity</p:attrName>
                                        </p:attrNameLst>
                                      </p:cBhvr>
                                      <p:to>
                                        <p:strVal val="0.5"/>
                                      </p:to>
                                    </p:set>
                                    <p:animEffect filter="image" prLst="opacity: 0.5">
                                      <p:cBhvr rctx="IE">
                                        <p:cTn id="43" dur="indefinite"/>
                                        <p:tgtEl>
                                          <p:spTgt spid="33"/>
                                        </p:tgtEl>
                                      </p:cBhvr>
                                    </p:animEffect>
                                  </p:childTnLst>
                                </p:cTn>
                              </p:par>
                              <p:par>
                                <p:cTn id="44" presetID="9" presetClass="emph" presetSubtype="0" grpId="0" nodeType="withEffect">
                                  <p:stCondLst>
                                    <p:cond delay="0"/>
                                  </p:stCondLst>
                                  <p:childTnLst>
                                    <p:set>
                                      <p:cBhvr rctx="PPT">
                                        <p:cTn id="45" dur="indefinite"/>
                                        <p:tgtEl>
                                          <p:spTgt spid="13"/>
                                        </p:tgtEl>
                                        <p:attrNameLst>
                                          <p:attrName>style.opacity</p:attrName>
                                        </p:attrNameLst>
                                      </p:cBhvr>
                                      <p:to>
                                        <p:strVal val="0.5"/>
                                      </p:to>
                                    </p:set>
                                    <p:animEffect filter="image" prLst="opacity: 0.5">
                                      <p:cBhvr rctx="IE">
                                        <p:cTn id="46" dur="indefinite"/>
                                        <p:tgtEl>
                                          <p:spTgt spid="13"/>
                                        </p:tgtEl>
                                      </p:cBhvr>
                                    </p:animEffect>
                                  </p:childTnLst>
                                </p:cTn>
                              </p:par>
                              <p:par>
                                <p:cTn id="47" presetID="9" presetClass="emph" presetSubtype="0" grpId="0" nodeType="withEffect">
                                  <p:stCondLst>
                                    <p:cond delay="0"/>
                                  </p:stCondLst>
                                  <p:childTnLst>
                                    <p:set>
                                      <p:cBhvr rctx="PPT">
                                        <p:cTn id="48" dur="indefinite"/>
                                        <p:tgtEl>
                                          <p:spTgt spid="14"/>
                                        </p:tgtEl>
                                        <p:attrNameLst>
                                          <p:attrName>style.opacity</p:attrName>
                                        </p:attrNameLst>
                                      </p:cBhvr>
                                      <p:to>
                                        <p:strVal val="0.5"/>
                                      </p:to>
                                    </p:set>
                                    <p:animEffect filter="image" prLst="opacity: 0.5">
                                      <p:cBhvr rctx="IE">
                                        <p:cTn id="49" dur="indefinite"/>
                                        <p:tgtEl>
                                          <p:spTgt spid="14"/>
                                        </p:tgtEl>
                                      </p:cBhvr>
                                    </p:animEffect>
                                  </p:childTnLst>
                                </p:cTn>
                              </p:par>
                              <p:par>
                                <p:cTn id="50" presetID="9" presetClass="emph" presetSubtype="0" nodeType="withEffect">
                                  <p:stCondLst>
                                    <p:cond delay="0"/>
                                  </p:stCondLst>
                                  <p:childTnLst>
                                    <p:set>
                                      <p:cBhvr rctx="PPT">
                                        <p:cTn id="51" dur="indefinite"/>
                                        <p:tgtEl>
                                          <p:spTgt spid="49"/>
                                        </p:tgtEl>
                                        <p:attrNameLst>
                                          <p:attrName>style.opacity</p:attrName>
                                        </p:attrNameLst>
                                      </p:cBhvr>
                                      <p:to>
                                        <p:strVal val="0.5"/>
                                      </p:to>
                                    </p:set>
                                    <p:animEffect filter="image" prLst="opacity: 0.5">
                                      <p:cBhvr rctx="IE">
                                        <p:cTn id="52" dur="indefinite"/>
                                        <p:tgtEl>
                                          <p:spTgt spid="49"/>
                                        </p:tgtEl>
                                      </p:cBhvr>
                                    </p:animEffect>
                                  </p:childTnLst>
                                </p:cTn>
                              </p:par>
                              <p:par>
                                <p:cTn id="53" presetID="9" presetClass="emph" presetSubtype="0" grpId="0" nodeType="withEffect">
                                  <p:stCondLst>
                                    <p:cond delay="0"/>
                                  </p:stCondLst>
                                  <p:childTnLst>
                                    <p:set>
                                      <p:cBhvr rctx="PPT">
                                        <p:cTn id="54" dur="indefinite"/>
                                        <p:tgtEl>
                                          <p:spTgt spid="46"/>
                                        </p:tgtEl>
                                        <p:attrNameLst>
                                          <p:attrName>style.opacity</p:attrName>
                                        </p:attrNameLst>
                                      </p:cBhvr>
                                      <p:to>
                                        <p:strVal val="0.5"/>
                                      </p:to>
                                    </p:set>
                                    <p:animEffect filter="image" prLst="opacity: 0.5">
                                      <p:cBhvr rctx="IE">
                                        <p:cTn id="55" dur="indefinite"/>
                                        <p:tgtEl>
                                          <p:spTgt spid="46"/>
                                        </p:tgtEl>
                                      </p:cBhvr>
                                    </p:animEffect>
                                  </p:childTnLst>
                                </p:cTn>
                              </p:par>
                              <p:par>
                                <p:cTn id="56" presetID="9" presetClass="emph" presetSubtype="0" nodeType="withEffect">
                                  <p:stCondLst>
                                    <p:cond delay="0"/>
                                  </p:stCondLst>
                                  <p:childTnLst>
                                    <p:set>
                                      <p:cBhvr rctx="PPT">
                                        <p:cTn id="57" dur="indefinite"/>
                                        <p:tgtEl>
                                          <p:spTgt spid="47"/>
                                        </p:tgtEl>
                                        <p:attrNameLst>
                                          <p:attrName>style.opacity</p:attrName>
                                        </p:attrNameLst>
                                      </p:cBhvr>
                                      <p:to>
                                        <p:strVal val="0.5"/>
                                      </p:to>
                                    </p:set>
                                    <p:animEffect filter="image" prLst="opacity: 0.5">
                                      <p:cBhvr rctx="IE">
                                        <p:cTn id="58" dur="indefinite"/>
                                        <p:tgtEl>
                                          <p:spTgt spid="47"/>
                                        </p:tgtEl>
                                      </p:cBhvr>
                                    </p:animEffect>
                                  </p:childTnLst>
                                </p:cTn>
                              </p:par>
                              <p:par>
                                <p:cTn id="59" presetID="26" presetClass="emph" presetSubtype="0" fill="hold" grpId="0" nodeType="withEffect">
                                  <p:stCondLst>
                                    <p:cond delay="0"/>
                                  </p:stCondLst>
                                  <p:childTnLst>
                                    <p:animEffect transition="out" filter="fade">
                                      <p:cBhvr>
                                        <p:cTn id="60" dur="1500" tmFilter="0, 0; .2, .5; .8, .5; 1, 0"/>
                                        <p:tgtEl>
                                          <p:spTgt spid="26"/>
                                        </p:tgtEl>
                                      </p:cBhvr>
                                    </p:animEffect>
                                    <p:animScale>
                                      <p:cBhvr>
                                        <p:cTn id="61" dur="750" autoRev="1" fill="hold"/>
                                        <p:tgtEl>
                                          <p:spTgt spid="26"/>
                                        </p:tgtEl>
                                      </p:cBhvr>
                                      <p:by x="105000" y="105000"/>
                                    </p:animScale>
                                  </p:childTnLst>
                                </p:cTn>
                              </p:par>
                              <p:par>
                                <p:cTn id="62" presetID="26" presetClass="emph" presetSubtype="0" fill="hold" grpId="0" nodeType="withEffect">
                                  <p:stCondLst>
                                    <p:cond delay="0"/>
                                  </p:stCondLst>
                                  <p:childTnLst>
                                    <p:animEffect transition="out" filter="fade">
                                      <p:cBhvr>
                                        <p:cTn id="63" dur="1500" tmFilter="0, 0; .2, .5; .8, .5; 1, 0"/>
                                        <p:tgtEl>
                                          <p:spTgt spid="30"/>
                                        </p:tgtEl>
                                      </p:cBhvr>
                                    </p:animEffect>
                                    <p:animScale>
                                      <p:cBhvr>
                                        <p:cTn id="64" dur="750" autoRev="1" fill="hold"/>
                                        <p:tgtEl>
                                          <p:spTgt spid="30"/>
                                        </p:tgtEl>
                                      </p:cBhvr>
                                      <p:by x="105000" y="105000"/>
                                    </p:animScale>
                                  </p:childTnLst>
                                </p:cTn>
                              </p:par>
                              <p:par>
                                <p:cTn id="65" presetID="26" presetClass="emph" presetSubtype="0" fill="hold" grpId="0" nodeType="withEffect">
                                  <p:stCondLst>
                                    <p:cond delay="0"/>
                                  </p:stCondLst>
                                  <p:childTnLst>
                                    <p:animEffect transition="out" filter="fade">
                                      <p:cBhvr>
                                        <p:cTn id="66" dur="1500" tmFilter="0, 0; .2, .5; .8, .5; 1, 0"/>
                                        <p:tgtEl>
                                          <p:spTgt spid="29"/>
                                        </p:tgtEl>
                                      </p:cBhvr>
                                    </p:animEffect>
                                    <p:animScale>
                                      <p:cBhvr>
                                        <p:cTn id="67" dur="750" autoRev="1" fill="hold"/>
                                        <p:tgtEl>
                                          <p:spTgt spid="29"/>
                                        </p:tgtEl>
                                      </p:cBhvr>
                                      <p:by x="105000" y="105000"/>
                                    </p:animScale>
                                  </p:childTnLst>
                                </p:cTn>
                              </p:par>
                              <p:par>
                                <p:cTn id="68" presetID="9" presetClass="emph" presetSubtype="0" grpId="0" nodeType="withEffect">
                                  <p:stCondLst>
                                    <p:cond delay="0"/>
                                  </p:stCondLst>
                                  <p:childTnLst>
                                    <p:set>
                                      <p:cBhvr rctx="PPT">
                                        <p:cTn id="69" dur="indefinite"/>
                                        <p:tgtEl>
                                          <p:spTgt spid="31"/>
                                        </p:tgtEl>
                                        <p:attrNameLst>
                                          <p:attrName>style.opacity</p:attrName>
                                        </p:attrNameLst>
                                      </p:cBhvr>
                                      <p:to>
                                        <p:strVal val="0.5"/>
                                      </p:to>
                                    </p:set>
                                    <p:animEffect filter="image" prLst="opacity: 0.5">
                                      <p:cBhvr rctx="IE">
                                        <p:cTn id="70" dur="indefinite"/>
                                        <p:tgtEl>
                                          <p:spTgt spid="31"/>
                                        </p:tgtEl>
                                      </p:cBhvr>
                                    </p:animEffect>
                                  </p:childTnLst>
                                </p:cTn>
                              </p:par>
                              <p:par>
                                <p:cTn id="71" presetID="9" presetClass="emph" presetSubtype="0" grpId="0" nodeType="withEffect">
                                  <p:stCondLst>
                                    <p:cond delay="0"/>
                                  </p:stCondLst>
                                  <p:childTnLst>
                                    <p:set>
                                      <p:cBhvr rctx="PPT">
                                        <p:cTn id="72" dur="indefinite"/>
                                        <p:tgtEl>
                                          <p:spTgt spid="32"/>
                                        </p:tgtEl>
                                        <p:attrNameLst>
                                          <p:attrName>style.opacity</p:attrName>
                                        </p:attrNameLst>
                                      </p:cBhvr>
                                      <p:to>
                                        <p:strVal val="0.5"/>
                                      </p:to>
                                    </p:set>
                                    <p:animEffect filter="image" prLst="opacity: 0.5">
                                      <p:cBhvr rctx="IE">
                                        <p:cTn id="73" dur="indefinite"/>
                                        <p:tgtEl>
                                          <p:spTgt spid="32"/>
                                        </p:tgtEl>
                                      </p:cBhvr>
                                    </p:animEffect>
                                  </p:childTnLst>
                                </p:cTn>
                              </p:par>
                              <p:par>
                                <p:cTn id="74" presetID="26" presetClass="emph" presetSubtype="0" fill="hold" nodeType="withEffect">
                                  <p:stCondLst>
                                    <p:cond delay="0"/>
                                  </p:stCondLst>
                                  <p:childTnLst>
                                    <p:animEffect transition="out" filter="fade">
                                      <p:cBhvr>
                                        <p:cTn id="75" dur="1500" tmFilter="0, 0; .2, .5; .8, .5; 1, 0"/>
                                        <p:tgtEl>
                                          <p:spTgt spid="34"/>
                                        </p:tgtEl>
                                      </p:cBhvr>
                                    </p:animEffect>
                                    <p:animScale>
                                      <p:cBhvr>
                                        <p:cTn id="76" dur="750" autoRev="1" fill="hold"/>
                                        <p:tgtEl>
                                          <p:spTgt spid="34"/>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p:bldP spid="13" grpId="0" animBg="1"/>
      <p:bldP spid="14" grpId="0"/>
      <p:bldP spid="27" grpId="0" animBg="1"/>
      <p:bldP spid="28" grpId="0"/>
      <p:bldP spid="33" grpId="0"/>
      <p:bldP spid="46" grpId="0"/>
      <p:bldP spid="3" grpId="0" animBg="1"/>
      <p:bldP spid="16" grpId="0"/>
      <p:bldP spid="26" grpId="0" animBg="1"/>
      <p:bldP spid="12" grpId="0"/>
      <p:bldP spid="29" grpId="0" animBg="1"/>
      <p:bldP spid="30" grpId="0"/>
      <p:bldP spid="31" grpId="0" animBg="1"/>
      <p:bldP spid="32" grpId="0"/>
    </p:bldLst>
  </p:timing>
</p:sld>
</file>

<file path=ppt/slides/slide1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a:solidFill>
            <a:schemeClr val="bg1"/>
          </a:solidFill>
        </p:spPr>
        <p:txBody>
          <a:bodyPr>
            <a:normAutofit/>
          </a:bodyPr>
          <a:lstStyle/>
          <a:p>
            <a:r>
              <a:rPr lang="en-US" dirty="0" smtClean="0"/>
              <a:t>Challenge: How to sense the toothbrush?</a:t>
            </a:r>
            <a:endParaRPr lang="en-US" dirty="0"/>
          </a:p>
        </p:txBody>
      </p:sp>
      <p:pic>
        <p:nvPicPr>
          <p:cNvPr id="10" name="same_motion_1.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7"/>
          <a:stretch>
            <a:fillRect/>
          </a:stretch>
        </p:blipFill>
        <p:spPr>
          <a:xfrm>
            <a:off x="529346" y="2318175"/>
            <a:ext cx="7411768" cy="4158825"/>
          </a:xfrm>
          <a:prstGeom prst="rect">
            <a:avLst/>
          </a:prstGeom>
        </p:spPr>
      </p:pic>
      <p:pic>
        <p:nvPicPr>
          <p:cNvPr id="11" name="finger_motion.mp4">
            <a:hlinkClick r:id="" action="ppaction://media"/>
          </p:cNvPr>
          <p:cNvPicPr>
            <a:picLocks noChangeAspect="1"/>
          </p:cNvPicPr>
          <p:nvPr>
            <a:videoFile r:link="rId4"/>
            <p:extLst>
              <p:ext uri="{DAA4B4D4-6D71-4841-9C94-3DE7FCFB9230}">
                <p14:media xmlns:p14="http://schemas.microsoft.com/office/powerpoint/2010/main" r:embed="rId3"/>
              </p:ext>
            </p:extLst>
          </p:nvPr>
        </p:nvPicPr>
        <p:blipFill>
          <a:blip r:embed="rId8"/>
          <a:stretch>
            <a:fillRect/>
          </a:stretch>
        </p:blipFill>
        <p:spPr>
          <a:xfrm>
            <a:off x="515139" y="2254462"/>
            <a:ext cx="7620000" cy="4286250"/>
          </a:xfrm>
          <a:prstGeom prst="rect">
            <a:avLst/>
          </a:prstGeom>
        </p:spPr>
      </p:pic>
      <p:sp>
        <p:nvSpPr>
          <p:cNvPr id="12" name="TextBox 11"/>
          <p:cNvSpPr txBox="1"/>
          <p:nvPr/>
        </p:nvSpPr>
        <p:spPr>
          <a:xfrm>
            <a:off x="207694" y="1219200"/>
            <a:ext cx="8225329" cy="523220"/>
          </a:xfrm>
          <a:prstGeom prst="rect">
            <a:avLst/>
          </a:prstGeom>
          <a:noFill/>
        </p:spPr>
        <p:txBody>
          <a:bodyPr wrap="none" rtlCol="0">
            <a:spAutoFit/>
          </a:bodyPr>
          <a:lstStyle/>
          <a:p>
            <a:pPr algn="l"/>
            <a:r>
              <a:rPr lang="en-US" sz="2800" b="0" dirty="0" smtClean="0">
                <a:solidFill>
                  <a:schemeClr val="tx1"/>
                </a:solidFill>
                <a:latin typeface="+mj-lt"/>
              </a:rPr>
              <a:t>Motions cannot indicate the surface being brushed</a:t>
            </a:r>
          </a:p>
        </p:txBody>
      </p:sp>
      <p:sp>
        <p:nvSpPr>
          <p:cNvPr id="13" name="Slide Number Placeholder 12"/>
          <p:cNvSpPr>
            <a:spLocks noGrp="1"/>
          </p:cNvSpPr>
          <p:nvPr>
            <p:ph type="sldNum" sz="quarter" idx="11"/>
          </p:nvPr>
        </p:nvSpPr>
        <p:spPr/>
        <p:txBody>
          <a:bodyPr/>
          <a:lstStyle/>
          <a:p>
            <a:fld id="{F09EA980-2521-46E0-B0C0-4A60E13A63FD}" type="slidenum">
              <a:rPr lang="ko-KR" altLang="en-US" smtClean="0"/>
              <a:pPr/>
              <a:t>16</a:t>
            </a:fld>
            <a:endParaRPr lang="en-US" altLang="ko-KR" dirty="0"/>
          </a:p>
        </p:txBody>
      </p:sp>
    </p:spTree>
    <p:extLst>
      <p:ext uri="{BB962C8B-B14F-4D97-AF65-F5344CB8AC3E}">
        <p14:creationId xmlns:p14="http://schemas.microsoft.com/office/powerpoint/2010/main" val="16523137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15348" fill="hold"/>
                                        <p:tgtEl>
                                          <p:spTgt spid="10"/>
                                        </p:tgtEl>
                                      </p:cBhvr>
                                    </p:cmd>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nodeType="clickEffect">
                                  <p:stCondLst>
                                    <p:cond delay="0"/>
                                  </p:stCondLst>
                                  <p:childTnLst>
                                    <p:set>
                                      <p:cBhvr>
                                        <p:cTn id="13" dur="1" fill="hold">
                                          <p:stCondLst>
                                            <p:cond delay="0"/>
                                          </p:stCondLst>
                                        </p:cTn>
                                        <p:tgtEl>
                                          <p:spTgt spid="11"/>
                                        </p:tgtEl>
                                        <p:attrNameLst>
                                          <p:attrName>style.visibility</p:attrName>
                                        </p:attrNameLst>
                                      </p:cBhvr>
                                      <p:to>
                                        <p:strVal val="visible"/>
                                      </p:to>
                                    </p:set>
                                    <p:animEffect transition="in" filter="fade">
                                      <p:cBhvr>
                                        <p:cTn id="14" dur="500"/>
                                        <p:tgtEl>
                                          <p:spTgt spid="11"/>
                                        </p:tgtEl>
                                      </p:cBhvr>
                                    </p:animEffect>
                                  </p:childTnLst>
                                </p:cTn>
                              </p:par>
                              <p:par>
                                <p:cTn id="15" presetID="1" presetClass="mediacall" presetSubtype="0" fill="hold" nodeType="withEffect">
                                  <p:stCondLst>
                                    <p:cond delay="0"/>
                                  </p:stCondLst>
                                  <p:childTnLst>
                                    <p:cmd type="call" cmd="playFrom(0.0)">
                                      <p:cBhvr>
                                        <p:cTn id="16" dur="8466" fill="hold"/>
                                        <p:tgtEl>
                                          <p:spTgt spid="11"/>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7" fill="hold" display="0">
                  <p:stCondLst>
                    <p:cond delay="indefinite"/>
                  </p:stCondLst>
                </p:cTn>
                <p:tgtEl>
                  <p:spTgt spid="10"/>
                </p:tgtEl>
              </p:cMediaNode>
            </p:video>
            <p:video>
              <p:cMediaNode vol="80000">
                <p:cTn id="18" fill="hold" display="0">
                  <p:stCondLst>
                    <p:cond delay="indefinite"/>
                  </p:stCondLst>
                </p:cTn>
                <p:tgtEl>
                  <p:spTgt spid="11"/>
                </p:tgtEl>
              </p:cMediaNode>
            </p:video>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normAutofit/>
          </a:bodyPr>
          <a:lstStyle/>
          <a:p>
            <a:r>
              <a:rPr lang="en-US" dirty="0" smtClean="0"/>
              <a:t>A Novel Magnetic Sensing Technique</a:t>
            </a:r>
            <a:endParaRPr lang="en-US" dirty="0"/>
          </a:p>
        </p:txBody>
      </p:sp>
      <p:pic>
        <p:nvPicPr>
          <p:cNvPr id="2050" name="Picture 2"/>
          <p:cNvPicPr>
            <a:picLocks noGrp="1" noChangeAspect="1" noChangeArrowheads="1"/>
          </p:cNvPicPr>
          <p:nvPr>
            <p:ph sz="quarter" idx="1"/>
          </p:nvPr>
        </p:nvPicPr>
        <p:blipFill rotWithShape="1">
          <a:blip r:embed="rId3" cstate="print">
            <a:extLst>
              <a:ext uri="{28A0092B-C50C-407E-A947-70E740481C1C}">
                <a14:useLocalDpi xmlns:a14="http://schemas.microsoft.com/office/drawing/2010/main" val="0"/>
              </a:ext>
            </a:extLst>
          </a:blip>
          <a:srcRect t="51899"/>
          <a:stretch/>
        </p:blipFill>
        <p:spPr bwMode="auto">
          <a:xfrm>
            <a:off x="533400" y="4912962"/>
            <a:ext cx="8117745" cy="14878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TextBox 7"/>
          <p:cNvSpPr txBox="1"/>
          <p:nvPr/>
        </p:nvSpPr>
        <p:spPr>
          <a:xfrm>
            <a:off x="70103" y="1261820"/>
            <a:ext cx="8692897" cy="1200329"/>
          </a:xfrm>
          <a:prstGeom prst="rect">
            <a:avLst/>
          </a:prstGeom>
          <a:noFill/>
        </p:spPr>
        <p:txBody>
          <a:bodyPr wrap="square" rtlCol="0">
            <a:spAutoFit/>
          </a:bodyPr>
          <a:lstStyle/>
          <a:p>
            <a:pPr marL="342900" indent="-342900" algn="l">
              <a:buFont typeface="Arial" panose="020B0604020202020204" pitchFamily="34" charset="0"/>
              <a:buChar char="•"/>
            </a:pPr>
            <a:r>
              <a:rPr lang="en-US" sz="2400" b="0" dirty="0" smtClean="0">
                <a:solidFill>
                  <a:schemeClr val="tx1"/>
                </a:solidFill>
                <a:latin typeface="+mj-lt"/>
              </a:rPr>
              <a:t>Install a magnet on toothbrush</a:t>
            </a:r>
          </a:p>
          <a:p>
            <a:pPr marL="342900" indent="-342900" algn="l">
              <a:buFont typeface="Arial" panose="020B0604020202020204" pitchFamily="34" charset="0"/>
              <a:buChar char="•"/>
            </a:pPr>
            <a:r>
              <a:rPr lang="en-US" sz="2400" b="0" dirty="0" smtClean="0">
                <a:solidFill>
                  <a:schemeClr val="tx1"/>
                </a:solidFill>
                <a:latin typeface="+mj-lt"/>
              </a:rPr>
              <a:t>Low cost (~</a:t>
            </a:r>
            <a:r>
              <a:rPr lang="en-US" sz="2400" b="0" dirty="0">
                <a:solidFill>
                  <a:schemeClr val="tx1"/>
                </a:solidFill>
                <a:latin typeface="+mj-lt"/>
              </a:rPr>
              <a:t>7</a:t>
            </a:r>
            <a:r>
              <a:rPr lang="en-US" sz="2400" b="0" dirty="0" smtClean="0">
                <a:solidFill>
                  <a:schemeClr val="tx1"/>
                </a:solidFill>
                <a:latin typeface="+mj-lt"/>
              </a:rPr>
              <a:t> cents)</a:t>
            </a:r>
          </a:p>
          <a:p>
            <a:pPr marL="342900" indent="-342900" algn="l">
              <a:buFont typeface="Arial" panose="020B0604020202020204" pitchFamily="34" charset="0"/>
              <a:buChar char="•"/>
            </a:pPr>
            <a:r>
              <a:rPr lang="en-US" sz="2400" b="0" dirty="0" smtClean="0">
                <a:solidFill>
                  <a:schemeClr val="tx1"/>
                </a:solidFill>
                <a:latin typeface="+mj-lt"/>
              </a:rPr>
              <a:t>User friendly (inside the handle, snap case)</a:t>
            </a:r>
          </a:p>
        </p:txBody>
      </p:sp>
      <p:sp>
        <p:nvSpPr>
          <p:cNvPr id="6" name="Slide Number Placeholder 5"/>
          <p:cNvSpPr>
            <a:spLocks noGrp="1"/>
          </p:cNvSpPr>
          <p:nvPr>
            <p:ph type="sldNum" sz="quarter" idx="11"/>
          </p:nvPr>
        </p:nvSpPr>
        <p:spPr/>
        <p:txBody>
          <a:bodyPr/>
          <a:lstStyle/>
          <a:p>
            <a:fld id="{F09EA980-2521-46E0-B0C0-4A60E13A63FD}" type="slidenum">
              <a:rPr lang="ko-KR" altLang="en-US" smtClean="0"/>
              <a:pPr/>
              <a:t>17</a:t>
            </a:fld>
            <a:endParaRPr lang="en-US" altLang="ko-KR" dirty="0"/>
          </a:p>
        </p:txBody>
      </p:sp>
      <mc:AlternateContent xmlns:mc="http://schemas.openxmlformats.org/markup-compatibility/2006" xmlns:a14="http://schemas.microsoft.com/office/drawing/2010/main">
        <mc:Choice Requires="a14">
          <p:sp>
            <p:nvSpPr>
              <p:cNvPr id="7" name="TextBox 6"/>
              <p:cNvSpPr txBox="1"/>
              <p:nvPr/>
            </p:nvSpPr>
            <p:spPr>
              <a:xfrm>
                <a:off x="990600" y="3235228"/>
                <a:ext cx="4214680" cy="1045992"/>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acc>
                        <m:accPr>
                          <m:chr m:val="⃗"/>
                          <m:ctrlPr>
                            <a:rPr lang="en-US" sz="2800" b="1" i="1" smtClean="0">
                              <a:solidFill>
                                <a:schemeClr val="tx1"/>
                              </a:solidFill>
                              <a:latin typeface="Cambria Math" charset="0"/>
                            </a:rPr>
                          </m:ctrlPr>
                        </m:accPr>
                        <m:e>
                          <m:r>
                            <a:rPr lang="en-US" sz="2800" b="1" i="1" smtClean="0">
                              <a:solidFill>
                                <a:schemeClr val="tx1"/>
                              </a:solidFill>
                              <a:latin typeface="Cambria Math"/>
                            </a:rPr>
                            <m:t>𝑩</m:t>
                          </m:r>
                        </m:e>
                      </m:acc>
                      <m:r>
                        <a:rPr lang="en-US" sz="2800" b="1" i="1" smtClean="0">
                          <a:solidFill>
                            <a:schemeClr val="tx1"/>
                          </a:solidFill>
                          <a:latin typeface="Cambria Math"/>
                        </a:rPr>
                        <m:t>=</m:t>
                      </m:r>
                      <m:r>
                        <a:rPr lang="en-US" sz="2800" b="1" i="1" smtClean="0">
                          <a:solidFill>
                            <a:schemeClr val="tx1"/>
                          </a:solidFill>
                          <a:latin typeface="Cambria Math"/>
                        </a:rPr>
                        <m:t>𝒌</m:t>
                      </m:r>
                      <m:f>
                        <m:fPr>
                          <m:ctrlPr>
                            <a:rPr lang="en-US" sz="2800" b="1" i="1" smtClean="0">
                              <a:solidFill>
                                <a:schemeClr val="tx1"/>
                              </a:solidFill>
                              <a:latin typeface="Cambria Math" charset="0"/>
                            </a:rPr>
                          </m:ctrlPr>
                        </m:fPr>
                        <m:num>
                          <m:r>
                            <a:rPr lang="en-US" sz="2800" b="1" i="1" smtClean="0">
                              <a:solidFill>
                                <a:schemeClr val="tx1"/>
                              </a:solidFill>
                              <a:latin typeface="Cambria Math"/>
                            </a:rPr>
                            <m:t>𝟑</m:t>
                          </m:r>
                          <m:r>
                            <a:rPr lang="en-US" sz="2800" b="1" i="1" smtClean="0">
                              <a:solidFill>
                                <a:schemeClr val="tx1"/>
                              </a:solidFill>
                              <a:latin typeface="Cambria Math"/>
                            </a:rPr>
                            <m:t> </m:t>
                          </m:r>
                          <m:acc>
                            <m:accPr>
                              <m:chr m:val="⃗"/>
                              <m:ctrlPr>
                                <a:rPr lang="en-US" sz="2800" b="1" i="1" smtClean="0">
                                  <a:solidFill>
                                    <a:schemeClr val="tx1"/>
                                  </a:solidFill>
                                  <a:latin typeface="Cambria Math" charset="0"/>
                                </a:rPr>
                              </m:ctrlPr>
                            </m:accPr>
                            <m:e>
                              <m:r>
                                <a:rPr lang="en-US" sz="2800" b="1" i="1" smtClean="0">
                                  <a:solidFill>
                                    <a:schemeClr val="tx1"/>
                                  </a:solidFill>
                                  <a:latin typeface="Cambria Math"/>
                                </a:rPr>
                                <m:t>𝒓</m:t>
                              </m:r>
                            </m:e>
                          </m:acc>
                          <m:d>
                            <m:dPr>
                              <m:ctrlPr>
                                <a:rPr lang="en-US" sz="2800" b="1" i="1" smtClean="0">
                                  <a:solidFill>
                                    <a:schemeClr val="tx1"/>
                                  </a:solidFill>
                                  <a:latin typeface="Cambria Math" charset="0"/>
                                </a:rPr>
                              </m:ctrlPr>
                            </m:dPr>
                            <m:e>
                              <m:acc>
                                <m:accPr>
                                  <m:chr m:val="⃗"/>
                                  <m:ctrlPr>
                                    <a:rPr lang="en-US" sz="2800" i="1">
                                      <a:solidFill>
                                        <a:schemeClr val="tx1"/>
                                      </a:solidFill>
                                      <a:latin typeface="Cambria Math" charset="0"/>
                                    </a:rPr>
                                  </m:ctrlPr>
                                </m:accPr>
                                <m:e>
                                  <m:r>
                                    <a:rPr lang="en-US" sz="2800" i="1">
                                      <a:solidFill>
                                        <a:schemeClr val="tx1"/>
                                      </a:solidFill>
                                      <a:latin typeface="Cambria Math"/>
                                    </a:rPr>
                                    <m:t>𝒓</m:t>
                                  </m:r>
                                </m:e>
                              </m:acc>
                              <m:r>
                                <a:rPr lang="en-US" sz="2800" i="1" smtClean="0">
                                  <a:solidFill>
                                    <a:schemeClr val="tx1"/>
                                  </a:solidFill>
                                  <a:latin typeface="Cambria Math"/>
                                  <a:ea typeface="Cambria Math"/>
                                </a:rPr>
                                <m:t>∙</m:t>
                              </m:r>
                              <m:acc>
                                <m:accPr>
                                  <m:chr m:val="⃗"/>
                                  <m:ctrlPr>
                                    <a:rPr lang="en-US" sz="2800" i="1">
                                      <a:solidFill>
                                        <a:schemeClr val="tx1"/>
                                      </a:solidFill>
                                      <a:latin typeface="Cambria Math" charset="0"/>
                                    </a:rPr>
                                  </m:ctrlPr>
                                </m:accPr>
                                <m:e>
                                  <m:r>
                                    <a:rPr lang="en-US" sz="2800" b="1" i="1" smtClean="0">
                                      <a:solidFill>
                                        <a:schemeClr val="tx1"/>
                                      </a:solidFill>
                                      <a:latin typeface="Cambria Math"/>
                                    </a:rPr>
                                    <m:t>𝒎</m:t>
                                  </m:r>
                                </m:e>
                              </m:acc>
                            </m:e>
                          </m:d>
                          <m:r>
                            <a:rPr lang="en-US" sz="2800" b="1" i="1" smtClean="0">
                              <a:solidFill>
                                <a:schemeClr val="tx1"/>
                              </a:solidFill>
                              <a:latin typeface="Cambria Math"/>
                            </a:rPr>
                            <m:t>−</m:t>
                          </m:r>
                          <m:acc>
                            <m:accPr>
                              <m:chr m:val="⃗"/>
                              <m:ctrlPr>
                                <a:rPr lang="en-US" sz="2800" i="1">
                                  <a:solidFill>
                                    <a:schemeClr val="tx1"/>
                                  </a:solidFill>
                                  <a:latin typeface="Cambria Math" charset="0"/>
                                </a:rPr>
                              </m:ctrlPr>
                            </m:accPr>
                            <m:e>
                              <m:r>
                                <a:rPr lang="en-US" sz="2800" b="1" i="1" smtClean="0">
                                  <a:solidFill>
                                    <a:schemeClr val="tx1"/>
                                  </a:solidFill>
                                  <a:latin typeface="Cambria Math"/>
                                </a:rPr>
                                <m:t>𝒎</m:t>
                              </m:r>
                            </m:e>
                          </m:acc>
                          <m:sSup>
                            <m:sSupPr>
                              <m:ctrlPr>
                                <a:rPr lang="en-US" sz="2800" i="1" smtClean="0">
                                  <a:solidFill>
                                    <a:schemeClr val="tx1"/>
                                  </a:solidFill>
                                  <a:latin typeface="Cambria Math" charset="0"/>
                                </a:rPr>
                              </m:ctrlPr>
                            </m:sSupPr>
                            <m:e>
                              <m:r>
                                <a:rPr lang="en-US" sz="2800" b="1" i="1" smtClean="0">
                                  <a:solidFill>
                                    <a:schemeClr val="tx1"/>
                                  </a:solidFill>
                                  <a:latin typeface="Cambria Math"/>
                                </a:rPr>
                                <m:t>|</m:t>
                              </m:r>
                              <m:acc>
                                <m:accPr>
                                  <m:chr m:val="⃗"/>
                                  <m:ctrlPr>
                                    <a:rPr lang="en-US" sz="2800" i="1">
                                      <a:solidFill>
                                        <a:schemeClr val="tx1"/>
                                      </a:solidFill>
                                      <a:latin typeface="Cambria Math" charset="0"/>
                                    </a:rPr>
                                  </m:ctrlPr>
                                </m:accPr>
                                <m:e>
                                  <m:r>
                                    <a:rPr lang="en-US" sz="2800" i="1">
                                      <a:solidFill>
                                        <a:schemeClr val="tx1"/>
                                      </a:solidFill>
                                      <a:latin typeface="Cambria Math"/>
                                    </a:rPr>
                                    <m:t>𝒓</m:t>
                                  </m:r>
                                </m:e>
                              </m:acc>
                              <m:r>
                                <a:rPr lang="en-US" sz="2800" b="1" i="1" smtClean="0">
                                  <a:solidFill>
                                    <a:schemeClr val="tx1"/>
                                  </a:solidFill>
                                  <a:latin typeface="Cambria Math"/>
                                </a:rPr>
                                <m:t>|</m:t>
                              </m:r>
                            </m:e>
                            <m:sup>
                              <m:r>
                                <a:rPr lang="en-US" sz="2800" b="1" i="1" smtClean="0">
                                  <a:solidFill>
                                    <a:schemeClr val="tx1"/>
                                  </a:solidFill>
                                  <a:latin typeface="Cambria Math"/>
                                </a:rPr>
                                <m:t>𝟐</m:t>
                              </m:r>
                            </m:sup>
                          </m:sSup>
                        </m:num>
                        <m:den>
                          <m:sSup>
                            <m:sSupPr>
                              <m:ctrlPr>
                                <a:rPr lang="en-US" sz="2800" i="1">
                                  <a:solidFill>
                                    <a:schemeClr val="tx1"/>
                                  </a:solidFill>
                                  <a:latin typeface="Cambria Math" charset="0"/>
                                </a:rPr>
                              </m:ctrlPr>
                            </m:sSupPr>
                            <m:e>
                              <m:r>
                                <a:rPr lang="en-US" sz="2800" i="1">
                                  <a:solidFill>
                                    <a:schemeClr val="tx1"/>
                                  </a:solidFill>
                                  <a:latin typeface="Cambria Math"/>
                                </a:rPr>
                                <m:t>|</m:t>
                              </m:r>
                              <m:acc>
                                <m:accPr>
                                  <m:chr m:val="⃗"/>
                                  <m:ctrlPr>
                                    <a:rPr lang="en-US" sz="2800" i="1">
                                      <a:solidFill>
                                        <a:schemeClr val="tx1"/>
                                      </a:solidFill>
                                      <a:latin typeface="Cambria Math" charset="0"/>
                                    </a:rPr>
                                  </m:ctrlPr>
                                </m:accPr>
                                <m:e>
                                  <m:r>
                                    <a:rPr lang="en-US" sz="2800" i="1">
                                      <a:solidFill>
                                        <a:schemeClr val="tx1"/>
                                      </a:solidFill>
                                      <a:latin typeface="Cambria Math"/>
                                    </a:rPr>
                                    <m:t>𝒓</m:t>
                                  </m:r>
                                </m:e>
                              </m:acc>
                              <m:r>
                                <a:rPr lang="en-US" sz="2800" i="1">
                                  <a:solidFill>
                                    <a:schemeClr val="tx1"/>
                                  </a:solidFill>
                                  <a:latin typeface="Cambria Math"/>
                                </a:rPr>
                                <m:t>|</m:t>
                              </m:r>
                            </m:e>
                            <m:sup>
                              <m:r>
                                <a:rPr lang="en-US" sz="2800" b="1" i="1" smtClean="0">
                                  <a:solidFill>
                                    <a:schemeClr val="tx1"/>
                                  </a:solidFill>
                                  <a:latin typeface="Cambria Math"/>
                                </a:rPr>
                                <m:t>𝟓</m:t>
                              </m:r>
                            </m:sup>
                          </m:sSup>
                        </m:den>
                      </m:f>
                    </m:oMath>
                  </m:oMathPara>
                </a14:m>
                <a:endParaRPr lang="en-US" sz="2800" dirty="0">
                  <a:solidFill>
                    <a:schemeClr val="tx1"/>
                  </a:solidFill>
                </a:endParaRPr>
              </a:p>
            </p:txBody>
          </p:sp>
        </mc:Choice>
        <mc:Fallback xmlns="">
          <p:sp>
            <p:nvSpPr>
              <p:cNvPr id="7" name="TextBox 6"/>
              <p:cNvSpPr txBox="1">
                <a:spLocks noRot="1" noChangeAspect="1" noMove="1" noResize="1" noEditPoints="1" noAdjustHandles="1" noChangeArrowheads="1" noChangeShapeType="1" noTextEdit="1"/>
              </p:cNvSpPr>
              <p:nvPr/>
            </p:nvSpPr>
            <p:spPr>
              <a:xfrm>
                <a:off x="990600" y="3235228"/>
                <a:ext cx="4214680" cy="1045992"/>
              </a:xfrm>
              <a:prstGeom prst="rect">
                <a:avLst/>
              </a:prstGeom>
              <a:blipFill rotWithShape="1">
                <a:blip r:embed="rId4"/>
                <a:stretch>
                  <a:fillRect/>
                </a:stretch>
              </a:blipFill>
            </p:spPr>
            <p:txBody>
              <a:bodyPr/>
              <a:lstStyle/>
              <a:p>
                <a:r>
                  <a:rPr lang="en-US">
                    <a:noFill/>
                  </a:rPr>
                  <a:t> </a:t>
                </a:r>
              </a:p>
            </p:txBody>
          </p:sp>
        </mc:Fallback>
      </mc:AlternateContent>
      <p:sp>
        <p:nvSpPr>
          <p:cNvPr id="15" name="Rounded Rectangle 14"/>
          <p:cNvSpPr/>
          <p:nvPr/>
        </p:nvSpPr>
        <p:spPr bwMode="auto">
          <a:xfrm>
            <a:off x="2438400" y="3247748"/>
            <a:ext cx="533400" cy="5334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7" name="Rounded Rectangle 16"/>
          <p:cNvSpPr/>
          <p:nvPr/>
        </p:nvSpPr>
        <p:spPr bwMode="auto">
          <a:xfrm>
            <a:off x="4419600" y="3247748"/>
            <a:ext cx="533400" cy="5334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8" name="Rounded Rectangle 17"/>
          <p:cNvSpPr/>
          <p:nvPr/>
        </p:nvSpPr>
        <p:spPr bwMode="auto">
          <a:xfrm>
            <a:off x="3200400" y="3857348"/>
            <a:ext cx="533400" cy="5334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9" name="Rounded Rectangle 18"/>
          <p:cNvSpPr/>
          <p:nvPr/>
        </p:nvSpPr>
        <p:spPr bwMode="auto">
          <a:xfrm>
            <a:off x="5205280" y="3323948"/>
            <a:ext cx="2451390" cy="4572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mc:AlternateContent xmlns:mc="http://schemas.openxmlformats.org/markup-compatibility/2006" xmlns:a14="http://schemas.microsoft.com/office/drawing/2010/main">
        <mc:Choice Requires="a14">
          <p:sp>
            <p:nvSpPr>
              <p:cNvPr id="16" name="TextBox 15"/>
              <p:cNvSpPr txBox="1"/>
              <p:nvPr/>
            </p:nvSpPr>
            <p:spPr>
              <a:xfrm>
                <a:off x="5194136" y="3230062"/>
                <a:ext cx="2436886" cy="513282"/>
              </a:xfrm>
              <a:prstGeom prst="rect">
                <a:avLst/>
              </a:prstGeom>
              <a:noFill/>
            </p:spPr>
            <p:txBody>
              <a:bodyPr wrap="none" rtlCol="0">
                <a:spAutoFit/>
              </a:bodyPr>
              <a:lstStyle/>
              <a:p>
                <a:pPr algn="l"/>
                <a14:m>
                  <m:oMath xmlns:m="http://schemas.openxmlformats.org/officeDocument/2006/math">
                    <m:acc>
                      <m:accPr>
                        <m:chr m:val="⃗"/>
                        <m:ctrlPr>
                          <a:rPr lang="en-US" sz="2800" i="1" smtClean="0">
                            <a:solidFill>
                              <a:schemeClr val="tx1"/>
                            </a:solidFill>
                            <a:latin typeface="Cambria Math" charset="0"/>
                          </a:rPr>
                        </m:ctrlPr>
                      </m:accPr>
                      <m:e>
                        <m:r>
                          <a:rPr lang="en-US" sz="2800" b="1" i="1" smtClean="0">
                            <a:solidFill>
                              <a:schemeClr val="tx1"/>
                            </a:solidFill>
                            <a:latin typeface="Cambria Math" panose="02040503050406030204" pitchFamily="18" charset="0"/>
                          </a:rPr>
                          <m:t>𝒓</m:t>
                        </m:r>
                      </m:e>
                    </m:acc>
                    <m:r>
                      <a:rPr lang="en-US" sz="2800" b="0" i="0" smtClean="0">
                        <a:solidFill>
                          <a:schemeClr val="tx1"/>
                        </a:solidFill>
                        <a:latin typeface="Cambria Math" panose="02040503050406030204" pitchFamily="18" charset="0"/>
                      </a:rPr>
                      <m:t>:</m:t>
                    </m:r>
                  </m:oMath>
                </a14:m>
                <a:r>
                  <a:rPr lang="en-US" dirty="0" smtClean="0">
                    <a:solidFill>
                      <a:schemeClr val="tx1"/>
                    </a:solidFill>
                    <a:latin typeface="+mj-lt"/>
                  </a:rPr>
                  <a:t>Magnet position</a:t>
                </a:r>
                <a:endParaRPr lang="en-US" dirty="0">
                  <a:solidFill>
                    <a:schemeClr val="tx1"/>
                  </a:solidFill>
                  <a:latin typeface="+mj-lt"/>
                </a:endParaRPr>
              </a:p>
            </p:txBody>
          </p:sp>
        </mc:Choice>
        <mc:Fallback xmlns="">
          <p:sp>
            <p:nvSpPr>
              <p:cNvPr id="16" name="TextBox 15"/>
              <p:cNvSpPr txBox="1">
                <a:spLocks noRot="1" noChangeAspect="1" noMove="1" noResize="1" noEditPoints="1" noAdjustHandles="1" noChangeArrowheads="1" noChangeShapeType="1" noTextEdit="1"/>
              </p:cNvSpPr>
              <p:nvPr/>
            </p:nvSpPr>
            <p:spPr>
              <a:xfrm>
                <a:off x="5194136" y="3230062"/>
                <a:ext cx="2436886" cy="513282"/>
              </a:xfrm>
              <a:prstGeom prst="rect">
                <a:avLst/>
              </a:prstGeom>
              <a:blipFill rotWithShape="1">
                <a:blip r:embed="rId5"/>
                <a:stretch>
                  <a:fillRect r="-2500" b="-16667"/>
                </a:stretch>
              </a:blipFill>
            </p:spPr>
            <p:txBody>
              <a:bodyPr/>
              <a:lstStyle/>
              <a:p>
                <a:r>
                  <a:rPr lang="en-US">
                    <a:noFill/>
                  </a:rPr>
                  <a:t> </a:t>
                </a:r>
              </a:p>
            </p:txBody>
          </p:sp>
        </mc:Fallback>
      </mc:AlternateContent>
      <p:sp>
        <p:nvSpPr>
          <p:cNvPr id="22" name="Rounded Rectangle 21"/>
          <p:cNvSpPr/>
          <p:nvPr/>
        </p:nvSpPr>
        <p:spPr bwMode="auto">
          <a:xfrm>
            <a:off x="3163730" y="3265434"/>
            <a:ext cx="417670" cy="47791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23" name="Rounded Rectangle 22"/>
          <p:cNvSpPr/>
          <p:nvPr/>
        </p:nvSpPr>
        <p:spPr bwMode="auto">
          <a:xfrm>
            <a:off x="4038600" y="3265434"/>
            <a:ext cx="381000" cy="47791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24" name="Rounded Rectangle 23"/>
          <p:cNvSpPr/>
          <p:nvPr/>
        </p:nvSpPr>
        <p:spPr bwMode="auto">
          <a:xfrm>
            <a:off x="5029200" y="3857347"/>
            <a:ext cx="2743200" cy="485242"/>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mc:AlternateContent xmlns:mc="http://schemas.openxmlformats.org/markup-compatibility/2006" xmlns:a14="http://schemas.microsoft.com/office/drawing/2010/main">
        <mc:Choice Requires="a14">
          <p:sp>
            <p:nvSpPr>
              <p:cNvPr id="25" name="TextBox 24"/>
              <p:cNvSpPr txBox="1"/>
              <p:nvPr/>
            </p:nvSpPr>
            <p:spPr>
              <a:xfrm>
                <a:off x="4978494" y="3829307"/>
                <a:ext cx="2904962" cy="513282"/>
              </a:xfrm>
              <a:prstGeom prst="rect">
                <a:avLst/>
              </a:prstGeom>
              <a:noFill/>
            </p:spPr>
            <p:txBody>
              <a:bodyPr wrap="none" rtlCol="0">
                <a:spAutoFit/>
              </a:bodyPr>
              <a:lstStyle/>
              <a:p>
                <a:pPr algn="l"/>
                <a14:m>
                  <m:oMath xmlns:m="http://schemas.openxmlformats.org/officeDocument/2006/math">
                    <m:acc>
                      <m:accPr>
                        <m:chr m:val="⃗"/>
                        <m:ctrlPr>
                          <a:rPr lang="en-US" sz="2800" i="1" smtClean="0">
                            <a:solidFill>
                              <a:schemeClr val="tx1"/>
                            </a:solidFill>
                            <a:latin typeface="Cambria Math" charset="0"/>
                          </a:rPr>
                        </m:ctrlPr>
                      </m:accPr>
                      <m:e>
                        <m:r>
                          <a:rPr lang="en-US" sz="2800" b="1" i="1" smtClean="0">
                            <a:solidFill>
                              <a:schemeClr val="tx1"/>
                            </a:solidFill>
                            <a:latin typeface="Cambria Math"/>
                          </a:rPr>
                          <m:t>𝒎</m:t>
                        </m:r>
                      </m:e>
                    </m:acc>
                    <m:r>
                      <a:rPr lang="en-US" sz="2800" b="0" i="0" smtClean="0">
                        <a:solidFill>
                          <a:schemeClr val="tx1"/>
                        </a:solidFill>
                        <a:latin typeface="Cambria Math" panose="02040503050406030204" pitchFamily="18" charset="0"/>
                      </a:rPr>
                      <m:t>:</m:t>
                    </m:r>
                  </m:oMath>
                </a14:m>
                <a:r>
                  <a:rPr lang="en-US" dirty="0" smtClean="0">
                    <a:solidFill>
                      <a:schemeClr val="tx1"/>
                    </a:solidFill>
                    <a:latin typeface="+mj-lt"/>
                  </a:rPr>
                  <a:t>Magnet orientation</a:t>
                </a:r>
                <a:endParaRPr lang="en-US" dirty="0">
                  <a:solidFill>
                    <a:schemeClr val="tx1"/>
                  </a:solidFill>
                  <a:latin typeface="+mj-lt"/>
                </a:endParaRPr>
              </a:p>
            </p:txBody>
          </p:sp>
        </mc:Choice>
        <mc:Fallback xmlns="">
          <p:sp>
            <p:nvSpPr>
              <p:cNvPr id="25" name="TextBox 24"/>
              <p:cNvSpPr txBox="1">
                <a:spLocks noRot="1" noChangeAspect="1" noMove="1" noResize="1" noEditPoints="1" noAdjustHandles="1" noChangeArrowheads="1" noChangeShapeType="1" noTextEdit="1"/>
              </p:cNvSpPr>
              <p:nvPr/>
            </p:nvSpPr>
            <p:spPr>
              <a:xfrm>
                <a:off x="4978494" y="3829307"/>
                <a:ext cx="2904962" cy="513282"/>
              </a:xfrm>
              <a:prstGeom prst="rect">
                <a:avLst/>
              </a:prstGeom>
              <a:blipFill rotWithShape="1">
                <a:blip r:embed="rId6"/>
                <a:stretch>
                  <a:fillRect r="-1891" b="-16667"/>
                </a:stretch>
              </a:blipFill>
            </p:spPr>
            <p:txBody>
              <a:bodyPr/>
              <a:lstStyle/>
              <a:p>
                <a:r>
                  <a:rPr lang="en-US">
                    <a:noFill/>
                  </a:rPr>
                  <a:t> </a:t>
                </a:r>
              </a:p>
            </p:txBody>
          </p:sp>
        </mc:Fallback>
      </mc:AlternateContent>
    </p:spTree>
    <p:extLst>
      <p:ext uri="{BB962C8B-B14F-4D97-AF65-F5344CB8AC3E}">
        <p14:creationId xmlns:p14="http://schemas.microsoft.com/office/powerpoint/2010/main" val="70030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8">
                                            <p:txEl>
                                              <p:pRg st="1" end="1"/>
                                            </p:txEl>
                                          </p:spTgt>
                                        </p:tgtEl>
                                        <p:attrNameLst>
                                          <p:attrName>style.visibility</p:attrName>
                                        </p:attrNameLst>
                                      </p:cBhvr>
                                      <p:to>
                                        <p:strVal val="visible"/>
                                      </p:to>
                                    </p:set>
                                    <p:animEffect transition="in" filter="fade">
                                      <p:cBhvr>
                                        <p:cTn id="7" dur="500"/>
                                        <p:tgtEl>
                                          <p:spTgt spid="8">
                                            <p:txEl>
                                              <p:pRg st="1" end="1"/>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8">
                                            <p:txEl>
                                              <p:pRg st="2" end="2"/>
                                            </p:txEl>
                                          </p:spTgt>
                                        </p:tgtEl>
                                        <p:attrNameLst>
                                          <p:attrName>style.visibility</p:attrName>
                                        </p:attrNameLst>
                                      </p:cBhvr>
                                      <p:to>
                                        <p:strVal val="visible"/>
                                      </p:to>
                                    </p:set>
                                    <p:animEffect transition="in" filter="fade">
                                      <p:cBhvr>
                                        <p:cTn id="10" dur="500"/>
                                        <p:tgtEl>
                                          <p:spTgt spid="8">
                                            <p:txEl>
                                              <p:pRg st="2" end="2"/>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500"/>
                                        <p:tgtEl>
                                          <p:spTgt spid="7"/>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ntr" presetSubtype="0" fill="hold" grpId="0" nodeType="clickEffect">
                                  <p:stCondLst>
                                    <p:cond delay="0"/>
                                  </p:stCondLst>
                                  <p:childTnLst>
                                    <p:set>
                                      <p:cBhvr>
                                        <p:cTn id="19" dur="1" fill="hold">
                                          <p:stCondLst>
                                            <p:cond delay="0"/>
                                          </p:stCondLst>
                                        </p:cTn>
                                        <p:tgtEl>
                                          <p:spTgt spid="15"/>
                                        </p:tgtEl>
                                        <p:attrNameLst>
                                          <p:attrName>style.visibility</p:attrName>
                                        </p:attrNameLst>
                                      </p:cBhvr>
                                      <p:to>
                                        <p:strVal val="visible"/>
                                      </p:to>
                                    </p:set>
                                    <p:animEffect transition="in" filter="fade">
                                      <p:cBhvr>
                                        <p:cTn id="20" dur="500"/>
                                        <p:tgtEl>
                                          <p:spTgt spid="15"/>
                                        </p:tgtEl>
                                      </p:cBhvr>
                                    </p:animEffect>
                                  </p:childTnLst>
                                </p:cTn>
                              </p:par>
                              <p:par>
                                <p:cTn id="21" presetID="10" presetClass="entr" presetSubtype="0" fill="hold" grpId="0" nodeType="withEffect">
                                  <p:stCondLst>
                                    <p:cond delay="0"/>
                                  </p:stCondLst>
                                  <p:childTnLst>
                                    <p:set>
                                      <p:cBhvr>
                                        <p:cTn id="22" dur="1" fill="hold">
                                          <p:stCondLst>
                                            <p:cond delay="0"/>
                                          </p:stCondLst>
                                        </p:cTn>
                                        <p:tgtEl>
                                          <p:spTgt spid="17"/>
                                        </p:tgtEl>
                                        <p:attrNameLst>
                                          <p:attrName>style.visibility</p:attrName>
                                        </p:attrNameLst>
                                      </p:cBhvr>
                                      <p:to>
                                        <p:strVal val="visible"/>
                                      </p:to>
                                    </p:set>
                                    <p:animEffect transition="in" filter="fade">
                                      <p:cBhvr>
                                        <p:cTn id="23" dur="500"/>
                                        <p:tgtEl>
                                          <p:spTgt spid="17"/>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fade">
                                      <p:cBhvr>
                                        <p:cTn id="26" dur="500"/>
                                        <p:tgtEl>
                                          <p:spTgt spid="18"/>
                                        </p:tgtEl>
                                      </p:cBhvr>
                                    </p:animEffect>
                                  </p:childTnLst>
                                </p:cTn>
                              </p:par>
                              <p:par>
                                <p:cTn id="27" presetID="10" presetClass="entr" presetSubtype="0" fill="hold" grpId="0" nodeType="withEffect">
                                  <p:stCondLst>
                                    <p:cond delay="0"/>
                                  </p:stCondLst>
                                  <p:childTnLst>
                                    <p:set>
                                      <p:cBhvr>
                                        <p:cTn id="28" dur="1" fill="hold">
                                          <p:stCondLst>
                                            <p:cond delay="0"/>
                                          </p:stCondLst>
                                        </p:cTn>
                                        <p:tgtEl>
                                          <p:spTgt spid="16"/>
                                        </p:tgtEl>
                                        <p:attrNameLst>
                                          <p:attrName>style.visibility</p:attrName>
                                        </p:attrNameLst>
                                      </p:cBhvr>
                                      <p:to>
                                        <p:strVal val="visible"/>
                                      </p:to>
                                    </p:set>
                                    <p:animEffect transition="in" filter="fade">
                                      <p:cBhvr>
                                        <p:cTn id="29" dur="500"/>
                                        <p:tgtEl>
                                          <p:spTgt spid="16"/>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fade">
                                      <p:cBhvr>
                                        <p:cTn id="32" dur="500"/>
                                        <p:tgtEl>
                                          <p:spTgt spid="19"/>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xit" presetSubtype="0" fill="hold" grpId="1" nodeType="clickEffect">
                                  <p:stCondLst>
                                    <p:cond delay="0"/>
                                  </p:stCondLst>
                                  <p:childTnLst>
                                    <p:animEffect transition="out" filter="fade">
                                      <p:cBhvr>
                                        <p:cTn id="36" dur="500"/>
                                        <p:tgtEl>
                                          <p:spTgt spid="15"/>
                                        </p:tgtEl>
                                      </p:cBhvr>
                                    </p:animEffect>
                                    <p:set>
                                      <p:cBhvr>
                                        <p:cTn id="37" dur="1" fill="hold">
                                          <p:stCondLst>
                                            <p:cond delay="499"/>
                                          </p:stCondLst>
                                        </p:cTn>
                                        <p:tgtEl>
                                          <p:spTgt spid="15"/>
                                        </p:tgtEl>
                                        <p:attrNameLst>
                                          <p:attrName>style.visibility</p:attrName>
                                        </p:attrNameLst>
                                      </p:cBhvr>
                                      <p:to>
                                        <p:strVal val="hidden"/>
                                      </p:to>
                                    </p:set>
                                  </p:childTnLst>
                                </p:cTn>
                              </p:par>
                              <p:par>
                                <p:cTn id="38" presetID="10" presetClass="exit" presetSubtype="0" fill="hold" grpId="1" nodeType="withEffect">
                                  <p:stCondLst>
                                    <p:cond delay="0"/>
                                  </p:stCondLst>
                                  <p:childTnLst>
                                    <p:animEffect transition="out" filter="fade">
                                      <p:cBhvr>
                                        <p:cTn id="39" dur="500"/>
                                        <p:tgtEl>
                                          <p:spTgt spid="17"/>
                                        </p:tgtEl>
                                      </p:cBhvr>
                                    </p:animEffect>
                                    <p:set>
                                      <p:cBhvr>
                                        <p:cTn id="40" dur="1" fill="hold">
                                          <p:stCondLst>
                                            <p:cond delay="499"/>
                                          </p:stCondLst>
                                        </p:cTn>
                                        <p:tgtEl>
                                          <p:spTgt spid="17"/>
                                        </p:tgtEl>
                                        <p:attrNameLst>
                                          <p:attrName>style.visibility</p:attrName>
                                        </p:attrNameLst>
                                      </p:cBhvr>
                                      <p:to>
                                        <p:strVal val="hidden"/>
                                      </p:to>
                                    </p:set>
                                  </p:childTnLst>
                                </p:cTn>
                              </p:par>
                              <p:par>
                                <p:cTn id="41" presetID="10" presetClass="exit" presetSubtype="0" fill="hold" grpId="1" nodeType="withEffect">
                                  <p:stCondLst>
                                    <p:cond delay="0"/>
                                  </p:stCondLst>
                                  <p:childTnLst>
                                    <p:animEffect transition="out" filter="fade">
                                      <p:cBhvr>
                                        <p:cTn id="42" dur="500"/>
                                        <p:tgtEl>
                                          <p:spTgt spid="18"/>
                                        </p:tgtEl>
                                      </p:cBhvr>
                                    </p:animEffect>
                                    <p:set>
                                      <p:cBhvr>
                                        <p:cTn id="43" dur="1" fill="hold">
                                          <p:stCondLst>
                                            <p:cond delay="499"/>
                                          </p:stCondLst>
                                        </p:cTn>
                                        <p:tgtEl>
                                          <p:spTgt spid="18"/>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16"/>
                                        </p:tgtEl>
                                      </p:cBhvr>
                                    </p:animEffect>
                                    <p:set>
                                      <p:cBhvr>
                                        <p:cTn id="46" dur="1" fill="hold">
                                          <p:stCondLst>
                                            <p:cond delay="499"/>
                                          </p:stCondLst>
                                        </p:cTn>
                                        <p:tgtEl>
                                          <p:spTgt spid="16"/>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19"/>
                                        </p:tgtEl>
                                      </p:cBhvr>
                                    </p:animEffect>
                                    <p:set>
                                      <p:cBhvr>
                                        <p:cTn id="49" dur="1" fill="hold">
                                          <p:stCondLst>
                                            <p:cond delay="499"/>
                                          </p:stCondLst>
                                        </p:cTn>
                                        <p:tgtEl>
                                          <p:spTgt spid="19"/>
                                        </p:tgtEl>
                                        <p:attrNameLst>
                                          <p:attrName>style.visibility</p:attrName>
                                        </p:attrNameLst>
                                      </p:cBhvr>
                                      <p:to>
                                        <p:strVal val="hidden"/>
                                      </p:to>
                                    </p:set>
                                  </p:childTnLst>
                                </p:cTn>
                              </p:par>
                              <p:par>
                                <p:cTn id="50" presetID="10" presetClass="entr" presetSubtype="0" fill="hold" grpId="0" nodeType="withEffect">
                                  <p:stCondLst>
                                    <p:cond delay="0"/>
                                  </p:stCondLst>
                                  <p:childTnLst>
                                    <p:set>
                                      <p:cBhvr>
                                        <p:cTn id="51" dur="1" fill="hold">
                                          <p:stCondLst>
                                            <p:cond delay="0"/>
                                          </p:stCondLst>
                                        </p:cTn>
                                        <p:tgtEl>
                                          <p:spTgt spid="22"/>
                                        </p:tgtEl>
                                        <p:attrNameLst>
                                          <p:attrName>style.visibility</p:attrName>
                                        </p:attrNameLst>
                                      </p:cBhvr>
                                      <p:to>
                                        <p:strVal val="visible"/>
                                      </p:to>
                                    </p:set>
                                    <p:animEffect transition="in" filter="fade">
                                      <p:cBhvr>
                                        <p:cTn id="52" dur="500"/>
                                        <p:tgtEl>
                                          <p:spTgt spid="22"/>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23"/>
                                        </p:tgtEl>
                                        <p:attrNameLst>
                                          <p:attrName>style.visibility</p:attrName>
                                        </p:attrNameLst>
                                      </p:cBhvr>
                                      <p:to>
                                        <p:strVal val="visible"/>
                                      </p:to>
                                    </p:set>
                                    <p:animEffect transition="in" filter="fade">
                                      <p:cBhvr>
                                        <p:cTn id="55" dur="500"/>
                                        <p:tgtEl>
                                          <p:spTgt spid="23"/>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25"/>
                                        </p:tgtEl>
                                        <p:attrNameLst>
                                          <p:attrName>style.visibility</p:attrName>
                                        </p:attrNameLst>
                                      </p:cBhvr>
                                      <p:to>
                                        <p:strVal val="visible"/>
                                      </p:to>
                                    </p:set>
                                    <p:animEffect transition="in" filter="fade">
                                      <p:cBhvr>
                                        <p:cTn id="58" dur="500"/>
                                        <p:tgtEl>
                                          <p:spTgt spid="25"/>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24"/>
                                        </p:tgtEl>
                                        <p:attrNameLst>
                                          <p:attrName>style.visibility</p:attrName>
                                        </p:attrNameLst>
                                      </p:cBhvr>
                                      <p:to>
                                        <p:strVal val="visible"/>
                                      </p:to>
                                    </p:set>
                                    <p:animEffect transition="in" filter="fade">
                                      <p:cBhvr>
                                        <p:cTn id="61" dur="500"/>
                                        <p:tgtEl>
                                          <p:spTgt spid="2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15" grpId="0" animBg="1"/>
      <p:bldP spid="15" grpId="1" animBg="1"/>
      <p:bldP spid="17" grpId="0" animBg="1"/>
      <p:bldP spid="17" grpId="1" animBg="1"/>
      <p:bldP spid="18" grpId="0" animBg="1"/>
      <p:bldP spid="18" grpId="1" animBg="1"/>
      <p:bldP spid="19" grpId="0" animBg="1"/>
      <p:bldP spid="19" grpId="1" animBg="1"/>
      <p:bldP spid="16" grpId="0"/>
      <p:bldP spid="16" grpId="1"/>
      <p:bldP spid="22" grpId="0" animBg="1"/>
      <p:bldP spid="23" grpId="0" animBg="1"/>
      <p:bldP spid="24" grpId="0" animBg="1"/>
      <p:bldP spid="25" grpId="0"/>
    </p:bldLst>
  </p:timing>
</p:sld>
</file>

<file path=ppt/slides/slide1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normAutofit/>
          </a:bodyPr>
          <a:lstStyle/>
          <a:p>
            <a:r>
              <a:rPr lang="en-US" dirty="0" smtClean="0"/>
              <a:t>Detect Toothbrush Orientations</a:t>
            </a:r>
            <a:endParaRPr lang="en-US" dirty="0"/>
          </a:p>
        </p:txBody>
      </p:sp>
      <p:pic>
        <p:nvPicPr>
          <p:cNvPr id="10" name="VID_20161107_114610_2.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142999"/>
            <a:ext cx="9109841" cy="5124287"/>
          </a:xfrm>
          <a:prstGeom prst="rect">
            <a:avLst/>
          </a:prstGeom>
        </p:spPr>
      </p:pic>
      <p:sp>
        <p:nvSpPr>
          <p:cNvPr id="5" name="Slide Number Placeholder 4"/>
          <p:cNvSpPr>
            <a:spLocks noGrp="1"/>
          </p:cNvSpPr>
          <p:nvPr>
            <p:ph type="sldNum" sz="quarter" idx="11"/>
          </p:nvPr>
        </p:nvSpPr>
        <p:spPr/>
        <p:txBody>
          <a:bodyPr/>
          <a:lstStyle/>
          <a:p>
            <a:fld id="{F09EA980-2521-46E0-B0C0-4A60E13A63FD}" type="slidenum">
              <a:rPr lang="ko-KR" altLang="en-US" smtClean="0"/>
              <a:pPr/>
              <a:t>18</a:t>
            </a:fld>
            <a:endParaRPr lang="en-US" altLang="ko-KR" dirty="0"/>
          </a:p>
        </p:txBody>
      </p:sp>
      <mc:AlternateContent xmlns:mc="http://schemas.openxmlformats.org/markup-compatibility/2006" xmlns:a14="http://schemas.microsoft.com/office/drawing/2010/main">
        <mc:Choice Requires="a14">
          <p:sp>
            <p:nvSpPr>
              <p:cNvPr id="6" name="TextBox 5"/>
              <p:cNvSpPr txBox="1"/>
              <p:nvPr/>
            </p:nvSpPr>
            <p:spPr>
              <a:xfrm>
                <a:off x="347547" y="1262390"/>
                <a:ext cx="7778027" cy="954107"/>
              </a:xfrm>
              <a:prstGeom prst="rect">
                <a:avLst/>
              </a:prstGeom>
              <a:noFill/>
            </p:spPr>
            <p:txBody>
              <a:bodyPr wrap="none" rtlCol="0">
                <a:spAutoFit/>
              </a:bodyPr>
              <a:lstStyle/>
              <a:p>
                <a:pPr marL="457200" indent="-457200" algn="l">
                  <a:buFont typeface="Arial" panose="020B0604020202020204" pitchFamily="34" charset="0"/>
                  <a:buChar char="•"/>
                </a:pPr>
                <a:r>
                  <a:rPr lang="en-US" sz="2800" b="0" dirty="0" smtClean="0">
                    <a:solidFill>
                      <a:schemeClr val="tx1"/>
                    </a:solidFill>
                    <a:latin typeface="+mj-lt"/>
                  </a:rPr>
                  <a:t>Brush with 4 different toothbrush orientations</a:t>
                </a:r>
              </a:p>
              <a:p>
                <a:pPr marL="457200" indent="-457200" algn="l">
                  <a:buFont typeface="Arial" panose="020B0604020202020204" pitchFamily="34" charset="0"/>
                  <a:buChar char="•"/>
                </a:pPr>
                <a:r>
                  <a:rPr lang="en-US" sz="2800" b="0" dirty="0" smtClean="0">
                    <a:solidFill>
                      <a:schemeClr val="tx1"/>
                    </a:solidFill>
                    <a:latin typeface="+mj-lt"/>
                  </a:rPr>
                  <a:t>Record the magnetic sensing results </a:t>
                </a:r>
                <a14:m>
                  <m:oMath xmlns:m="http://schemas.openxmlformats.org/officeDocument/2006/math">
                    <m:r>
                      <a:rPr lang="en-US" sz="2800" b="0" i="1" smtClean="0">
                        <a:solidFill>
                          <a:schemeClr val="tx1"/>
                        </a:solidFill>
                        <a:latin typeface="Cambria Math"/>
                      </a:rPr>
                      <m:t>𝐵</m:t>
                    </m:r>
                  </m:oMath>
                </a14:m>
                <a:endParaRPr lang="en-US" sz="2800" b="0" dirty="0">
                  <a:solidFill>
                    <a:schemeClr val="tx1"/>
                  </a:solidFill>
                  <a:latin typeface="+mj-lt"/>
                </a:endParaRPr>
              </a:p>
            </p:txBody>
          </p:sp>
        </mc:Choice>
        <mc:Fallback xmlns="">
          <p:sp>
            <p:nvSpPr>
              <p:cNvPr id="6" name="TextBox 5"/>
              <p:cNvSpPr txBox="1">
                <a:spLocks noRot="1" noChangeAspect="1" noMove="1" noResize="1" noEditPoints="1" noAdjustHandles="1" noChangeArrowheads="1" noChangeShapeType="1" noTextEdit="1"/>
              </p:cNvSpPr>
              <p:nvPr/>
            </p:nvSpPr>
            <p:spPr>
              <a:xfrm>
                <a:off x="347547" y="1262390"/>
                <a:ext cx="7778027" cy="954107"/>
              </a:xfrm>
              <a:prstGeom prst="rect">
                <a:avLst/>
              </a:prstGeom>
              <a:blipFill rotWithShape="1">
                <a:blip r:embed="rId6"/>
                <a:stretch>
                  <a:fillRect l="-1332" t="-6369" r="-313" b="-16561"/>
                </a:stretch>
              </a:blipFill>
            </p:spPr>
            <p:txBody>
              <a:bodyPr/>
              <a:lstStyle/>
              <a:p>
                <a:r>
                  <a:rPr lang="en-US">
                    <a:noFill/>
                  </a:rPr>
                  <a:t> </a:t>
                </a:r>
              </a:p>
            </p:txBody>
          </p:sp>
        </mc:Fallback>
      </mc:AlternateContent>
    </p:spTree>
    <p:extLst>
      <p:ext uri="{BB962C8B-B14F-4D97-AF65-F5344CB8AC3E}">
        <p14:creationId xmlns:p14="http://schemas.microsoft.com/office/powerpoint/2010/main" val="1224117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par>
                                <p:cTn id="8" presetID="1" presetClass="mediacall" presetSubtype="0" fill="hold" nodeType="withEffect">
                                  <p:stCondLst>
                                    <p:cond delay="0"/>
                                  </p:stCondLst>
                                  <p:childTnLst>
                                    <p:cmd type="call" cmd="playFrom(0.0)">
                                      <p:cBhvr>
                                        <p:cTn id="9" dur="21000" fill="hold"/>
                                        <p:tgtEl>
                                          <p:spTgt spid="10"/>
                                        </p:tgtEl>
                                      </p:cBhvr>
                                    </p:cmd>
                                  </p:childTnLst>
                                </p:cTn>
                              </p:par>
                              <p:par>
                                <p:cTn id="10" presetID="10" presetClass="exit" presetSubtype="0" fill="hold" grpId="0" nodeType="withEffect">
                                  <p:stCondLst>
                                    <p:cond delay="0"/>
                                  </p:stCondLst>
                                  <p:childTnLst>
                                    <p:animEffect transition="out" filter="fade">
                                      <p:cBhvr>
                                        <p:cTn id="11" dur="500"/>
                                        <p:tgtEl>
                                          <p:spTgt spid="6"/>
                                        </p:tgtEl>
                                      </p:cBhvr>
                                    </p:animEffect>
                                    <p:set>
                                      <p:cBhvr>
                                        <p:cTn id="12"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video>
              <p:cMediaNode vol="80000">
                <p:cTn id="13" fill="hold" display="0">
                  <p:stCondLst>
                    <p:cond delay="indefinite"/>
                  </p:stCondLst>
                </p:cTn>
                <p:tgtEl>
                  <p:spTgt spid="10"/>
                </p:tgtEl>
              </p:cMediaNode>
            </p:video>
          </p:childTnLst>
        </p:cTn>
      </p:par>
    </p:tnLst>
    <p:bldLst>
      <p:bldP spid="6" grpId="0"/>
    </p:bldLst>
  </p:timing>
</p:sld>
</file>

<file path=ppt/slides/slide1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normAutofit/>
          </a:bodyPr>
          <a:lstStyle/>
          <a:p>
            <a:r>
              <a:rPr lang="en-US" dirty="0" smtClean="0"/>
              <a:t>Detect Toothbrush Motions</a:t>
            </a:r>
            <a:endParaRPr lang="en-US" dirty="0"/>
          </a:p>
        </p:txBody>
      </p:sp>
      <p:pic>
        <p:nvPicPr>
          <p:cNvPr id="8909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2288" y="1652785"/>
            <a:ext cx="5688541" cy="429081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4" name="Rounded Rectangle 3"/>
          <p:cNvSpPr/>
          <p:nvPr/>
        </p:nvSpPr>
        <p:spPr bwMode="auto">
          <a:xfrm>
            <a:off x="4495800" y="2418952"/>
            <a:ext cx="1225029" cy="3296048"/>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5" name="Rounded Rectangular Callout 4"/>
          <p:cNvSpPr/>
          <p:nvPr/>
        </p:nvSpPr>
        <p:spPr bwMode="auto">
          <a:xfrm>
            <a:off x="5867400" y="1828800"/>
            <a:ext cx="3200400" cy="2009061"/>
          </a:xfrm>
          <a:prstGeom prst="wedgeRoundRectCallout">
            <a:avLst>
              <a:gd name="adj1" fmla="val -54340"/>
              <a:gd name="adj2" fmla="val 69452"/>
              <a:gd name="adj3" fmla="val 16667"/>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baseline="0" dirty="0" smtClean="0">
                <a:ln>
                  <a:noFill/>
                </a:ln>
                <a:solidFill>
                  <a:schemeClr val="tx1"/>
                </a:solidFill>
                <a:effectLst/>
                <a:latin typeface="+mj-lt"/>
                <a:ea typeface="Gulim" pitchFamily="34" charset="-127"/>
              </a:rPr>
              <a:t>Periodic fluctuation,</a:t>
            </a:r>
            <a:r>
              <a:rPr kumimoji="0" lang="en-US" sz="2800" b="0" i="0" u="none" strike="noStrike" cap="none" normalizeH="0" dirty="0" smtClean="0">
                <a:ln>
                  <a:noFill/>
                </a:ln>
                <a:solidFill>
                  <a:schemeClr val="tx1"/>
                </a:solidFill>
                <a:effectLst/>
                <a:latin typeface="+mj-lt"/>
                <a:ea typeface="Gulim" pitchFamily="34" charset="-127"/>
              </a:rPr>
              <a:t> </a:t>
            </a:r>
          </a:p>
          <a:p>
            <a:pPr marL="0" marR="0" indent="0" algn="l" defTabSz="914400" rtl="0" eaLnBrk="0" fontAlgn="base" latinLnBrk="0" hangingPunct="0">
              <a:lnSpc>
                <a:spcPct val="100000"/>
              </a:lnSpc>
              <a:spcBef>
                <a:spcPct val="0"/>
              </a:spcBef>
              <a:spcAft>
                <a:spcPct val="0"/>
              </a:spcAft>
              <a:buClrTx/>
              <a:buSzTx/>
              <a:buFontTx/>
              <a:buNone/>
              <a:tabLst/>
            </a:pPr>
            <a:r>
              <a:rPr kumimoji="0" lang="en-US" sz="2800" b="0" i="0" u="none" strike="noStrike" cap="none" normalizeH="0" dirty="0" smtClean="0">
                <a:ln>
                  <a:noFill/>
                </a:ln>
                <a:solidFill>
                  <a:schemeClr val="tx1"/>
                </a:solidFill>
                <a:effectLst/>
                <a:latin typeface="+mj-lt"/>
                <a:ea typeface="Gulim" pitchFamily="34" charset="-127"/>
              </a:rPr>
              <a:t>rotate toothbrush using finger</a:t>
            </a:r>
            <a:endParaRPr kumimoji="0" lang="en-US" sz="2800" b="0" i="0" u="none" strike="noStrike" cap="none" normalizeH="0" baseline="0" dirty="0" smtClean="0">
              <a:ln>
                <a:noFill/>
              </a:ln>
              <a:solidFill>
                <a:schemeClr val="tx1"/>
              </a:solidFill>
              <a:effectLst/>
              <a:latin typeface="+mj-lt"/>
              <a:ea typeface="Gulim" pitchFamily="34" charset="-127"/>
            </a:endParaRPr>
          </a:p>
        </p:txBody>
      </p:sp>
      <p:sp>
        <p:nvSpPr>
          <p:cNvPr id="6" name="Slide Number Placeholder 5"/>
          <p:cNvSpPr>
            <a:spLocks noGrp="1"/>
          </p:cNvSpPr>
          <p:nvPr>
            <p:ph type="sldNum" sz="quarter" idx="11"/>
          </p:nvPr>
        </p:nvSpPr>
        <p:spPr/>
        <p:txBody>
          <a:bodyPr/>
          <a:lstStyle/>
          <a:p>
            <a:fld id="{F09EA980-2521-46E0-B0C0-4A60E13A63FD}" type="slidenum">
              <a:rPr lang="ko-KR" altLang="en-US" smtClean="0"/>
              <a:pPr/>
              <a:t>19</a:t>
            </a:fld>
            <a:endParaRPr lang="en-US" altLang="ko-KR" dirty="0"/>
          </a:p>
        </p:txBody>
      </p:sp>
    </p:spTree>
    <p:extLst>
      <p:ext uri="{BB962C8B-B14F-4D97-AF65-F5344CB8AC3E}">
        <p14:creationId xmlns:p14="http://schemas.microsoft.com/office/powerpoint/2010/main" val="3341469968"/>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427827" y="1219200"/>
            <a:ext cx="2121093" cy="584775"/>
          </a:xfrm>
          <a:prstGeom prst="rect">
            <a:avLst/>
          </a:prstGeom>
          <a:noFill/>
        </p:spPr>
        <p:txBody>
          <a:bodyPr wrap="none" rtlCol="0">
            <a:spAutoFit/>
          </a:bodyPr>
          <a:lstStyle/>
          <a:p>
            <a:r>
              <a:rPr lang="en-US" sz="3200" b="0" dirty="0" smtClean="0">
                <a:solidFill>
                  <a:schemeClr val="tx1"/>
                </a:solidFill>
                <a:latin typeface="+mj-lt"/>
              </a:rPr>
              <a:t>How long?</a:t>
            </a:r>
            <a:endParaRPr lang="en-US" sz="3200" b="0" dirty="0">
              <a:solidFill>
                <a:schemeClr val="tx1"/>
              </a:solidFill>
              <a:latin typeface="+mj-lt"/>
            </a:endParaRPr>
          </a:p>
        </p:txBody>
      </p:sp>
      <p:sp>
        <p:nvSpPr>
          <p:cNvPr id="10" name="TextBox 9"/>
          <p:cNvSpPr txBox="1"/>
          <p:nvPr/>
        </p:nvSpPr>
        <p:spPr>
          <a:xfrm>
            <a:off x="5734869" y="1243631"/>
            <a:ext cx="3342582" cy="584775"/>
          </a:xfrm>
          <a:prstGeom prst="rect">
            <a:avLst/>
          </a:prstGeom>
          <a:noFill/>
        </p:spPr>
        <p:txBody>
          <a:bodyPr wrap="none" rtlCol="0">
            <a:spAutoFit/>
          </a:bodyPr>
          <a:lstStyle/>
          <a:p>
            <a:r>
              <a:rPr lang="en-US" sz="3200" b="0" dirty="0" smtClean="0">
                <a:solidFill>
                  <a:schemeClr val="tx1"/>
                </a:solidFill>
                <a:latin typeface="+mj-lt"/>
              </a:rPr>
              <a:t>What Technique?</a:t>
            </a:r>
            <a:endParaRPr lang="en-US" sz="3200" b="0" dirty="0">
              <a:solidFill>
                <a:schemeClr val="tx1"/>
              </a:solidFill>
              <a:latin typeface="+mj-lt"/>
            </a:endParaRPr>
          </a:p>
        </p:txBody>
      </p:sp>
      <p:sp>
        <p:nvSpPr>
          <p:cNvPr id="12" name="TextBox 11"/>
          <p:cNvSpPr txBox="1"/>
          <p:nvPr/>
        </p:nvSpPr>
        <p:spPr>
          <a:xfrm>
            <a:off x="0" y="4495800"/>
            <a:ext cx="3733800" cy="954107"/>
          </a:xfrm>
          <a:prstGeom prst="rect">
            <a:avLst/>
          </a:prstGeom>
          <a:noFill/>
        </p:spPr>
        <p:txBody>
          <a:bodyPr wrap="square" rtlCol="0">
            <a:spAutoFit/>
          </a:bodyPr>
          <a:lstStyle/>
          <a:p>
            <a:pPr algn="l"/>
            <a:r>
              <a:rPr lang="en-US" sz="2800" b="0" dirty="0" smtClean="0">
                <a:solidFill>
                  <a:schemeClr val="tx1"/>
                </a:solidFill>
                <a:latin typeface="+mj-lt"/>
              </a:rPr>
              <a:t>Users estimate:134s </a:t>
            </a:r>
          </a:p>
          <a:p>
            <a:pPr algn="l"/>
            <a:r>
              <a:rPr lang="en-US" sz="2800" b="0" dirty="0" smtClean="0">
                <a:solidFill>
                  <a:schemeClr val="tx1"/>
                </a:solidFill>
                <a:latin typeface="+mj-lt"/>
              </a:rPr>
              <a:t>In fact: 83s </a:t>
            </a:r>
            <a:r>
              <a:rPr lang="en-US" sz="2800" b="0" dirty="0">
                <a:solidFill>
                  <a:schemeClr val="tx1"/>
                </a:solidFill>
                <a:latin typeface="+mj-lt"/>
              </a:rPr>
              <a:t>[1</a:t>
            </a:r>
            <a:r>
              <a:rPr lang="en-US" sz="2800" b="0" dirty="0" smtClean="0">
                <a:solidFill>
                  <a:schemeClr val="tx1"/>
                </a:solidFill>
                <a:latin typeface="+mj-lt"/>
              </a:rPr>
              <a:t>]</a:t>
            </a:r>
            <a:endParaRPr lang="en-US" sz="2800" b="0" dirty="0">
              <a:solidFill>
                <a:schemeClr val="tx1"/>
              </a:solidFill>
              <a:latin typeface="+mj-lt"/>
            </a:endParaRPr>
          </a:p>
        </p:txBody>
      </p:sp>
      <p:sp>
        <p:nvSpPr>
          <p:cNvPr id="3" name="TextBox 2"/>
          <p:cNvSpPr txBox="1"/>
          <p:nvPr/>
        </p:nvSpPr>
        <p:spPr>
          <a:xfrm>
            <a:off x="4621844" y="4648200"/>
            <a:ext cx="4419600" cy="1384995"/>
          </a:xfrm>
          <a:prstGeom prst="rect">
            <a:avLst/>
          </a:prstGeom>
          <a:noFill/>
        </p:spPr>
        <p:txBody>
          <a:bodyPr wrap="square" rtlCol="0">
            <a:spAutoFit/>
          </a:bodyPr>
          <a:lstStyle/>
          <a:p>
            <a:r>
              <a:rPr lang="en-US" sz="2800" b="0" dirty="0">
                <a:solidFill>
                  <a:schemeClr val="tx1"/>
                </a:solidFill>
                <a:latin typeface="+mj-lt"/>
              </a:rPr>
              <a:t>75% users failed </a:t>
            </a:r>
            <a:endParaRPr lang="en-US" sz="2800" b="0" dirty="0" smtClean="0">
              <a:solidFill>
                <a:schemeClr val="tx1"/>
              </a:solidFill>
              <a:latin typeface="+mj-lt"/>
            </a:endParaRPr>
          </a:p>
          <a:p>
            <a:r>
              <a:rPr lang="en-US" sz="2800" b="0" dirty="0">
                <a:solidFill>
                  <a:schemeClr val="tx1"/>
                </a:solidFill>
                <a:latin typeface="+mj-lt"/>
              </a:rPr>
              <a:t>t</a:t>
            </a:r>
            <a:r>
              <a:rPr lang="en-US" sz="2800" b="0" dirty="0" smtClean="0">
                <a:solidFill>
                  <a:schemeClr val="tx1"/>
                </a:solidFill>
                <a:latin typeface="+mj-lt"/>
              </a:rPr>
              <a:t>o brush correctly[2]</a:t>
            </a:r>
            <a:r>
              <a:rPr lang="en-US" sz="2800" b="0" dirty="0">
                <a:solidFill>
                  <a:schemeClr val="tx1"/>
                </a:solidFill>
                <a:latin typeface="+mj-lt"/>
              </a:rPr>
              <a:t/>
            </a:r>
            <a:br>
              <a:rPr lang="en-US" sz="2800" b="0" dirty="0">
                <a:solidFill>
                  <a:schemeClr val="tx1"/>
                </a:solidFill>
                <a:latin typeface="+mj-lt"/>
              </a:rPr>
            </a:br>
            <a:endParaRPr lang="en-US" sz="2800" b="0" dirty="0">
              <a:solidFill>
                <a:schemeClr val="tx1"/>
              </a:solidFill>
              <a:latin typeface="+mj-lt"/>
            </a:endParaRPr>
          </a:p>
        </p:txBody>
      </p:sp>
      <p:sp>
        <p:nvSpPr>
          <p:cNvPr id="5" name="Slide Number Placeholder 4"/>
          <p:cNvSpPr>
            <a:spLocks noGrp="1"/>
          </p:cNvSpPr>
          <p:nvPr>
            <p:ph type="sldNum" sz="quarter" idx="11"/>
          </p:nvPr>
        </p:nvSpPr>
        <p:spPr/>
        <p:txBody>
          <a:bodyPr/>
          <a:lstStyle/>
          <a:p>
            <a:fld id="{B1E1C821-B073-41B4-A543-AB7D602CB62D}" type="slidenum">
              <a:rPr lang="ko-KR" altLang="en-US" smtClean="0"/>
              <a:pPr/>
              <a:t>2</a:t>
            </a:fld>
            <a:endParaRPr lang="en-US" altLang="ko-KR" dirty="0"/>
          </a:p>
        </p:txBody>
      </p:sp>
      <p:pic>
        <p:nvPicPr>
          <p:cNvPr id="81925" name="Picture 5" descr="http://www.drmimy.com/dentist/wp-content/uploads/2012/03/tooth-brushing.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76996" y="1981200"/>
            <a:ext cx="3389856" cy="2254255"/>
          </a:xfrm>
          <a:prstGeom prst="rect">
            <a:avLst/>
          </a:prstGeom>
          <a:noFill/>
          <a:extLst>
            <a:ext uri="{909E8E84-426E-40DD-AFC4-6F175D3DCCD1}">
              <a14:hiddenFill xmlns:a14="http://schemas.microsoft.com/office/drawing/2010/main">
                <a:solidFill>
                  <a:srgbClr val="FFFFFF"/>
                </a:solidFill>
              </a14:hiddenFill>
            </a:ext>
          </a:extLst>
        </p:spPr>
      </p:pic>
      <p:pic>
        <p:nvPicPr>
          <p:cNvPr id="81927" name="Picture 7" descr="https://p9cdn4static.sharpschool.com/UserFiles/Servers/Server_417397/Image/PACE%20West/clock.jpg"/>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42203" y="2121187"/>
            <a:ext cx="1692339" cy="1688813"/>
          </a:xfrm>
          <a:prstGeom prst="rect">
            <a:avLst/>
          </a:prstGeom>
          <a:noFill/>
          <a:extLst>
            <a:ext uri="{909E8E84-426E-40DD-AFC4-6F175D3DCCD1}">
              <a14:hiddenFill xmlns:a14="http://schemas.microsoft.com/office/drawing/2010/main">
                <a:solidFill>
                  <a:srgbClr val="FFFFFF"/>
                </a:solidFill>
              </a14:hiddenFill>
            </a:ext>
          </a:extLst>
        </p:spPr>
      </p:pic>
      <p:pic>
        <p:nvPicPr>
          <p:cNvPr id="18" name="Picture 1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7315920" y="2209800"/>
            <a:ext cx="1370880" cy="914400"/>
          </a:xfrm>
          <a:prstGeom prst="rect">
            <a:avLst/>
          </a:prstGeom>
        </p:spPr>
      </p:pic>
      <p:pic>
        <p:nvPicPr>
          <p:cNvPr id="19" name="Picture 2"/>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7317582" y="3200400"/>
            <a:ext cx="1369218"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0" name="Picture 4"/>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875713" y="3200400"/>
            <a:ext cx="1363287"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 name="Picture 6"/>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5867400" y="2200425"/>
            <a:ext cx="1362123" cy="914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TextBox 6"/>
          <p:cNvSpPr txBox="1"/>
          <p:nvPr/>
        </p:nvSpPr>
        <p:spPr>
          <a:xfrm>
            <a:off x="108582" y="5943600"/>
            <a:ext cx="8997283" cy="830997"/>
          </a:xfrm>
          <a:prstGeom prst="rect">
            <a:avLst/>
          </a:prstGeom>
          <a:solidFill>
            <a:schemeClr val="bg1"/>
          </a:solidFill>
        </p:spPr>
        <p:txBody>
          <a:bodyPr wrap="square" rtlCol="0">
            <a:spAutoFit/>
          </a:bodyPr>
          <a:lstStyle/>
          <a:p>
            <a:pPr algn="l"/>
            <a:r>
              <a:rPr lang="en-US" sz="1200" b="0" dirty="0" smtClean="0">
                <a:solidFill>
                  <a:schemeClr val="tx2"/>
                </a:solidFill>
                <a:latin typeface="+mj-lt"/>
              </a:rPr>
              <a:t>[1] U</a:t>
            </a:r>
            <a:r>
              <a:rPr lang="en-US" sz="1200" b="0" dirty="0">
                <a:solidFill>
                  <a:schemeClr val="tx2"/>
                </a:solidFill>
                <a:latin typeface="+mj-lt"/>
              </a:rPr>
              <a:t>. </a:t>
            </a:r>
            <a:r>
              <a:rPr lang="en-US" sz="1200" b="0" dirty="0" err="1">
                <a:solidFill>
                  <a:schemeClr val="tx2"/>
                </a:solidFill>
                <a:latin typeface="+mj-lt"/>
              </a:rPr>
              <a:t>Saxer</a:t>
            </a:r>
            <a:r>
              <a:rPr lang="en-US" sz="1200" b="0" dirty="0">
                <a:solidFill>
                  <a:schemeClr val="tx2"/>
                </a:solidFill>
                <a:latin typeface="+mj-lt"/>
              </a:rPr>
              <a:t>, J. </a:t>
            </a:r>
            <a:r>
              <a:rPr lang="en-US" sz="1200" b="0" dirty="0" err="1">
                <a:solidFill>
                  <a:schemeClr val="tx2"/>
                </a:solidFill>
                <a:latin typeface="+mj-lt"/>
              </a:rPr>
              <a:t>Barbakow</a:t>
            </a:r>
            <a:r>
              <a:rPr lang="en-US" sz="1200" b="0" dirty="0">
                <a:solidFill>
                  <a:schemeClr val="tx2"/>
                </a:solidFill>
                <a:latin typeface="+mj-lt"/>
              </a:rPr>
              <a:t>, and S. </a:t>
            </a:r>
            <a:r>
              <a:rPr lang="en-US" sz="1200" b="0" dirty="0" err="1">
                <a:solidFill>
                  <a:schemeClr val="tx2"/>
                </a:solidFill>
                <a:latin typeface="+mj-lt"/>
              </a:rPr>
              <a:t>Yankell</a:t>
            </a:r>
            <a:r>
              <a:rPr lang="en-US" sz="1200" b="0" dirty="0">
                <a:solidFill>
                  <a:schemeClr val="tx2"/>
                </a:solidFill>
                <a:latin typeface="+mj-lt"/>
              </a:rPr>
              <a:t>, “New studies on </a:t>
            </a:r>
            <a:r>
              <a:rPr lang="en-US" sz="1200" b="0" dirty="0" smtClean="0">
                <a:solidFill>
                  <a:schemeClr val="tx2"/>
                </a:solidFill>
                <a:latin typeface="+mj-lt"/>
              </a:rPr>
              <a:t>estimated and </a:t>
            </a:r>
            <a:r>
              <a:rPr lang="en-US" sz="1200" b="0" dirty="0">
                <a:solidFill>
                  <a:schemeClr val="tx2"/>
                </a:solidFill>
                <a:latin typeface="+mj-lt"/>
              </a:rPr>
              <a:t>actual toothbrushing times and dentifrice use.” </a:t>
            </a:r>
            <a:r>
              <a:rPr lang="en-US" sz="1200" b="0" i="1" dirty="0">
                <a:solidFill>
                  <a:schemeClr val="tx2"/>
                </a:solidFill>
                <a:latin typeface="+mj-lt"/>
              </a:rPr>
              <a:t>The Journal </a:t>
            </a:r>
            <a:r>
              <a:rPr lang="en-US" sz="1200" b="0" i="1" dirty="0" smtClean="0">
                <a:solidFill>
                  <a:schemeClr val="tx2"/>
                </a:solidFill>
                <a:latin typeface="+mj-lt"/>
              </a:rPr>
              <a:t>of</a:t>
            </a:r>
            <a:r>
              <a:rPr lang="en-US" sz="1200" b="0" dirty="0">
                <a:solidFill>
                  <a:schemeClr val="tx2"/>
                </a:solidFill>
                <a:latin typeface="+mj-lt"/>
              </a:rPr>
              <a:t> </a:t>
            </a:r>
            <a:r>
              <a:rPr lang="en-US" sz="1200" b="0" i="1" dirty="0" smtClean="0">
                <a:solidFill>
                  <a:schemeClr val="tx2"/>
                </a:solidFill>
                <a:latin typeface="+mj-lt"/>
              </a:rPr>
              <a:t>clinical </a:t>
            </a:r>
            <a:r>
              <a:rPr lang="en-US" sz="1200" b="0" i="1" dirty="0">
                <a:solidFill>
                  <a:schemeClr val="tx2"/>
                </a:solidFill>
                <a:latin typeface="+mj-lt"/>
              </a:rPr>
              <a:t>dentistry</a:t>
            </a:r>
            <a:r>
              <a:rPr lang="en-US" sz="1200" b="0" dirty="0">
                <a:solidFill>
                  <a:schemeClr val="tx2"/>
                </a:solidFill>
                <a:latin typeface="+mj-lt"/>
              </a:rPr>
              <a:t>, vol. 9, no. 2, pp. 49–51, </a:t>
            </a:r>
            <a:r>
              <a:rPr lang="en-US" sz="1200" b="0" dirty="0" smtClean="0">
                <a:solidFill>
                  <a:schemeClr val="tx2"/>
                </a:solidFill>
                <a:latin typeface="+mj-lt"/>
              </a:rPr>
              <a:t>1997</a:t>
            </a:r>
          </a:p>
          <a:p>
            <a:pPr algn="l"/>
            <a:r>
              <a:rPr lang="en-US" sz="1200" b="0" dirty="0" smtClean="0">
                <a:solidFill>
                  <a:schemeClr val="tx2"/>
                </a:solidFill>
                <a:latin typeface="+mj-lt"/>
              </a:rPr>
              <a:t>[2] </a:t>
            </a:r>
            <a:r>
              <a:rPr lang="en-US" sz="1200" b="0" dirty="0">
                <a:solidFill>
                  <a:schemeClr val="tx2"/>
                </a:solidFill>
                <a:latin typeface="+mj-lt"/>
              </a:rPr>
              <a:t>C. </a:t>
            </a:r>
            <a:r>
              <a:rPr lang="en-US" sz="1200" b="0" dirty="0" err="1">
                <a:solidFill>
                  <a:schemeClr val="tx2"/>
                </a:solidFill>
                <a:latin typeface="+mj-lt"/>
              </a:rPr>
              <a:t>Ganss</a:t>
            </a:r>
            <a:r>
              <a:rPr lang="en-US" sz="1200" b="0" dirty="0">
                <a:solidFill>
                  <a:schemeClr val="tx2"/>
                </a:solidFill>
                <a:latin typeface="+mj-lt"/>
              </a:rPr>
              <a:t>, N. </a:t>
            </a:r>
            <a:r>
              <a:rPr lang="en-US" sz="1200" b="0" dirty="0" err="1">
                <a:solidFill>
                  <a:schemeClr val="tx2"/>
                </a:solidFill>
                <a:latin typeface="+mj-lt"/>
              </a:rPr>
              <a:t>Schlueter</a:t>
            </a:r>
            <a:r>
              <a:rPr lang="en-US" sz="1200" b="0" dirty="0">
                <a:solidFill>
                  <a:schemeClr val="tx2"/>
                </a:solidFill>
                <a:latin typeface="+mj-lt"/>
              </a:rPr>
              <a:t>, S. Preiss, and J. </a:t>
            </a:r>
            <a:r>
              <a:rPr lang="en-US" sz="1200" b="0" dirty="0" err="1">
                <a:solidFill>
                  <a:schemeClr val="tx2"/>
                </a:solidFill>
                <a:latin typeface="+mj-lt"/>
              </a:rPr>
              <a:t>Klimek</a:t>
            </a:r>
            <a:r>
              <a:rPr lang="en-US" sz="1200" b="0" dirty="0">
                <a:solidFill>
                  <a:schemeClr val="tx2"/>
                </a:solidFill>
                <a:latin typeface="+mj-lt"/>
              </a:rPr>
              <a:t>, “Tooth </a:t>
            </a:r>
            <a:r>
              <a:rPr lang="en-US" sz="1200" b="0" dirty="0" smtClean="0">
                <a:solidFill>
                  <a:schemeClr val="tx2"/>
                </a:solidFill>
                <a:latin typeface="+mj-lt"/>
              </a:rPr>
              <a:t>brushing habits </a:t>
            </a:r>
            <a:r>
              <a:rPr lang="en-US" sz="1200" b="0" dirty="0">
                <a:solidFill>
                  <a:schemeClr val="tx2"/>
                </a:solidFill>
                <a:latin typeface="+mj-lt"/>
              </a:rPr>
              <a:t>in uninstructed adults—frequency, technique, duration </a:t>
            </a:r>
            <a:r>
              <a:rPr lang="en-US" sz="1200" b="0" dirty="0" smtClean="0">
                <a:solidFill>
                  <a:schemeClr val="tx2"/>
                </a:solidFill>
                <a:latin typeface="+mj-lt"/>
              </a:rPr>
              <a:t>and force</a:t>
            </a:r>
            <a:r>
              <a:rPr lang="en-US" sz="1200" b="0" dirty="0">
                <a:solidFill>
                  <a:schemeClr val="tx2"/>
                </a:solidFill>
                <a:latin typeface="+mj-lt"/>
              </a:rPr>
              <a:t>,” </a:t>
            </a:r>
            <a:r>
              <a:rPr lang="en-US" sz="1200" b="0" i="1" dirty="0">
                <a:solidFill>
                  <a:schemeClr val="tx2"/>
                </a:solidFill>
                <a:latin typeface="+mj-lt"/>
              </a:rPr>
              <a:t>Clinical Oral Investigations</a:t>
            </a:r>
            <a:r>
              <a:rPr lang="en-US" sz="1200" b="0" dirty="0">
                <a:solidFill>
                  <a:schemeClr val="tx2"/>
                </a:solidFill>
                <a:latin typeface="+mj-lt"/>
              </a:rPr>
              <a:t>, vol. 13, no. 2, pp. 203–208, </a:t>
            </a:r>
            <a:r>
              <a:rPr lang="en-US" sz="1200" b="0" dirty="0" smtClean="0">
                <a:solidFill>
                  <a:schemeClr val="tx2"/>
                </a:solidFill>
                <a:latin typeface="+mj-lt"/>
              </a:rPr>
              <a:t>2008</a:t>
            </a:r>
            <a:endParaRPr lang="en-US" sz="1200" b="0" dirty="0">
              <a:solidFill>
                <a:schemeClr val="tx2"/>
              </a:solidFill>
              <a:latin typeface="+mj-lt"/>
            </a:endParaRPr>
          </a:p>
        </p:txBody>
      </p:sp>
    </p:spTree>
    <p:extLst>
      <p:ext uri="{BB962C8B-B14F-4D97-AF65-F5344CB8AC3E}">
        <p14:creationId xmlns:p14="http://schemas.microsoft.com/office/powerpoint/2010/main" val="10238547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fade">
                                      <p:cBhvr>
                                        <p:cTn id="10" dur="500"/>
                                        <p:tgtEl>
                                          <p:spTgt spid="12"/>
                                        </p:tgtEl>
                                      </p:cBhvr>
                                    </p:animEffect>
                                  </p:childTnLst>
                                </p:cTn>
                              </p:par>
                              <p:par>
                                <p:cTn id="11" presetID="10" presetClass="entr" presetSubtype="0" fill="hold" nodeType="withEffect">
                                  <p:stCondLst>
                                    <p:cond delay="0"/>
                                  </p:stCondLst>
                                  <p:childTnLst>
                                    <p:set>
                                      <p:cBhvr>
                                        <p:cTn id="12" dur="1" fill="hold">
                                          <p:stCondLst>
                                            <p:cond delay="0"/>
                                          </p:stCondLst>
                                        </p:cTn>
                                        <p:tgtEl>
                                          <p:spTgt spid="81927"/>
                                        </p:tgtEl>
                                        <p:attrNameLst>
                                          <p:attrName>style.visibility</p:attrName>
                                        </p:attrNameLst>
                                      </p:cBhvr>
                                      <p:to>
                                        <p:strVal val="visible"/>
                                      </p:to>
                                    </p:set>
                                    <p:animEffect transition="in" filter="fade">
                                      <p:cBhvr>
                                        <p:cTn id="13" dur="500"/>
                                        <p:tgtEl>
                                          <p:spTgt spid="81927"/>
                                        </p:tgtEl>
                                      </p:cBhvr>
                                    </p:animEffect>
                                  </p:childTnLst>
                                </p:cTn>
                              </p:par>
                              <p:par>
                                <p:cTn id="14" presetID="10" presetClass="entr" presetSubtype="0" fill="hold" nodeType="withEffect">
                                  <p:stCondLst>
                                    <p:cond delay="0"/>
                                  </p:stCondLst>
                                  <p:childTnLst>
                                    <p:set>
                                      <p:cBhvr>
                                        <p:cTn id="15" dur="1" fill="hold">
                                          <p:stCondLst>
                                            <p:cond delay="0"/>
                                          </p:stCondLst>
                                        </p:cTn>
                                        <p:tgtEl>
                                          <p:spTgt spid="7">
                                            <p:txEl>
                                              <p:pRg st="0" end="0"/>
                                            </p:txEl>
                                          </p:spTgt>
                                        </p:tgtEl>
                                        <p:attrNameLst>
                                          <p:attrName>style.visibility</p:attrName>
                                        </p:attrNameLst>
                                      </p:cBhvr>
                                      <p:to>
                                        <p:strVal val="visible"/>
                                      </p:to>
                                    </p:set>
                                    <p:animEffect transition="in" filter="fade">
                                      <p:cBhvr>
                                        <p:cTn id="16" dur="500"/>
                                        <p:tgtEl>
                                          <p:spTgt spid="7">
                                            <p:txEl>
                                              <p:pRg st="0" end="0"/>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Effect transition="in" filter="fade">
                                      <p:cBhvr>
                                        <p:cTn id="21" dur="500"/>
                                        <p:tgtEl>
                                          <p:spTgt spid="10"/>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fade">
                                      <p:cBhvr>
                                        <p:cTn id="24" dur="500"/>
                                        <p:tgtEl>
                                          <p:spTgt spid="3"/>
                                        </p:tgtEl>
                                      </p:cBhvr>
                                    </p:animEffect>
                                  </p:childTnLst>
                                </p:cTn>
                              </p:par>
                              <p:par>
                                <p:cTn id="25" presetID="10" presetClass="entr" presetSubtype="0" fill="hold" nodeType="withEffect">
                                  <p:stCondLst>
                                    <p:cond delay="0"/>
                                  </p:stCondLst>
                                  <p:childTnLst>
                                    <p:set>
                                      <p:cBhvr>
                                        <p:cTn id="26" dur="1" fill="hold">
                                          <p:stCondLst>
                                            <p:cond delay="0"/>
                                          </p:stCondLst>
                                        </p:cTn>
                                        <p:tgtEl>
                                          <p:spTgt spid="18"/>
                                        </p:tgtEl>
                                        <p:attrNameLst>
                                          <p:attrName>style.visibility</p:attrName>
                                        </p:attrNameLst>
                                      </p:cBhvr>
                                      <p:to>
                                        <p:strVal val="visible"/>
                                      </p:to>
                                    </p:set>
                                    <p:animEffect transition="in" filter="fade">
                                      <p:cBhvr>
                                        <p:cTn id="27" dur="500"/>
                                        <p:tgtEl>
                                          <p:spTgt spid="18"/>
                                        </p:tgtEl>
                                      </p:cBhvr>
                                    </p:animEffect>
                                  </p:childTnLst>
                                </p:cTn>
                              </p:par>
                              <p:par>
                                <p:cTn id="28" presetID="10" presetClass="entr" presetSubtype="0" fill="hold"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fade">
                                      <p:cBhvr>
                                        <p:cTn id="30" dur="500"/>
                                        <p:tgtEl>
                                          <p:spTgt spid="19"/>
                                        </p:tgtEl>
                                      </p:cBhvr>
                                    </p:animEffect>
                                  </p:childTnLst>
                                </p:cTn>
                              </p:par>
                              <p:par>
                                <p:cTn id="31" presetID="10" presetClass="entr" presetSubtype="0" fill="hold" nodeType="withEffect">
                                  <p:stCondLst>
                                    <p:cond delay="0"/>
                                  </p:stCondLst>
                                  <p:childTnLst>
                                    <p:set>
                                      <p:cBhvr>
                                        <p:cTn id="32" dur="1" fill="hold">
                                          <p:stCondLst>
                                            <p:cond delay="0"/>
                                          </p:stCondLst>
                                        </p:cTn>
                                        <p:tgtEl>
                                          <p:spTgt spid="20"/>
                                        </p:tgtEl>
                                        <p:attrNameLst>
                                          <p:attrName>style.visibility</p:attrName>
                                        </p:attrNameLst>
                                      </p:cBhvr>
                                      <p:to>
                                        <p:strVal val="visible"/>
                                      </p:to>
                                    </p:set>
                                    <p:animEffect transition="in" filter="fade">
                                      <p:cBhvr>
                                        <p:cTn id="33" dur="500"/>
                                        <p:tgtEl>
                                          <p:spTgt spid="20"/>
                                        </p:tgtEl>
                                      </p:cBhvr>
                                    </p:animEffect>
                                  </p:childTnLst>
                                </p:cTn>
                              </p:par>
                              <p:par>
                                <p:cTn id="34" presetID="10" presetClass="entr" presetSubtype="0" fill="hold" nodeType="withEffect">
                                  <p:stCondLst>
                                    <p:cond delay="0"/>
                                  </p:stCondLst>
                                  <p:childTnLst>
                                    <p:set>
                                      <p:cBhvr>
                                        <p:cTn id="35" dur="1" fill="hold">
                                          <p:stCondLst>
                                            <p:cond delay="0"/>
                                          </p:stCondLst>
                                        </p:cTn>
                                        <p:tgtEl>
                                          <p:spTgt spid="21"/>
                                        </p:tgtEl>
                                        <p:attrNameLst>
                                          <p:attrName>style.visibility</p:attrName>
                                        </p:attrNameLst>
                                      </p:cBhvr>
                                      <p:to>
                                        <p:strVal val="visible"/>
                                      </p:to>
                                    </p:set>
                                    <p:animEffect transition="in" filter="fade">
                                      <p:cBhvr>
                                        <p:cTn id="36" dur="500"/>
                                        <p:tgtEl>
                                          <p:spTgt spid="21"/>
                                        </p:tgtEl>
                                      </p:cBhvr>
                                    </p:animEffect>
                                  </p:childTnLst>
                                </p:cTn>
                              </p:par>
                              <p:par>
                                <p:cTn id="37" presetID="10" presetClass="entr" presetSubtype="0" fill="hold" nodeType="withEffect">
                                  <p:stCondLst>
                                    <p:cond delay="0"/>
                                  </p:stCondLst>
                                  <p:childTnLst>
                                    <p:set>
                                      <p:cBhvr>
                                        <p:cTn id="38" dur="1" fill="hold">
                                          <p:stCondLst>
                                            <p:cond delay="0"/>
                                          </p:stCondLst>
                                        </p:cTn>
                                        <p:tgtEl>
                                          <p:spTgt spid="7">
                                            <p:txEl>
                                              <p:pRg st="1" end="1"/>
                                            </p:txEl>
                                          </p:spTgt>
                                        </p:tgtEl>
                                        <p:attrNameLst>
                                          <p:attrName>style.visibility</p:attrName>
                                        </p:attrNameLst>
                                      </p:cBhvr>
                                      <p:to>
                                        <p:strVal val="visible"/>
                                      </p:to>
                                    </p:set>
                                    <p:animEffect transition="in" filter="fade">
                                      <p:cBhvr>
                                        <p:cTn id="39" dur="5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10" grpId="0"/>
      <p:bldP spid="12" grpId="0"/>
      <p:bldP spid="3"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normAutofit/>
          </a:bodyPr>
          <a:lstStyle/>
          <a:p>
            <a:r>
              <a:rPr lang="en-US" dirty="0" smtClean="0"/>
              <a:t>Robustness to Geomagnetic </a:t>
            </a:r>
            <a:r>
              <a:rPr lang="en-US" dirty="0"/>
              <a:t>F</a:t>
            </a:r>
            <a:r>
              <a:rPr lang="en-US" dirty="0" smtClean="0"/>
              <a:t>ield</a:t>
            </a:r>
            <a:endParaRPr lang="en-US" dirty="0"/>
          </a:p>
        </p:txBody>
      </p:sp>
      <p:pic>
        <p:nvPicPr>
          <p:cNvPr id="80899"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75092" y="1763354"/>
            <a:ext cx="6327967" cy="47265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8" name="Rounded Rectangle 7"/>
          <p:cNvSpPr/>
          <p:nvPr/>
        </p:nvSpPr>
        <p:spPr bwMode="auto">
          <a:xfrm>
            <a:off x="3080092" y="2130315"/>
            <a:ext cx="1295400" cy="39721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9" name="Rounded Rectangle 8"/>
          <p:cNvSpPr/>
          <p:nvPr/>
        </p:nvSpPr>
        <p:spPr bwMode="auto">
          <a:xfrm>
            <a:off x="2699092" y="2130315"/>
            <a:ext cx="1676400" cy="54961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1" name="Rounded Rectangle 10"/>
          <p:cNvSpPr/>
          <p:nvPr/>
        </p:nvSpPr>
        <p:spPr bwMode="auto">
          <a:xfrm>
            <a:off x="2699092" y="2130315"/>
            <a:ext cx="1676400" cy="54961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2" name="Rounded Rectangle 11"/>
          <p:cNvSpPr/>
          <p:nvPr/>
        </p:nvSpPr>
        <p:spPr bwMode="auto">
          <a:xfrm>
            <a:off x="3886200" y="838200"/>
            <a:ext cx="1600200" cy="397214"/>
          </a:xfrm>
          <a:prstGeom prst="round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5" name="TextBox 14"/>
          <p:cNvSpPr txBox="1"/>
          <p:nvPr/>
        </p:nvSpPr>
        <p:spPr>
          <a:xfrm>
            <a:off x="2775292" y="4280129"/>
            <a:ext cx="1110908" cy="707886"/>
          </a:xfrm>
          <a:prstGeom prst="rect">
            <a:avLst/>
          </a:prstGeom>
          <a:solidFill>
            <a:schemeClr val="bg1"/>
          </a:solidFill>
        </p:spPr>
        <p:txBody>
          <a:bodyPr wrap="square" rtlCol="0">
            <a:spAutoFit/>
          </a:bodyPr>
          <a:lstStyle/>
          <a:p>
            <a:pPr algn="l"/>
            <a:r>
              <a:rPr lang="en-US" dirty="0" smtClean="0">
                <a:solidFill>
                  <a:schemeClr val="tx1"/>
                </a:solidFill>
              </a:rPr>
              <a:t>Upper</a:t>
            </a:r>
          </a:p>
          <a:p>
            <a:pPr algn="l"/>
            <a:r>
              <a:rPr lang="en-US" dirty="0" smtClean="0">
                <a:solidFill>
                  <a:schemeClr val="tx1"/>
                </a:solidFill>
              </a:rPr>
              <a:t>Surface</a:t>
            </a:r>
            <a:endParaRPr lang="en-US" dirty="0">
              <a:solidFill>
                <a:schemeClr val="tx1"/>
              </a:solidFill>
            </a:endParaRPr>
          </a:p>
        </p:txBody>
      </p:sp>
      <p:sp>
        <p:nvSpPr>
          <p:cNvPr id="23" name="TextBox 22"/>
          <p:cNvSpPr txBox="1"/>
          <p:nvPr/>
        </p:nvSpPr>
        <p:spPr>
          <a:xfrm>
            <a:off x="6019800" y="2965010"/>
            <a:ext cx="1222567" cy="707886"/>
          </a:xfrm>
          <a:prstGeom prst="rect">
            <a:avLst/>
          </a:prstGeom>
          <a:solidFill>
            <a:schemeClr val="bg1"/>
          </a:solidFill>
        </p:spPr>
        <p:txBody>
          <a:bodyPr wrap="square" rtlCol="0">
            <a:spAutoFit/>
          </a:bodyPr>
          <a:lstStyle/>
          <a:p>
            <a:pPr algn="l"/>
            <a:r>
              <a:rPr lang="en-US" dirty="0" smtClean="0">
                <a:solidFill>
                  <a:schemeClr val="tx1"/>
                </a:solidFill>
              </a:rPr>
              <a:t>Lower</a:t>
            </a:r>
          </a:p>
          <a:p>
            <a:pPr algn="l"/>
            <a:r>
              <a:rPr lang="en-US" dirty="0" smtClean="0">
                <a:solidFill>
                  <a:schemeClr val="tx1"/>
                </a:solidFill>
              </a:rPr>
              <a:t>Surface</a:t>
            </a:r>
            <a:endParaRPr lang="en-US" dirty="0">
              <a:solidFill>
                <a:schemeClr val="tx1"/>
              </a:solidFill>
            </a:endParaRPr>
          </a:p>
        </p:txBody>
      </p:sp>
      <p:sp>
        <p:nvSpPr>
          <p:cNvPr id="24" name="TextBox 23"/>
          <p:cNvSpPr txBox="1"/>
          <p:nvPr/>
        </p:nvSpPr>
        <p:spPr>
          <a:xfrm>
            <a:off x="2622892" y="1363244"/>
            <a:ext cx="4191000" cy="400110"/>
          </a:xfrm>
          <a:prstGeom prst="rect">
            <a:avLst/>
          </a:prstGeom>
          <a:solidFill>
            <a:schemeClr val="bg1"/>
          </a:solidFill>
        </p:spPr>
        <p:txBody>
          <a:bodyPr wrap="square" rtlCol="0">
            <a:spAutoFit/>
          </a:bodyPr>
          <a:lstStyle/>
          <a:p>
            <a:pPr algn="ctr"/>
            <a:r>
              <a:rPr lang="en-US" dirty="0" smtClean="0">
                <a:solidFill>
                  <a:schemeClr val="tx1"/>
                </a:solidFill>
              </a:rPr>
              <a:t>Magnetic Field Reading</a:t>
            </a:r>
            <a:endParaRPr lang="en-US" dirty="0">
              <a:solidFill>
                <a:schemeClr val="tx1"/>
              </a:solidFill>
            </a:endParaRPr>
          </a:p>
        </p:txBody>
      </p:sp>
      <p:sp>
        <p:nvSpPr>
          <p:cNvPr id="21" name="Slide Number Placeholder 20"/>
          <p:cNvSpPr>
            <a:spLocks noGrp="1"/>
          </p:cNvSpPr>
          <p:nvPr>
            <p:ph type="sldNum" sz="quarter" idx="11"/>
          </p:nvPr>
        </p:nvSpPr>
        <p:spPr/>
        <p:txBody>
          <a:bodyPr/>
          <a:lstStyle/>
          <a:p>
            <a:fld id="{F09EA980-2521-46E0-B0C0-4A60E13A63FD}" type="slidenum">
              <a:rPr lang="ko-KR" altLang="en-US" smtClean="0"/>
              <a:pPr/>
              <a:t>20</a:t>
            </a:fld>
            <a:endParaRPr lang="en-US" altLang="ko-KR" dirty="0"/>
          </a:p>
        </p:txBody>
      </p:sp>
    </p:spTree>
    <p:extLst>
      <p:ext uri="{BB962C8B-B14F-4D97-AF65-F5344CB8AC3E}">
        <p14:creationId xmlns:p14="http://schemas.microsoft.com/office/powerpoint/2010/main" val="2771471518"/>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92863" y="304800"/>
            <a:ext cx="8729662" cy="685800"/>
          </a:xfrm>
          <a:solidFill>
            <a:schemeClr val="bg1"/>
          </a:solidFill>
        </p:spPr>
        <p:txBody>
          <a:bodyPr/>
          <a:lstStyle/>
          <a:p>
            <a:r>
              <a:rPr lang="en-US" dirty="0" smtClean="0"/>
              <a:t>System Design (Sensing Brushing Gesture)</a:t>
            </a:r>
            <a:endParaRPr lang="en-US" dirty="0"/>
          </a:p>
        </p:txBody>
      </p:sp>
      <p:sp>
        <p:nvSpPr>
          <p:cNvPr id="3" name="Rounded Rectangle 2"/>
          <p:cNvSpPr/>
          <p:nvPr/>
        </p:nvSpPr>
        <p:spPr bwMode="auto">
          <a:xfrm>
            <a:off x="1" y="4096484"/>
            <a:ext cx="5459808" cy="22860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8" name="Slide Number Placeholder 7"/>
          <p:cNvSpPr>
            <a:spLocks noGrp="1"/>
          </p:cNvSpPr>
          <p:nvPr>
            <p:ph type="sldNum" sz="quarter" idx="11"/>
          </p:nvPr>
        </p:nvSpPr>
        <p:spPr/>
        <p:txBody>
          <a:bodyPr/>
          <a:lstStyle/>
          <a:p>
            <a:fld id="{F09EA980-2521-46E0-B0C0-4A60E13A63FD}" type="slidenum">
              <a:rPr lang="ko-KR" altLang="en-US" smtClean="0"/>
              <a:pPr/>
              <a:t>21</a:t>
            </a:fld>
            <a:endParaRPr lang="en-US" altLang="ko-KR" dirty="0"/>
          </a:p>
        </p:txBody>
      </p:sp>
      <p:cxnSp>
        <p:nvCxnSpPr>
          <p:cNvPr id="26" name="Straight Arrow Connector 5"/>
          <p:cNvCxnSpPr/>
          <p:nvPr/>
        </p:nvCxnSpPr>
        <p:spPr bwMode="auto">
          <a:xfrm>
            <a:off x="1776495" y="2098044"/>
            <a:ext cx="414599" cy="11924"/>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29" name="Rounded Rectangle 14"/>
          <p:cNvSpPr/>
          <p:nvPr/>
        </p:nvSpPr>
        <p:spPr bwMode="auto">
          <a:xfrm>
            <a:off x="2209800" y="1788388"/>
            <a:ext cx="1538477" cy="667995"/>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0" name="TextBox 17"/>
          <p:cNvSpPr txBox="1"/>
          <p:nvPr/>
        </p:nvSpPr>
        <p:spPr>
          <a:xfrm>
            <a:off x="2228489" y="1829997"/>
            <a:ext cx="1539203"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Magnetic</a:t>
            </a:r>
          </a:p>
          <a:p>
            <a:pPr algn="ctr"/>
            <a:r>
              <a:rPr lang="en-US" sz="1600" b="0" dirty="0" smtClean="0">
                <a:solidFill>
                  <a:schemeClr val="tx1"/>
                </a:solidFill>
                <a:latin typeface="+mj-lt"/>
                <a:cs typeface="Lucida Bright"/>
              </a:rPr>
              <a:t>Sensing Model</a:t>
            </a:r>
            <a:endParaRPr lang="en-US" sz="1600" b="0" dirty="0">
              <a:solidFill>
                <a:schemeClr val="tx1"/>
              </a:solidFill>
              <a:latin typeface="+mj-lt"/>
              <a:cs typeface="Lucida Bright"/>
            </a:endParaRPr>
          </a:p>
        </p:txBody>
      </p:sp>
      <p:cxnSp>
        <p:nvCxnSpPr>
          <p:cNvPr id="31" name="Straight Arrow Connector 5"/>
          <p:cNvCxnSpPr/>
          <p:nvPr/>
        </p:nvCxnSpPr>
        <p:spPr bwMode="auto">
          <a:xfrm>
            <a:off x="1721282" y="5176282"/>
            <a:ext cx="460653"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32" name="Rounded Rectangle 14"/>
          <p:cNvSpPr/>
          <p:nvPr/>
        </p:nvSpPr>
        <p:spPr bwMode="auto">
          <a:xfrm>
            <a:off x="6201470" y="3093797"/>
            <a:ext cx="1551621" cy="851859"/>
          </a:xfrm>
          <a:prstGeom prst="roundRect">
            <a:avLst/>
          </a:prstGeom>
          <a:solidFill>
            <a:srgbClr val="D9D9D9"/>
          </a:solidFill>
          <a:ln w="57150" cap="flat" cmpd="sng" algn="ctr">
            <a:solidFill>
              <a:srgbClr val="0070C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4" name="TextBox 17"/>
          <p:cNvSpPr txBox="1"/>
          <p:nvPr/>
        </p:nvSpPr>
        <p:spPr>
          <a:xfrm>
            <a:off x="6319734" y="3225225"/>
            <a:ext cx="1390124"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Bayes-based</a:t>
            </a:r>
          </a:p>
          <a:p>
            <a:pPr algn="ctr"/>
            <a:r>
              <a:rPr lang="en-US" sz="1600" b="0" dirty="0" smtClean="0">
                <a:solidFill>
                  <a:schemeClr val="tx1"/>
                </a:solidFill>
                <a:latin typeface="+mj-lt"/>
                <a:cs typeface="Lucida Bright"/>
              </a:rPr>
              <a:t>Classification</a:t>
            </a:r>
            <a:endParaRPr lang="en-US" sz="1600" b="0" dirty="0">
              <a:solidFill>
                <a:schemeClr val="tx1"/>
              </a:solidFill>
              <a:latin typeface="+mj-lt"/>
              <a:cs typeface="Lucida Bright"/>
            </a:endParaRPr>
          </a:p>
        </p:txBody>
      </p:sp>
      <p:pic>
        <p:nvPicPr>
          <p:cNvPr id="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90622"/>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651053"/>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ounded Rectangle 14"/>
          <p:cNvSpPr/>
          <p:nvPr/>
        </p:nvSpPr>
        <p:spPr bwMode="auto">
          <a:xfrm>
            <a:off x="2216080" y="4750352"/>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8" name="TextBox 17"/>
          <p:cNvSpPr txBox="1"/>
          <p:nvPr/>
        </p:nvSpPr>
        <p:spPr>
          <a:xfrm>
            <a:off x="2257764" y="4883893"/>
            <a:ext cx="1531189"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Brushing</a:t>
            </a:r>
          </a:p>
          <a:p>
            <a:pPr algn="ctr"/>
            <a:r>
              <a:rPr lang="en-US" sz="1600" b="0" dirty="0" smtClean="0">
                <a:solidFill>
                  <a:schemeClr val="tx1"/>
                </a:solidFill>
                <a:latin typeface="+mj-lt"/>
                <a:cs typeface="Lucida Bright"/>
              </a:rPr>
              <a:t>Gesture Model</a:t>
            </a:r>
            <a:endParaRPr lang="en-US" sz="1600" b="0" dirty="0">
              <a:solidFill>
                <a:schemeClr val="tx1"/>
              </a:solidFill>
              <a:latin typeface="+mj-lt"/>
              <a:cs typeface="Lucida Bright"/>
            </a:endParaRPr>
          </a:p>
        </p:txBody>
      </p:sp>
      <p:sp>
        <p:nvSpPr>
          <p:cNvPr id="39" name="TextBox 17"/>
          <p:cNvSpPr txBox="1"/>
          <p:nvPr/>
        </p:nvSpPr>
        <p:spPr>
          <a:xfrm>
            <a:off x="3886200" y="5239484"/>
            <a:ext cx="1573608" cy="707886"/>
          </a:xfrm>
          <a:prstGeom prst="rect">
            <a:avLst/>
          </a:prstGeom>
          <a:noFill/>
        </p:spPr>
        <p:txBody>
          <a:bodyPr wrap="square" rtlCol="0">
            <a:spAutoFit/>
          </a:bodyPr>
          <a:lstStyle/>
          <a:p>
            <a:pPr algn="ctr"/>
            <a:r>
              <a:rPr lang="en-US" b="0" dirty="0" smtClean="0">
                <a:solidFill>
                  <a:schemeClr val="tx1"/>
                </a:solidFill>
                <a:latin typeface="+mj-lt"/>
                <a:cs typeface="Lucida Bright"/>
              </a:rPr>
              <a:t>Arm Motion Features</a:t>
            </a:r>
            <a:endParaRPr lang="en-US" b="0" dirty="0">
              <a:solidFill>
                <a:schemeClr val="tx1"/>
              </a:solidFill>
              <a:latin typeface="+mj-lt"/>
              <a:cs typeface="Lucida Bright"/>
            </a:endParaRPr>
          </a:p>
        </p:txBody>
      </p:sp>
      <p:cxnSp>
        <p:nvCxnSpPr>
          <p:cNvPr id="40" name="Straight Arrow Connector 5"/>
          <p:cNvCxnSpPr/>
          <p:nvPr/>
        </p:nvCxnSpPr>
        <p:spPr bwMode="auto">
          <a:xfrm>
            <a:off x="7753091" y="3536516"/>
            <a:ext cx="324109"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41" name="TextBox 40"/>
          <p:cNvSpPr txBox="1"/>
          <p:nvPr/>
        </p:nvSpPr>
        <p:spPr>
          <a:xfrm>
            <a:off x="8077200" y="3225225"/>
            <a:ext cx="1143000" cy="707886"/>
          </a:xfrm>
          <a:prstGeom prst="rect">
            <a:avLst/>
          </a:prstGeom>
          <a:noFill/>
        </p:spPr>
        <p:txBody>
          <a:bodyPr wrap="square" rtlCol="0">
            <a:spAutoFit/>
          </a:bodyPr>
          <a:lstStyle/>
          <a:p>
            <a:r>
              <a:rPr lang="en-US" b="0" dirty="0" smtClean="0">
                <a:solidFill>
                  <a:schemeClr val="tx1"/>
                </a:solidFill>
                <a:latin typeface="+mj-lt"/>
              </a:rPr>
              <a:t>Current Surface</a:t>
            </a:r>
            <a:endParaRPr lang="en-US" b="0" dirty="0">
              <a:solidFill>
                <a:schemeClr val="tx1"/>
              </a:solidFill>
              <a:latin typeface="+mj-lt"/>
            </a:endParaRPr>
          </a:p>
        </p:txBody>
      </p:sp>
      <p:sp>
        <p:nvSpPr>
          <p:cNvPr id="43" name="TextBox 42"/>
          <p:cNvSpPr txBox="1"/>
          <p:nvPr/>
        </p:nvSpPr>
        <p:spPr>
          <a:xfrm>
            <a:off x="3780762" y="1434445"/>
            <a:ext cx="2433534" cy="707886"/>
          </a:xfrm>
          <a:prstGeom prst="rect">
            <a:avLst/>
          </a:prstGeom>
          <a:noFill/>
        </p:spPr>
        <p:txBody>
          <a:bodyPr wrap="square" rtlCol="0">
            <a:spAutoFit/>
          </a:bodyPr>
          <a:lstStyle/>
          <a:p>
            <a:pPr algn="l"/>
            <a:r>
              <a:rPr lang="en-US" b="0" dirty="0" smtClean="0">
                <a:solidFill>
                  <a:schemeClr val="tx1"/>
                </a:solidFill>
                <a:latin typeface="+mj-lt"/>
              </a:rPr>
              <a:t>Toothbrush</a:t>
            </a:r>
          </a:p>
          <a:p>
            <a:pPr algn="l"/>
            <a:r>
              <a:rPr lang="en-US" b="0" dirty="0" smtClean="0">
                <a:solidFill>
                  <a:schemeClr val="tx1"/>
                </a:solidFill>
                <a:latin typeface="+mj-lt"/>
              </a:rPr>
              <a:t>Orientation, Motion</a:t>
            </a:r>
            <a:endParaRPr lang="en-US" b="0" dirty="0">
              <a:solidFill>
                <a:schemeClr val="tx1"/>
              </a:solidFill>
              <a:latin typeface="+mj-lt"/>
            </a:endParaRPr>
          </a:p>
        </p:txBody>
      </p:sp>
      <p:cxnSp>
        <p:nvCxnSpPr>
          <p:cNvPr id="44" name="Elbow Connector 43"/>
          <p:cNvCxnSpPr>
            <a:stCxn id="30" idx="3"/>
            <a:endCxn id="32" idx="1"/>
          </p:cNvCxnSpPr>
          <p:nvPr/>
        </p:nvCxnSpPr>
        <p:spPr bwMode="auto">
          <a:xfrm>
            <a:off x="3767692" y="2122385"/>
            <a:ext cx="2433778" cy="1397342"/>
          </a:xfrm>
          <a:prstGeom prst="bentConnector3">
            <a:avLst>
              <a:gd name="adj1" fmla="val 50000"/>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5" name="Elbow Connector 44"/>
          <p:cNvCxnSpPr>
            <a:stCxn id="37" idx="3"/>
            <a:endCxn id="32" idx="1"/>
          </p:cNvCxnSpPr>
          <p:nvPr/>
        </p:nvCxnSpPr>
        <p:spPr bwMode="auto">
          <a:xfrm flipV="1">
            <a:off x="3782324" y="3519727"/>
            <a:ext cx="2419146" cy="1656555"/>
          </a:xfrm>
          <a:prstGeom prst="bentConnector3">
            <a:avLst>
              <a:gd name="adj1" fmla="val 50000"/>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8" name="Rounded Rectangle 14"/>
          <p:cNvSpPr/>
          <p:nvPr/>
        </p:nvSpPr>
        <p:spPr bwMode="auto">
          <a:xfrm>
            <a:off x="228601" y="1828801"/>
            <a:ext cx="1371599" cy="533399"/>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50" name="Rounded Rectangle 14"/>
          <p:cNvSpPr/>
          <p:nvPr/>
        </p:nvSpPr>
        <p:spPr bwMode="auto">
          <a:xfrm>
            <a:off x="228601" y="4953001"/>
            <a:ext cx="1447799" cy="584774"/>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51" name="TextBox 67"/>
          <p:cNvSpPr txBox="1"/>
          <p:nvPr/>
        </p:nvSpPr>
        <p:spPr>
          <a:xfrm>
            <a:off x="-228600" y="1934729"/>
            <a:ext cx="2286000" cy="338554"/>
          </a:xfrm>
          <a:prstGeom prst="rect">
            <a:avLst/>
          </a:prstGeom>
          <a:noFill/>
        </p:spPr>
        <p:txBody>
          <a:bodyPr wrap="square" rtlCol="0">
            <a:spAutoFit/>
          </a:bodyPr>
          <a:lstStyle/>
          <a:p>
            <a:pPr algn="ctr"/>
            <a:r>
              <a:rPr lang="en-US" sz="1600" b="0" dirty="0" smtClean="0">
                <a:solidFill>
                  <a:schemeClr val="tx1"/>
                </a:solidFill>
                <a:latin typeface="+mj-lt"/>
                <a:cs typeface="Lucida Bright"/>
              </a:rPr>
              <a:t>Magnetometer</a:t>
            </a:r>
            <a:endParaRPr lang="en-US" sz="1600" b="0" dirty="0">
              <a:solidFill>
                <a:schemeClr val="tx1"/>
              </a:solidFill>
              <a:latin typeface="+mj-lt"/>
              <a:cs typeface="Lucida Bright"/>
            </a:endParaRPr>
          </a:p>
        </p:txBody>
      </p:sp>
      <p:sp>
        <p:nvSpPr>
          <p:cNvPr id="52" name="TextBox 67"/>
          <p:cNvSpPr txBox="1"/>
          <p:nvPr/>
        </p:nvSpPr>
        <p:spPr>
          <a:xfrm>
            <a:off x="-152400" y="4965610"/>
            <a:ext cx="2286000" cy="584775"/>
          </a:xfrm>
          <a:prstGeom prst="rect">
            <a:avLst/>
          </a:prstGeom>
          <a:noFill/>
        </p:spPr>
        <p:txBody>
          <a:bodyPr wrap="square" rtlCol="0">
            <a:spAutoFit/>
          </a:bodyPr>
          <a:lstStyle/>
          <a:p>
            <a:pPr algn="ctr"/>
            <a:r>
              <a:rPr lang="en-US" sz="1600" b="0" dirty="0" smtClean="0">
                <a:solidFill>
                  <a:schemeClr val="tx1"/>
                </a:solidFill>
                <a:latin typeface="+mj-lt"/>
                <a:cs typeface="Lucida Bright"/>
              </a:rPr>
              <a:t>Accelerometer,</a:t>
            </a:r>
          </a:p>
          <a:p>
            <a:pPr algn="ctr"/>
            <a:r>
              <a:rPr lang="en-US" sz="1600" b="0" dirty="0" smtClean="0">
                <a:solidFill>
                  <a:schemeClr val="tx1"/>
                </a:solidFill>
                <a:latin typeface="+mj-lt"/>
                <a:cs typeface="Lucida Bright"/>
              </a:rPr>
              <a:t>Gyroscope</a:t>
            </a:r>
            <a:endParaRPr lang="en-US" sz="1600" b="0" dirty="0">
              <a:solidFill>
                <a:schemeClr val="tx1"/>
              </a:solidFill>
              <a:latin typeface="+mj-lt"/>
              <a:cs typeface="Lucida Bright"/>
            </a:endParaRPr>
          </a:p>
        </p:txBody>
      </p:sp>
    </p:spTree>
    <p:extLst>
      <p:ext uri="{BB962C8B-B14F-4D97-AF65-F5344CB8AC3E}">
        <p14:creationId xmlns:p14="http://schemas.microsoft.com/office/powerpoint/2010/main" val="7021316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9" presetClass="emph" presetSubtype="0" nodeType="withEffect">
                                  <p:stCondLst>
                                    <p:cond delay="0"/>
                                  </p:stCondLst>
                                  <p:childTnLst>
                                    <p:set>
                                      <p:cBhvr rctx="PPT">
                                        <p:cTn id="9" dur="indefinite"/>
                                        <p:tgtEl>
                                          <p:spTgt spid="35"/>
                                        </p:tgtEl>
                                        <p:attrNameLst>
                                          <p:attrName>style.opacity</p:attrName>
                                        </p:attrNameLst>
                                      </p:cBhvr>
                                      <p:to>
                                        <p:strVal val="0.5"/>
                                      </p:to>
                                    </p:set>
                                    <p:animEffect filter="image" prLst="opacity: 0.5">
                                      <p:cBhvr rctx="IE">
                                        <p:cTn id="10" dur="indefinite"/>
                                        <p:tgtEl>
                                          <p:spTgt spid="35"/>
                                        </p:tgtEl>
                                      </p:cBhvr>
                                    </p:animEffect>
                                  </p:childTnLst>
                                </p:cTn>
                              </p:par>
                              <p:par>
                                <p:cTn id="11" presetID="9" presetClass="emph" presetSubtype="0" grpId="0" nodeType="withEffect">
                                  <p:stCondLst>
                                    <p:cond delay="0"/>
                                  </p:stCondLst>
                                  <p:childTnLst>
                                    <p:set>
                                      <p:cBhvr rctx="PPT">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par>
                                <p:cTn id="14" presetID="9" presetClass="emph" presetSubtype="0" grpId="0" nodeType="withEffect">
                                  <p:stCondLst>
                                    <p:cond delay="0"/>
                                  </p:stCondLst>
                                  <p:childTnLst>
                                    <p:set>
                                      <p:cBhvr rctx="PPT">
                                        <p:cTn id="15" dur="indefinite"/>
                                        <p:tgtEl>
                                          <p:spTgt spid="29"/>
                                        </p:tgtEl>
                                        <p:attrNameLst>
                                          <p:attrName>style.opacity</p:attrName>
                                        </p:attrNameLst>
                                      </p:cBhvr>
                                      <p:to>
                                        <p:strVal val="0.5"/>
                                      </p:to>
                                    </p:set>
                                    <p:animEffect filter="image" prLst="opacity: 0.5">
                                      <p:cBhvr rctx="IE">
                                        <p:cTn id="16" dur="indefinite"/>
                                        <p:tgtEl>
                                          <p:spTgt spid="29"/>
                                        </p:tgtEl>
                                      </p:cBhvr>
                                    </p:animEffect>
                                  </p:childTnLst>
                                </p:cTn>
                              </p:par>
                              <p:par>
                                <p:cTn id="17" presetID="9" presetClass="emph" presetSubtype="0" nodeType="withEffect">
                                  <p:stCondLst>
                                    <p:cond delay="0"/>
                                  </p:stCondLst>
                                  <p:childTnLst>
                                    <p:set>
                                      <p:cBhvr rctx="PPT">
                                        <p:cTn id="18" dur="indefinite"/>
                                        <p:tgtEl>
                                          <p:spTgt spid="26"/>
                                        </p:tgtEl>
                                        <p:attrNameLst>
                                          <p:attrName>style.opacity</p:attrName>
                                        </p:attrNameLst>
                                      </p:cBhvr>
                                      <p:to>
                                        <p:strVal val="0.5"/>
                                      </p:to>
                                    </p:set>
                                    <p:animEffect filter="image" prLst="opacity: 0.5">
                                      <p:cBhvr rctx="IE">
                                        <p:cTn id="19" dur="indefinite"/>
                                        <p:tgtEl>
                                          <p:spTgt spid="26"/>
                                        </p:tgtEl>
                                      </p:cBhvr>
                                    </p:animEffect>
                                  </p:childTnLst>
                                </p:cTn>
                              </p:par>
                              <p:par>
                                <p:cTn id="20" presetID="9" presetClass="emph" presetSubtype="0" grpId="0" nodeType="withEffect">
                                  <p:stCondLst>
                                    <p:cond delay="0"/>
                                  </p:stCondLst>
                                  <p:childTnLst>
                                    <p:set>
                                      <p:cBhvr rctx="PPT">
                                        <p:cTn id="21" dur="indefinite"/>
                                        <p:tgtEl>
                                          <p:spTgt spid="43"/>
                                        </p:tgtEl>
                                        <p:attrNameLst>
                                          <p:attrName>style.opacity</p:attrName>
                                        </p:attrNameLst>
                                      </p:cBhvr>
                                      <p:to>
                                        <p:strVal val="0.5"/>
                                      </p:to>
                                    </p:set>
                                    <p:animEffect filter="image" prLst="opacity: 0.5">
                                      <p:cBhvr rctx="IE">
                                        <p:cTn id="22" dur="indefinite"/>
                                        <p:tgtEl>
                                          <p:spTgt spid="43"/>
                                        </p:tgtEl>
                                      </p:cBhvr>
                                    </p:animEffect>
                                  </p:childTnLst>
                                </p:cTn>
                              </p:par>
                              <p:par>
                                <p:cTn id="23" presetID="9" presetClass="emph" presetSubtype="0" nodeType="withEffect">
                                  <p:stCondLst>
                                    <p:cond delay="0"/>
                                  </p:stCondLst>
                                  <p:childTnLst>
                                    <p:set>
                                      <p:cBhvr rctx="PPT">
                                        <p:cTn id="24" dur="indefinite"/>
                                        <p:tgtEl>
                                          <p:spTgt spid="44"/>
                                        </p:tgtEl>
                                        <p:attrNameLst>
                                          <p:attrName>style.opacity</p:attrName>
                                        </p:attrNameLst>
                                      </p:cBhvr>
                                      <p:to>
                                        <p:strVal val="0.5"/>
                                      </p:to>
                                    </p:set>
                                    <p:animEffect filter="image" prLst="opacity: 0.5">
                                      <p:cBhvr rctx="IE">
                                        <p:cTn id="25" dur="indefinite"/>
                                        <p:tgtEl>
                                          <p:spTgt spid="44"/>
                                        </p:tgtEl>
                                      </p:cBhvr>
                                    </p:animEffect>
                                  </p:childTnLst>
                                </p:cTn>
                              </p:par>
                              <p:par>
                                <p:cTn id="26" presetID="26" presetClass="emph" presetSubtype="0" fill="hold" grpId="0" nodeType="withEffect">
                                  <p:stCondLst>
                                    <p:cond delay="0"/>
                                  </p:stCondLst>
                                  <p:childTnLst>
                                    <p:animEffect transition="out" filter="fade">
                                      <p:cBhvr>
                                        <p:cTn id="27" dur="500" tmFilter="0, 0; .2, .5; .8, .5; 1, 0"/>
                                        <p:tgtEl>
                                          <p:spTgt spid="37"/>
                                        </p:tgtEl>
                                      </p:cBhvr>
                                    </p:animEffect>
                                    <p:animScale>
                                      <p:cBhvr>
                                        <p:cTn id="28" dur="250" autoRev="1" fill="hold"/>
                                        <p:tgtEl>
                                          <p:spTgt spid="37"/>
                                        </p:tgtEl>
                                      </p:cBhvr>
                                      <p:by x="105000" y="105000"/>
                                    </p:animScale>
                                  </p:childTnLst>
                                </p:cTn>
                              </p:par>
                              <p:par>
                                <p:cTn id="29" presetID="26" presetClass="emph" presetSubtype="0" fill="hold" grpId="0" nodeType="withEffect">
                                  <p:stCondLst>
                                    <p:cond delay="0"/>
                                  </p:stCondLst>
                                  <p:childTnLst>
                                    <p:animEffect transition="out" filter="fade">
                                      <p:cBhvr>
                                        <p:cTn id="30" dur="500" tmFilter="0, 0; .2, .5; .8, .5; 1, 0"/>
                                        <p:tgtEl>
                                          <p:spTgt spid="38"/>
                                        </p:tgtEl>
                                      </p:cBhvr>
                                    </p:animEffect>
                                    <p:animScale>
                                      <p:cBhvr>
                                        <p:cTn id="31" dur="250" autoRev="1" fill="hold"/>
                                        <p:tgtEl>
                                          <p:spTgt spid="38"/>
                                        </p:tgtEl>
                                      </p:cBhvr>
                                      <p:by x="105000" y="105000"/>
                                    </p:animScale>
                                  </p:childTnLst>
                                </p:cTn>
                              </p:par>
                              <p:par>
                                <p:cTn id="32" presetID="26" presetClass="emph" presetSubtype="0" fill="hold" nodeType="withEffect">
                                  <p:stCondLst>
                                    <p:cond delay="0"/>
                                  </p:stCondLst>
                                  <p:childTnLst>
                                    <p:animEffect transition="out" filter="fade">
                                      <p:cBhvr>
                                        <p:cTn id="33" dur="500" tmFilter="0, 0; .2, .5; .8, .5; 1, 0"/>
                                        <p:tgtEl>
                                          <p:spTgt spid="36"/>
                                        </p:tgtEl>
                                      </p:cBhvr>
                                    </p:animEffect>
                                    <p:animScale>
                                      <p:cBhvr>
                                        <p:cTn id="34" dur="250" autoRev="1" fill="hold"/>
                                        <p:tgtEl>
                                          <p:spTgt spid="36"/>
                                        </p:tgtEl>
                                      </p:cBhvr>
                                      <p:by x="105000" y="105000"/>
                                    </p:animScale>
                                  </p:childTnLst>
                                </p:cTn>
                              </p:par>
                              <p:par>
                                <p:cTn id="35" presetID="26" presetClass="emph" presetSubtype="0" fill="hold" nodeType="withEffect">
                                  <p:stCondLst>
                                    <p:cond delay="0"/>
                                  </p:stCondLst>
                                  <p:childTnLst>
                                    <p:animEffect transition="out" filter="fade">
                                      <p:cBhvr>
                                        <p:cTn id="36" dur="500" tmFilter="0, 0; .2, .5; .8, .5; 1, 0"/>
                                        <p:tgtEl>
                                          <p:spTgt spid="31"/>
                                        </p:tgtEl>
                                      </p:cBhvr>
                                    </p:animEffect>
                                    <p:animScale>
                                      <p:cBhvr>
                                        <p:cTn id="37" dur="250" autoRev="1" fill="hold"/>
                                        <p:tgtEl>
                                          <p:spTgt spid="31"/>
                                        </p:tgtEl>
                                      </p:cBhvr>
                                      <p:by x="105000" y="105000"/>
                                    </p:animScale>
                                  </p:childTnLst>
                                </p:cTn>
                              </p:par>
                              <p:par>
                                <p:cTn id="38" presetID="26" presetClass="emph" presetSubtype="0" fill="hold" grpId="0" nodeType="withEffect">
                                  <p:stCondLst>
                                    <p:cond delay="0"/>
                                  </p:stCondLst>
                                  <p:childTnLst>
                                    <p:animEffect transition="out" filter="fade">
                                      <p:cBhvr>
                                        <p:cTn id="39" dur="500" tmFilter="0, 0; .2, .5; .8, .5; 1, 0"/>
                                        <p:tgtEl>
                                          <p:spTgt spid="39"/>
                                        </p:tgtEl>
                                      </p:cBhvr>
                                    </p:animEffect>
                                    <p:animScale>
                                      <p:cBhvr>
                                        <p:cTn id="40" dur="250" autoRev="1" fill="hold"/>
                                        <p:tgtEl>
                                          <p:spTgt spid="39"/>
                                        </p:tgtEl>
                                      </p:cBhvr>
                                      <p:by x="105000" y="105000"/>
                                    </p:animScale>
                                  </p:childTnLst>
                                </p:cTn>
                              </p:par>
                              <p:par>
                                <p:cTn id="41" presetID="9" presetClass="emph" presetSubtype="0" grpId="0" nodeType="withEffect">
                                  <p:stCondLst>
                                    <p:cond delay="0"/>
                                  </p:stCondLst>
                                  <p:childTnLst>
                                    <p:set>
                                      <p:cBhvr rctx="PPT">
                                        <p:cTn id="42" dur="indefinite"/>
                                        <p:tgtEl>
                                          <p:spTgt spid="32"/>
                                        </p:tgtEl>
                                        <p:attrNameLst>
                                          <p:attrName>style.opacity</p:attrName>
                                        </p:attrNameLst>
                                      </p:cBhvr>
                                      <p:to>
                                        <p:strVal val="0.5"/>
                                      </p:to>
                                    </p:set>
                                    <p:animEffect filter="image" prLst="opacity: 0.5">
                                      <p:cBhvr rctx="IE">
                                        <p:cTn id="43" dur="indefinite"/>
                                        <p:tgtEl>
                                          <p:spTgt spid="32"/>
                                        </p:tgtEl>
                                      </p:cBhvr>
                                    </p:animEffect>
                                  </p:childTnLst>
                                </p:cTn>
                              </p:par>
                              <p:par>
                                <p:cTn id="44" presetID="9" presetClass="emph" presetSubtype="0" grpId="0" nodeType="withEffect">
                                  <p:stCondLst>
                                    <p:cond delay="0"/>
                                  </p:stCondLst>
                                  <p:childTnLst>
                                    <p:set>
                                      <p:cBhvr rctx="PPT">
                                        <p:cTn id="45" dur="indefinite"/>
                                        <p:tgtEl>
                                          <p:spTgt spid="34"/>
                                        </p:tgtEl>
                                        <p:attrNameLst>
                                          <p:attrName>style.opacity</p:attrName>
                                        </p:attrNameLst>
                                      </p:cBhvr>
                                      <p:to>
                                        <p:strVal val="0.5"/>
                                      </p:to>
                                    </p:set>
                                    <p:animEffect filter="image" prLst="opacity: 0.5">
                                      <p:cBhvr rctx="IE">
                                        <p:cTn id="46" dur="indefinite"/>
                                        <p:tgtEl>
                                          <p:spTgt spid="34"/>
                                        </p:tgtEl>
                                      </p:cBhvr>
                                    </p:animEffect>
                                  </p:childTnLst>
                                </p:cTn>
                              </p:par>
                              <p:par>
                                <p:cTn id="47" presetID="9" presetClass="emph" presetSubtype="0" nodeType="withEffect">
                                  <p:stCondLst>
                                    <p:cond delay="0"/>
                                  </p:stCondLst>
                                  <p:childTnLst>
                                    <p:set>
                                      <p:cBhvr rctx="PPT">
                                        <p:cTn id="48" dur="indefinite"/>
                                        <p:tgtEl>
                                          <p:spTgt spid="40"/>
                                        </p:tgtEl>
                                        <p:attrNameLst>
                                          <p:attrName>style.opacity</p:attrName>
                                        </p:attrNameLst>
                                      </p:cBhvr>
                                      <p:to>
                                        <p:strVal val="0.5"/>
                                      </p:to>
                                    </p:set>
                                    <p:animEffect filter="image" prLst="opacity: 0.5">
                                      <p:cBhvr rctx="IE">
                                        <p:cTn id="49" dur="indefinite"/>
                                        <p:tgtEl>
                                          <p:spTgt spid="40"/>
                                        </p:tgtEl>
                                      </p:cBhvr>
                                    </p:animEffect>
                                  </p:childTnLst>
                                </p:cTn>
                              </p:par>
                              <p:par>
                                <p:cTn id="50" presetID="9" presetClass="emph" presetSubtype="0" grpId="0" nodeType="withEffect">
                                  <p:stCondLst>
                                    <p:cond delay="0"/>
                                  </p:stCondLst>
                                  <p:childTnLst>
                                    <p:set>
                                      <p:cBhvr rctx="PPT">
                                        <p:cTn id="51" dur="indefinite"/>
                                        <p:tgtEl>
                                          <p:spTgt spid="41"/>
                                        </p:tgtEl>
                                        <p:attrNameLst>
                                          <p:attrName>style.opacity</p:attrName>
                                        </p:attrNameLst>
                                      </p:cBhvr>
                                      <p:to>
                                        <p:strVal val="0.5"/>
                                      </p:to>
                                    </p:set>
                                    <p:animEffect filter="image" prLst="opacity: 0.5">
                                      <p:cBhvr rctx="IE">
                                        <p:cTn id="52" dur="indefinite"/>
                                        <p:tgtEl>
                                          <p:spTgt spid="41"/>
                                        </p:tgtEl>
                                      </p:cBhvr>
                                    </p:animEffect>
                                  </p:childTnLst>
                                </p:cTn>
                              </p:par>
                              <p:par>
                                <p:cTn id="53" presetID="26" presetClass="emph" presetSubtype="0" fill="hold" nodeType="withEffect">
                                  <p:stCondLst>
                                    <p:cond delay="0"/>
                                  </p:stCondLst>
                                  <p:childTnLst>
                                    <p:animEffect transition="out" filter="fade">
                                      <p:cBhvr>
                                        <p:cTn id="54" dur="500" tmFilter="0, 0; .2, .5; .8, .5; 1, 0"/>
                                        <p:tgtEl>
                                          <p:spTgt spid="45"/>
                                        </p:tgtEl>
                                      </p:cBhvr>
                                    </p:animEffect>
                                    <p:animScale>
                                      <p:cBhvr>
                                        <p:cTn id="55" dur="250" autoRev="1" fill="hold"/>
                                        <p:tgtEl>
                                          <p:spTgt spid="45"/>
                                        </p:tgtEl>
                                      </p:cBhvr>
                                      <p:by x="105000" y="105000"/>
                                    </p:animScale>
                                  </p:childTnLst>
                                </p:cTn>
                              </p:par>
                              <p:par>
                                <p:cTn id="56" presetID="9" presetClass="emph" presetSubtype="0" grpId="0" nodeType="withEffect">
                                  <p:stCondLst>
                                    <p:cond delay="0"/>
                                  </p:stCondLst>
                                  <p:childTnLst>
                                    <p:set>
                                      <p:cBhvr rctx="PPT">
                                        <p:cTn id="57" dur="indefinite"/>
                                        <p:tgtEl>
                                          <p:spTgt spid="48"/>
                                        </p:tgtEl>
                                        <p:attrNameLst>
                                          <p:attrName>style.opacity</p:attrName>
                                        </p:attrNameLst>
                                      </p:cBhvr>
                                      <p:to>
                                        <p:strVal val="0.5"/>
                                      </p:to>
                                    </p:set>
                                    <p:animEffect filter="image" prLst="opacity: 0.5">
                                      <p:cBhvr rctx="IE">
                                        <p:cTn id="58" dur="indefinite"/>
                                        <p:tgtEl>
                                          <p:spTgt spid="48"/>
                                        </p:tgtEl>
                                      </p:cBhvr>
                                    </p:animEffect>
                                  </p:childTnLst>
                                </p:cTn>
                              </p:par>
                              <p:par>
                                <p:cTn id="59" presetID="26" presetClass="emph" presetSubtype="0" fill="hold" grpId="0" nodeType="withEffect">
                                  <p:stCondLst>
                                    <p:cond delay="0"/>
                                  </p:stCondLst>
                                  <p:childTnLst>
                                    <p:animEffect transition="out" filter="fade">
                                      <p:cBhvr>
                                        <p:cTn id="60" dur="500" tmFilter="0, 0; .2, .5; .8, .5; 1, 0"/>
                                        <p:tgtEl>
                                          <p:spTgt spid="50"/>
                                        </p:tgtEl>
                                      </p:cBhvr>
                                    </p:animEffect>
                                    <p:animScale>
                                      <p:cBhvr>
                                        <p:cTn id="61" dur="250" autoRev="1" fill="hold"/>
                                        <p:tgtEl>
                                          <p:spTgt spid="50"/>
                                        </p:tgtEl>
                                      </p:cBhvr>
                                      <p:by x="105000" y="105000"/>
                                    </p:animScale>
                                  </p:childTnLst>
                                </p:cTn>
                              </p:par>
                              <p:par>
                                <p:cTn id="62" presetID="9" presetClass="emph" presetSubtype="0" grpId="0" nodeType="withEffect">
                                  <p:stCondLst>
                                    <p:cond delay="0"/>
                                  </p:stCondLst>
                                  <p:childTnLst>
                                    <p:set>
                                      <p:cBhvr rctx="PPT">
                                        <p:cTn id="63" dur="indefinite"/>
                                        <p:tgtEl>
                                          <p:spTgt spid="51"/>
                                        </p:tgtEl>
                                        <p:attrNameLst>
                                          <p:attrName>style.opacity</p:attrName>
                                        </p:attrNameLst>
                                      </p:cBhvr>
                                      <p:to>
                                        <p:strVal val="0.5"/>
                                      </p:to>
                                    </p:set>
                                    <p:animEffect filter="image" prLst="opacity: 0.5">
                                      <p:cBhvr rctx="IE">
                                        <p:cTn id="64" dur="indefinite"/>
                                        <p:tgtEl>
                                          <p:spTgt spid="51"/>
                                        </p:tgtEl>
                                      </p:cBhvr>
                                    </p:animEffect>
                                  </p:childTnLst>
                                </p:cTn>
                              </p:par>
                              <p:par>
                                <p:cTn id="65" presetID="26" presetClass="emph" presetSubtype="0" fill="hold" grpId="0" nodeType="withEffect">
                                  <p:stCondLst>
                                    <p:cond delay="0"/>
                                  </p:stCondLst>
                                  <p:childTnLst>
                                    <p:animEffect transition="out" filter="fade">
                                      <p:cBhvr>
                                        <p:cTn id="66" dur="500" tmFilter="0, 0; .2, .5; .8, .5; 1, 0"/>
                                        <p:tgtEl>
                                          <p:spTgt spid="52"/>
                                        </p:tgtEl>
                                      </p:cBhvr>
                                    </p:animEffect>
                                    <p:animScale>
                                      <p:cBhvr>
                                        <p:cTn id="67" dur="250" autoRev="1" fill="hold"/>
                                        <p:tgtEl>
                                          <p:spTgt spid="52"/>
                                        </p:tgtEl>
                                      </p:cBhvr>
                                      <p:by x="105000" y="105000"/>
                                    </p:animScale>
                                  </p:childTnLst>
                                </p:cTn>
                              </p:par>
                              <p:par>
                                <p:cTn id="68" presetID="9" presetClass="emph" presetSubtype="0" grpId="0" nodeType="withEffect">
                                  <p:stCondLst>
                                    <p:cond delay="0"/>
                                  </p:stCondLst>
                                  <p:childTnLst>
                                    <p:set>
                                      <p:cBhvr rctx="PPT">
                                        <p:cTn id="69" dur="indefinite"/>
                                        <p:tgtEl>
                                          <p:spTgt spid="8"/>
                                        </p:tgtEl>
                                        <p:attrNameLst>
                                          <p:attrName>style.opacity</p:attrName>
                                        </p:attrNameLst>
                                      </p:cBhvr>
                                      <p:to>
                                        <p:strVal val="0.5"/>
                                      </p:to>
                                    </p:set>
                                    <p:animEffect filter="image" prLst="opacity: 0.5">
                                      <p:cBhvr rctx="IE">
                                        <p:cTn id="70" dur="indefinite"/>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29" grpId="0" animBg="1"/>
      <p:bldP spid="30" grpId="0"/>
      <p:bldP spid="32" grpId="0" animBg="1"/>
      <p:bldP spid="34" grpId="0"/>
      <p:bldP spid="37" grpId="0" animBg="1"/>
      <p:bldP spid="38" grpId="0"/>
      <p:bldP spid="39" grpId="0"/>
      <p:bldP spid="41" grpId="0"/>
      <p:bldP spid="43" grpId="0"/>
      <p:bldP spid="48" grpId="0" animBg="1"/>
      <p:bldP spid="50" grpId="0" animBg="1"/>
      <p:bldP spid="51" grpId="0"/>
      <p:bldP spid="52" grpId="0"/>
    </p:bldLst>
  </p:timing>
</p:sld>
</file>

<file path=ppt/slides/slide2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Understanding Brushing Gestures</a:t>
            </a:r>
            <a:endParaRPr lang="en-US" dirty="0"/>
          </a:p>
        </p:txBody>
      </p:sp>
      <p:sp>
        <p:nvSpPr>
          <p:cNvPr id="3" name="Content Placeholder 2"/>
          <p:cNvSpPr>
            <a:spLocks noGrp="1"/>
          </p:cNvSpPr>
          <p:nvPr>
            <p:ph sz="quarter" idx="1"/>
          </p:nvPr>
        </p:nvSpPr>
        <p:spPr>
          <a:xfrm>
            <a:off x="381000" y="1066800"/>
            <a:ext cx="8305800" cy="4953000"/>
          </a:xfrm>
        </p:spPr>
        <p:txBody>
          <a:bodyPr/>
          <a:lstStyle/>
          <a:p>
            <a:r>
              <a:rPr lang="en-US" b="0" dirty="0" smtClean="0"/>
              <a:t>Challenge: multiple motions are involved</a:t>
            </a:r>
          </a:p>
          <a:p>
            <a:pPr lvl="1"/>
            <a:endParaRPr lang="en-US" b="0" dirty="0" smtClean="0"/>
          </a:p>
          <a:p>
            <a:r>
              <a:rPr lang="en-US" b="0" dirty="0" smtClean="0"/>
              <a:t>Observations: Each gesture is a unique combination of three types of basic motions</a:t>
            </a:r>
          </a:p>
          <a:p>
            <a:pPr lvl="1"/>
            <a:r>
              <a:rPr lang="en-US" dirty="0" smtClean="0"/>
              <a:t>Forearm Rotation</a:t>
            </a:r>
          </a:p>
          <a:p>
            <a:pPr lvl="1"/>
            <a:r>
              <a:rPr lang="en-US" dirty="0" smtClean="0"/>
              <a:t>Should/Elbow Flexion/Extraction</a:t>
            </a:r>
          </a:p>
          <a:p>
            <a:pPr lvl="1"/>
            <a:r>
              <a:rPr lang="en-US" dirty="0" smtClean="0"/>
              <a:t>Wrist Flexion/Extraction</a:t>
            </a:r>
          </a:p>
          <a:p>
            <a:pPr lvl="1"/>
            <a:endParaRPr lang="en-US" dirty="0" smtClean="0"/>
          </a:p>
          <a:p>
            <a:r>
              <a:rPr lang="en-US" b="0" dirty="0" smtClean="0"/>
              <a:t>Strategy: model and recognize each basic motion type and their combinations</a:t>
            </a:r>
          </a:p>
          <a:p>
            <a:pPr marL="457200" lvl="1" indent="0">
              <a:buNone/>
            </a:pPr>
            <a:endParaRPr lang="en-US" dirty="0" smtClean="0"/>
          </a:p>
        </p:txBody>
      </p:sp>
      <p:sp>
        <p:nvSpPr>
          <p:cNvPr id="7" name="Slide Number Placeholder 6"/>
          <p:cNvSpPr>
            <a:spLocks noGrp="1"/>
          </p:cNvSpPr>
          <p:nvPr>
            <p:ph type="sldNum" sz="quarter" idx="11"/>
          </p:nvPr>
        </p:nvSpPr>
        <p:spPr/>
        <p:txBody>
          <a:bodyPr/>
          <a:lstStyle/>
          <a:p>
            <a:fld id="{F09EA980-2521-46E0-B0C0-4A60E13A63FD}" type="slidenum">
              <a:rPr lang="ko-KR" altLang="en-US" smtClean="0"/>
              <a:pPr/>
              <a:t>22</a:t>
            </a:fld>
            <a:endParaRPr lang="en-US" altLang="ko-KR" dirty="0"/>
          </a:p>
        </p:txBody>
      </p:sp>
    </p:spTree>
    <p:extLst>
      <p:ext uri="{BB962C8B-B14F-4D97-AF65-F5344CB8AC3E}">
        <p14:creationId xmlns:p14="http://schemas.microsoft.com/office/powerpoint/2010/main" val="1644835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animEffect transition="in" filter="fade">
                                      <p:cBhvr>
                                        <p:cTn id="7" dur="500"/>
                                        <p:tgtEl>
                                          <p:spTgt spid="3">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3" end="3"/>
                                            </p:txEl>
                                          </p:spTgt>
                                        </p:tgtEl>
                                        <p:attrNameLst>
                                          <p:attrName>style.visibility</p:attrName>
                                        </p:attrNameLst>
                                      </p:cBhvr>
                                      <p:to>
                                        <p:strVal val="visible"/>
                                      </p:to>
                                    </p:set>
                                    <p:animEffect transition="in" filter="fade">
                                      <p:cBhvr>
                                        <p:cTn id="10" dur="500"/>
                                        <p:tgtEl>
                                          <p:spTgt spid="3">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3">
                                            <p:txEl>
                                              <p:pRg st="4" end="4"/>
                                            </p:txEl>
                                          </p:spTgt>
                                        </p:tgtEl>
                                        <p:attrNameLst>
                                          <p:attrName>style.visibility</p:attrName>
                                        </p:attrNameLst>
                                      </p:cBhvr>
                                      <p:to>
                                        <p:strVal val="visible"/>
                                      </p:to>
                                    </p:set>
                                    <p:animEffect transition="in" filter="fade">
                                      <p:cBhvr>
                                        <p:cTn id="13" dur="500"/>
                                        <p:tgtEl>
                                          <p:spTgt spid="3">
                                            <p:txEl>
                                              <p:pRg st="4" end="4"/>
                                            </p:txEl>
                                          </p:spTgt>
                                        </p:tgtEl>
                                      </p:cBhvr>
                                    </p:animEffect>
                                  </p:childTnLst>
                                </p:cTn>
                              </p:par>
                              <p:par>
                                <p:cTn id="14" presetID="10" presetClass="entr" presetSubtype="0" fill="hold" nodeType="withEffect">
                                  <p:stCondLst>
                                    <p:cond delay="0"/>
                                  </p:stCondLst>
                                  <p:childTnLst>
                                    <p:set>
                                      <p:cBhvr>
                                        <p:cTn id="15" dur="1" fill="hold">
                                          <p:stCondLst>
                                            <p:cond delay="0"/>
                                          </p:stCondLst>
                                        </p:cTn>
                                        <p:tgtEl>
                                          <p:spTgt spid="3">
                                            <p:txEl>
                                              <p:pRg st="5" end="5"/>
                                            </p:txEl>
                                          </p:spTgt>
                                        </p:tgtEl>
                                        <p:attrNameLst>
                                          <p:attrName>style.visibility</p:attrName>
                                        </p:attrNameLst>
                                      </p:cBhvr>
                                      <p:to>
                                        <p:strVal val="visible"/>
                                      </p:to>
                                    </p:set>
                                    <p:animEffect transition="in" filter="fade">
                                      <p:cBhvr>
                                        <p:cTn id="16" dur="500"/>
                                        <p:tgtEl>
                                          <p:spTgt spid="3">
                                            <p:txEl>
                                              <p:pRg st="5" end="5"/>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nodeType="clickEffect">
                                  <p:stCondLst>
                                    <p:cond delay="0"/>
                                  </p:stCondLst>
                                  <p:childTnLst>
                                    <p:set>
                                      <p:cBhvr>
                                        <p:cTn id="20" dur="1" fill="hold">
                                          <p:stCondLst>
                                            <p:cond delay="0"/>
                                          </p:stCondLst>
                                        </p:cTn>
                                        <p:tgtEl>
                                          <p:spTgt spid="3">
                                            <p:txEl>
                                              <p:pRg st="7" end="7"/>
                                            </p:txEl>
                                          </p:spTgt>
                                        </p:tgtEl>
                                        <p:attrNameLst>
                                          <p:attrName>style.visibility</p:attrName>
                                        </p:attrNameLst>
                                      </p:cBhvr>
                                      <p:to>
                                        <p:strVal val="visible"/>
                                      </p:to>
                                    </p:set>
                                    <p:animEffect transition="in" filter="fade">
                                      <p:cBhvr>
                                        <p:cTn id="21"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Recognizing Elbow/Shoulder Motions</a:t>
            </a:r>
            <a:endParaRPr lang="en-US" dirty="0"/>
          </a:p>
        </p:txBody>
      </p:sp>
      <p:pic>
        <p:nvPicPr>
          <p:cNvPr id="5" name="elbow.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4863" y="1148255"/>
            <a:ext cx="9062937" cy="5097902"/>
          </a:xfrm>
          <a:prstGeom prst="rect">
            <a:avLst/>
          </a:prstGeom>
        </p:spPr>
      </p:pic>
      <p:sp>
        <p:nvSpPr>
          <p:cNvPr id="7" name="Slide Number Placeholder 6"/>
          <p:cNvSpPr>
            <a:spLocks noGrp="1"/>
          </p:cNvSpPr>
          <p:nvPr>
            <p:ph type="sldNum" sz="quarter" idx="11"/>
          </p:nvPr>
        </p:nvSpPr>
        <p:spPr/>
        <p:txBody>
          <a:bodyPr/>
          <a:lstStyle/>
          <a:p>
            <a:fld id="{F09EA980-2521-46E0-B0C0-4A60E13A63FD}" type="slidenum">
              <a:rPr lang="ko-KR" altLang="en-US" smtClean="0"/>
              <a:pPr/>
              <a:t>23</a:t>
            </a:fld>
            <a:endParaRPr lang="en-US" altLang="ko-KR" dirty="0"/>
          </a:p>
        </p:txBody>
      </p:sp>
    </p:spTree>
    <p:extLst>
      <p:ext uri="{BB962C8B-B14F-4D97-AF65-F5344CB8AC3E}">
        <p14:creationId xmlns:p14="http://schemas.microsoft.com/office/powerpoint/2010/main" val="27585852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7632" fill="hold"/>
                                        <p:tgtEl>
                                          <p:spTgt spid="5"/>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5"/>
                </p:tgtEl>
              </p:cMediaNode>
            </p:video>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Recognizing Elbow/Shoulder Motions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1310" y="1219200"/>
                <a:ext cx="7372350" cy="4953000"/>
              </a:xfrm>
            </p:spPr>
            <p:txBody>
              <a:bodyPr/>
              <a:lstStyle/>
              <a:p>
                <a:r>
                  <a:rPr lang="en-US" b="0" dirty="0" smtClean="0"/>
                  <a:t>Highly </a:t>
                </a:r>
                <a:r>
                  <a:rPr lang="en-US" b="0" dirty="0"/>
                  <a:t>periodic</a:t>
                </a:r>
              </a:p>
              <a:p>
                <a:r>
                  <a:rPr lang="en-US" b="0" dirty="0"/>
                  <a:t>Reflected in power </a:t>
                </a:r>
                <a:r>
                  <a:rPr lang="en-US" b="0" dirty="0" smtClean="0"/>
                  <a:t>spectrum </a:t>
                </a:r>
                <a14:m>
                  <m:oMath xmlns:m="http://schemas.openxmlformats.org/officeDocument/2006/math">
                    <m:r>
                      <a:rPr lang="en-US" b="0" i="1" smtClean="0">
                        <a:latin typeface="Cambria Math"/>
                      </a:rPr>
                      <m:t>|</m:t>
                    </m:r>
                    <m:sSub>
                      <m:sSubPr>
                        <m:ctrlPr>
                          <a:rPr lang="en-US" b="0" i="1" smtClean="0">
                            <a:latin typeface="Cambria Math" charset="0"/>
                          </a:rPr>
                        </m:ctrlPr>
                      </m:sSubPr>
                      <m:e>
                        <m:r>
                          <a:rPr lang="en-US" b="0" i="1" smtClean="0">
                            <a:latin typeface="Cambria Math"/>
                          </a:rPr>
                          <m:t>𝑌</m:t>
                        </m:r>
                      </m:e>
                      <m:sub>
                        <m:r>
                          <a:rPr lang="en-US" b="0" i="1" smtClean="0">
                            <a:latin typeface="Cambria Math"/>
                          </a:rPr>
                          <m:t>𝑎𝑐𝑐</m:t>
                        </m:r>
                      </m:sub>
                    </m:sSub>
                    <m:r>
                      <a:rPr lang="en-US" b="0" i="1" smtClean="0">
                        <a:latin typeface="Cambria Math"/>
                      </a:rPr>
                      <m:t>|</m:t>
                    </m:r>
                  </m:oMath>
                </a14:m>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1310" y="1219200"/>
                <a:ext cx="7372350" cy="4953000"/>
              </a:xfrm>
              <a:blipFill rotWithShape="1">
                <a:blip r:embed="rId3"/>
                <a:stretch>
                  <a:fillRect l="-1736" t="-1476"/>
                </a:stretch>
              </a:blipFill>
            </p:spPr>
            <p:txBody>
              <a:bodyPr/>
              <a:lstStyle/>
              <a:p>
                <a:r>
                  <a:rPr lang="en-US">
                    <a:noFill/>
                  </a:rPr>
                  <a:t> </a:t>
                </a:r>
              </a:p>
            </p:txBody>
          </p:sp>
        </mc:Fallback>
      </mc:AlternateContent>
      <p:pic>
        <p:nvPicPr>
          <p:cNvPr id="78850"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8600" y="2590800"/>
            <a:ext cx="4971552" cy="3733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6" name="Picture 2"/>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596721" y="2541093"/>
            <a:ext cx="4956479" cy="36135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7" name="Slide Number Placeholder 6"/>
          <p:cNvSpPr>
            <a:spLocks noGrp="1"/>
          </p:cNvSpPr>
          <p:nvPr>
            <p:ph type="sldNum" sz="quarter" idx="11"/>
          </p:nvPr>
        </p:nvSpPr>
        <p:spPr/>
        <p:txBody>
          <a:bodyPr/>
          <a:lstStyle/>
          <a:p>
            <a:fld id="{F09EA980-2521-46E0-B0C0-4A60E13A63FD}" type="slidenum">
              <a:rPr lang="ko-KR" altLang="en-US" smtClean="0"/>
              <a:pPr/>
              <a:t>24</a:t>
            </a:fld>
            <a:endParaRPr lang="en-US" altLang="ko-KR" dirty="0"/>
          </a:p>
        </p:txBody>
      </p:sp>
      <p:pic>
        <p:nvPicPr>
          <p:cNvPr id="92162" name="Picture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545015" y="2743200"/>
            <a:ext cx="2971800" cy="248022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4938380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500"/>
                                        <p:tgtEl>
                                          <p:spTgt spid="6"/>
                                        </p:tgtEl>
                                      </p:cBhvr>
                                    </p:animEffect>
                                  </p:childTnLst>
                                </p:cTn>
                              </p:par>
                              <p:par>
                                <p:cTn id="8" presetID="10" presetClass="entr" presetSubtype="0" fill="hold" nodeType="withEffect">
                                  <p:stCondLst>
                                    <p:cond delay="0"/>
                                  </p:stCondLst>
                                  <p:childTnLst>
                                    <p:set>
                                      <p:cBhvr>
                                        <p:cTn id="9" dur="1" fill="hold">
                                          <p:stCondLst>
                                            <p:cond delay="0"/>
                                          </p:stCondLst>
                                        </p:cTn>
                                        <p:tgtEl>
                                          <p:spTgt spid="3">
                                            <p:txEl>
                                              <p:pRg st="1" end="1"/>
                                            </p:txEl>
                                          </p:spTgt>
                                        </p:tgtEl>
                                        <p:attrNameLst>
                                          <p:attrName>style.visibility</p:attrName>
                                        </p:attrNameLst>
                                      </p:cBhvr>
                                      <p:to>
                                        <p:strVal val="visible"/>
                                      </p:to>
                                    </p:set>
                                    <p:animEffect transition="in" filter="fade">
                                      <p:cBhvr>
                                        <p:cTn id="10" dur="500"/>
                                        <p:tgtEl>
                                          <p:spTgt spid="3">
                                            <p:txEl>
                                              <p:pRg st="1" end="1"/>
                                            </p:txEl>
                                          </p:spTgt>
                                        </p:tgtEl>
                                      </p:cBhvr>
                                    </p:animEffect>
                                  </p:childTnLst>
                                </p:cTn>
                              </p:par>
                              <p:par>
                                <p:cTn id="11" presetID="10" presetClass="exit" presetSubtype="0" fill="hold" nodeType="withEffect">
                                  <p:stCondLst>
                                    <p:cond delay="0"/>
                                  </p:stCondLst>
                                  <p:childTnLst>
                                    <p:animEffect transition="out" filter="fade">
                                      <p:cBhvr>
                                        <p:cTn id="12" dur="500"/>
                                        <p:tgtEl>
                                          <p:spTgt spid="78850"/>
                                        </p:tgtEl>
                                      </p:cBhvr>
                                    </p:animEffect>
                                    <p:set>
                                      <p:cBhvr>
                                        <p:cTn id="13" dur="1" fill="hold">
                                          <p:stCondLst>
                                            <p:cond delay="499"/>
                                          </p:stCondLst>
                                        </p:cTn>
                                        <p:tgtEl>
                                          <p:spTgt spid="78850"/>
                                        </p:tgtEl>
                                        <p:attrNameLst>
                                          <p:attrName>style.visibility</p:attrName>
                                        </p:attrNameLst>
                                      </p:cBhvr>
                                      <p:to>
                                        <p:strVal val="hidden"/>
                                      </p:to>
                                    </p:set>
                                  </p:childTnLst>
                                </p:cTn>
                              </p:par>
                              <p:par>
                                <p:cTn id="14" presetID="10" presetClass="exit" presetSubtype="0" fill="hold" nodeType="withEffect">
                                  <p:stCondLst>
                                    <p:cond delay="0"/>
                                  </p:stCondLst>
                                  <p:childTnLst>
                                    <p:animEffect transition="out" filter="fade">
                                      <p:cBhvr>
                                        <p:cTn id="15" dur="500"/>
                                        <p:tgtEl>
                                          <p:spTgt spid="92162"/>
                                        </p:tgtEl>
                                      </p:cBhvr>
                                    </p:animEffect>
                                    <p:set>
                                      <p:cBhvr>
                                        <p:cTn id="16" dur="1" fill="hold">
                                          <p:stCondLst>
                                            <p:cond delay="499"/>
                                          </p:stCondLst>
                                        </p:cTn>
                                        <p:tgtEl>
                                          <p:spTgt spid="9216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Recognizing Wrist Motions</a:t>
            </a:r>
            <a:endParaRPr lang="en-US" dirty="0"/>
          </a:p>
        </p:txBody>
      </p:sp>
      <p:pic>
        <p:nvPicPr>
          <p:cNvPr id="6" name="wrist_motio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0" y="1219200"/>
            <a:ext cx="9076267" cy="5105400"/>
          </a:xfrm>
          <a:prstGeom prst="rect">
            <a:avLst/>
          </a:prstGeom>
        </p:spPr>
      </p:pic>
      <p:sp>
        <p:nvSpPr>
          <p:cNvPr id="8" name="Slide Number Placeholder 7"/>
          <p:cNvSpPr>
            <a:spLocks noGrp="1"/>
          </p:cNvSpPr>
          <p:nvPr>
            <p:ph type="sldNum" sz="quarter" idx="11"/>
          </p:nvPr>
        </p:nvSpPr>
        <p:spPr/>
        <p:txBody>
          <a:bodyPr/>
          <a:lstStyle/>
          <a:p>
            <a:fld id="{F09EA980-2521-46E0-B0C0-4A60E13A63FD}" type="slidenum">
              <a:rPr lang="ko-KR" altLang="en-US" smtClean="0"/>
              <a:pPr/>
              <a:t>25</a:t>
            </a:fld>
            <a:endParaRPr lang="en-US" altLang="ko-KR" dirty="0"/>
          </a:p>
        </p:txBody>
      </p:sp>
    </p:spTree>
    <p:extLst>
      <p:ext uri="{BB962C8B-B14F-4D97-AF65-F5344CB8AC3E}">
        <p14:creationId xmlns:p14="http://schemas.microsoft.com/office/powerpoint/2010/main" val="26252005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692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Recognizing Wrist Motions</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57250" y="1219200"/>
                <a:ext cx="7372350" cy="4953000"/>
              </a:xfrm>
            </p:spPr>
            <p:txBody>
              <a:bodyPr/>
              <a:lstStyle/>
              <a:p>
                <a:r>
                  <a:rPr lang="en-US" b="0" dirty="0" smtClean="0"/>
                  <a:t>Wrist Flexion/Extraction</a:t>
                </a:r>
              </a:p>
              <a:p>
                <a:pPr lvl="1"/>
                <a:r>
                  <a:rPr lang="en-US" dirty="0"/>
                  <a:t>Negative correlation between </a:t>
                </a:r>
                <a14:m>
                  <m:oMath xmlns:m="http://schemas.openxmlformats.org/officeDocument/2006/math">
                    <m:sSub>
                      <m:sSubPr>
                        <m:ctrlPr>
                          <a:rPr lang="en-US" i="1">
                            <a:latin typeface="Cambria Math" charset="0"/>
                          </a:rPr>
                        </m:ctrlPr>
                      </m:sSubPr>
                      <m:e>
                        <m:r>
                          <a:rPr lang="en-US" i="1">
                            <a:latin typeface="Cambria Math"/>
                          </a:rPr>
                          <m:t>𝑎𝑐𝑐</m:t>
                        </m:r>
                      </m:e>
                      <m:sub>
                        <m:r>
                          <a:rPr lang="en-US" b="0" i="1" smtClean="0">
                            <a:latin typeface="Cambria Math"/>
                          </a:rPr>
                          <m:t>𝑦</m:t>
                        </m:r>
                      </m:sub>
                    </m:sSub>
                  </m:oMath>
                </a14:m>
                <a:r>
                  <a:rPr lang="en-US" dirty="0"/>
                  <a:t> and </a:t>
                </a:r>
                <a14:m>
                  <m:oMath xmlns:m="http://schemas.openxmlformats.org/officeDocument/2006/math">
                    <m:sSub>
                      <m:sSubPr>
                        <m:ctrlPr>
                          <a:rPr lang="en-US" i="1">
                            <a:latin typeface="Cambria Math" charset="0"/>
                          </a:rPr>
                        </m:ctrlPr>
                      </m:sSubPr>
                      <m:e>
                        <m:r>
                          <a:rPr lang="en-US" i="1">
                            <a:latin typeface="Cambria Math"/>
                          </a:rPr>
                          <m:t>𝑎𝑐𝑐</m:t>
                        </m:r>
                      </m:e>
                      <m:sub>
                        <m:r>
                          <a:rPr lang="en-US" i="1">
                            <a:latin typeface="Cambria Math"/>
                          </a:rPr>
                          <m:t>𝑧</m:t>
                        </m:r>
                      </m:sub>
                    </m:sSub>
                  </m:oMath>
                </a14:m>
                <a:endParaRPr lang="en-US" dirty="0"/>
              </a:p>
              <a:p>
                <a:pPr marL="457200" lvl="1" indent="0">
                  <a:buNone/>
                </a:pPr>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57250" y="1219200"/>
                <a:ext cx="7372350" cy="4953000"/>
              </a:xfrm>
              <a:blipFill rotWithShape="1">
                <a:blip r:embed="rId3"/>
                <a:stretch>
                  <a:fillRect l="-1820" t="-1476"/>
                </a:stretch>
              </a:blipFill>
            </p:spPr>
            <p:txBody>
              <a:bodyPr/>
              <a:lstStyle/>
              <a:p>
                <a:r>
                  <a:rPr lang="en-US">
                    <a:noFill/>
                  </a:rPr>
                  <a:t> </a:t>
                </a:r>
              </a:p>
            </p:txBody>
          </p:sp>
        </mc:Fallback>
      </mc:AlternateContent>
      <p:pic>
        <p:nvPicPr>
          <p:cNvPr id="77826"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460770" y="2798427"/>
            <a:ext cx="5638800" cy="39833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77827" name="Picture 3"/>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2665380" y="2895600"/>
            <a:ext cx="931634" cy="53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bwMode="auto">
          <a:xfrm>
            <a:off x="3886200" y="3657600"/>
            <a:ext cx="228600" cy="762000"/>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8" name="Rounded Rectangle 7"/>
          <p:cNvSpPr/>
          <p:nvPr/>
        </p:nvSpPr>
        <p:spPr bwMode="auto">
          <a:xfrm>
            <a:off x="4495800" y="3657600"/>
            <a:ext cx="304800" cy="762000"/>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0" name="Rounded Rectangle 9"/>
          <p:cNvSpPr/>
          <p:nvPr/>
        </p:nvSpPr>
        <p:spPr bwMode="auto">
          <a:xfrm>
            <a:off x="5867400" y="3581400"/>
            <a:ext cx="304800" cy="762000"/>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7" name="Slide Number Placeholder 6"/>
          <p:cNvSpPr>
            <a:spLocks noGrp="1"/>
          </p:cNvSpPr>
          <p:nvPr>
            <p:ph type="sldNum" sz="quarter" idx="11"/>
          </p:nvPr>
        </p:nvSpPr>
        <p:spPr/>
        <p:txBody>
          <a:bodyPr/>
          <a:lstStyle/>
          <a:p>
            <a:fld id="{F09EA980-2521-46E0-B0C0-4A60E13A63FD}" type="slidenum">
              <a:rPr lang="ko-KR" altLang="en-US" smtClean="0"/>
              <a:pPr/>
              <a:t>26</a:t>
            </a:fld>
            <a:endParaRPr lang="en-US" altLang="ko-KR" dirty="0"/>
          </a:p>
        </p:txBody>
      </p:sp>
      <p:sp>
        <p:nvSpPr>
          <p:cNvPr id="15" name="Rounded Rectangle 14"/>
          <p:cNvSpPr/>
          <p:nvPr/>
        </p:nvSpPr>
        <p:spPr bwMode="auto">
          <a:xfrm>
            <a:off x="5105400" y="3657600"/>
            <a:ext cx="304800" cy="762000"/>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16" name="Rounded Rectangle 15"/>
          <p:cNvSpPr/>
          <p:nvPr/>
        </p:nvSpPr>
        <p:spPr bwMode="auto">
          <a:xfrm>
            <a:off x="6400800" y="3429000"/>
            <a:ext cx="304800" cy="762000"/>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Tree>
    <p:extLst>
      <p:ext uri="{BB962C8B-B14F-4D97-AF65-F5344CB8AC3E}">
        <p14:creationId xmlns:p14="http://schemas.microsoft.com/office/powerpoint/2010/main" val="843132865"/>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a:t>Recognizing Wrist Motions</a:t>
            </a:r>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p:txBody>
              <a:bodyPr/>
              <a:lstStyle/>
              <a:p>
                <a:r>
                  <a:rPr lang="en-US" sz="2400" b="0" dirty="0" smtClean="0"/>
                  <a:t>Elbow motions and wrist motions occur simultaneously</a:t>
                </a:r>
              </a:p>
              <a:p>
                <a:r>
                  <a:rPr lang="en-US" sz="2400" b="0" dirty="0" smtClean="0"/>
                  <a:t>Have different frequency response</a:t>
                </a:r>
              </a:p>
              <a:p>
                <a:r>
                  <a:rPr lang="en-US" sz="2400" b="0" dirty="0" smtClean="0"/>
                  <a:t>Bandpass filter, then extract </a:t>
                </a:r>
                <a14:m>
                  <m:oMath xmlns:m="http://schemas.openxmlformats.org/officeDocument/2006/math">
                    <m:sSub>
                      <m:sSubPr>
                        <m:ctrlPr>
                          <a:rPr lang="en-US" sz="2400" b="0" i="1" smtClean="0">
                            <a:latin typeface="Cambria Math" charset="0"/>
                          </a:rPr>
                        </m:ctrlPr>
                      </m:sSubPr>
                      <m:e>
                        <m:r>
                          <a:rPr lang="en-US" sz="2400" b="0" i="1" smtClean="0">
                            <a:latin typeface="Cambria Math"/>
                          </a:rPr>
                          <m:t>𝑐𝑜𝑟</m:t>
                        </m:r>
                      </m:e>
                      <m:sub>
                        <m:r>
                          <a:rPr lang="en-US" sz="2400" b="0" i="1" smtClean="0">
                            <a:latin typeface="Cambria Math"/>
                          </a:rPr>
                          <m:t>𝑦𝑧</m:t>
                        </m:r>
                      </m:sub>
                    </m:sSub>
                  </m:oMath>
                </a14:m>
                <a:endParaRPr lang="en-US" sz="2400" b="0" dirty="0" smtClean="0"/>
              </a:p>
              <a:p>
                <a:endParaRPr lang="en-US" sz="2400" b="0"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blipFill rotWithShape="0">
                <a:blip r:embed="rId3"/>
                <a:stretch>
                  <a:fillRect l="-1406" t="-1232"/>
                </a:stretch>
              </a:blipFill>
            </p:spPr>
            <p:txBody>
              <a:bodyPr/>
              <a:lstStyle/>
              <a:p>
                <a:r>
                  <a:rPr lang="en-US">
                    <a:noFill/>
                  </a:rPr>
                  <a:t> </a:t>
                </a:r>
              </a:p>
            </p:txBody>
          </p:sp>
        </mc:Fallback>
      </mc:AlternateContent>
      <p:sp>
        <p:nvSpPr>
          <p:cNvPr id="4" name="Slide Number Placeholder 3"/>
          <p:cNvSpPr>
            <a:spLocks noGrp="1"/>
          </p:cNvSpPr>
          <p:nvPr>
            <p:ph type="sldNum" sz="quarter" idx="11"/>
          </p:nvPr>
        </p:nvSpPr>
        <p:spPr/>
        <p:txBody>
          <a:bodyPr/>
          <a:lstStyle/>
          <a:p>
            <a:fld id="{F09EA980-2521-46E0-B0C0-4A60E13A63FD}" type="slidenum">
              <a:rPr lang="ko-KR" altLang="en-US" smtClean="0"/>
              <a:pPr/>
              <a:t>27</a:t>
            </a:fld>
            <a:endParaRPr lang="en-US" altLang="ko-KR" dirty="0"/>
          </a:p>
        </p:txBody>
      </p:sp>
      <p:pic>
        <p:nvPicPr>
          <p:cNvPr id="95234" name="Picture 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112902" y="3471357"/>
            <a:ext cx="4343400" cy="331044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95235" name="Picture 3"/>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70622" y="3487686"/>
            <a:ext cx="4177578" cy="31691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5" name="Rounded Rectangle 4"/>
          <p:cNvSpPr/>
          <p:nvPr/>
        </p:nvSpPr>
        <p:spPr bwMode="auto">
          <a:xfrm>
            <a:off x="1828800" y="5773119"/>
            <a:ext cx="568205" cy="6096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8" name="Rounded Rectangle 7"/>
          <p:cNvSpPr/>
          <p:nvPr/>
        </p:nvSpPr>
        <p:spPr bwMode="auto">
          <a:xfrm>
            <a:off x="2895600" y="5773119"/>
            <a:ext cx="568205" cy="609600"/>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pic>
        <p:nvPicPr>
          <p:cNvPr id="95236"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876800" y="3722899"/>
            <a:ext cx="3773760" cy="280735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0"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029200" y="5939201"/>
            <a:ext cx="931634" cy="53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1" name="Picture 3"/>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5334000" y="5547763"/>
            <a:ext cx="931634" cy="53015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179701" y="3322789"/>
            <a:ext cx="2034531" cy="400110"/>
          </a:xfrm>
          <a:prstGeom prst="rect">
            <a:avLst/>
          </a:prstGeom>
          <a:noFill/>
        </p:spPr>
        <p:txBody>
          <a:bodyPr wrap="none" rtlCol="0">
            <a:spAutoFit/>
          </a:bodyPr>
          <a:lstStyle/>
          <a:p>
            <a:pPr algn="l"/>
            <a:r>
              <a:rPr lang="en-US" b="0" dirty="0" smtClean="0">
                <a:solidFill>
                  <a:schemeClr val="tx1"/>
                </a:solidFill>
                <a:latin typeface="+mj-lt"/>
              </a:rPr>
              <a:t>Left Lower Inner</a:t>
            </a:r>
            <a:endParaRPr lang="en-US" b="0" dirty="0">
              <a:solidFill>
                <a:schemeClr val="tx1"/>
              </a:solidFill>
              <a:latin typeface="+mj-lt"/>
            </a:endParaRPr>
          </a:p>
        </p:txBody>
      </p:sp>
    </p:spTree>
    <p:extLst>
      <p:ext uri="{BB962C8B-B14F-4D97-AF65-F5344CB8AC3E}">
        <p14:creationId xmlns:p14="http://schemas.microsoft.com/office/powerpoint/2010/main" val="38518643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5234"/>
                                        </p:tgtEl>
                                      </p:cBhvr>
                                    </p:animEffect>
                                    <p:set>
                                      <p:cBhvr>
                                        <p:cTn id="7" dur="1" fill="hold">
                                          <p:stCondLst>
                                            <p:cond delay="499"/>
                                          </p:stCondLst>
                                        </p:cTn>
                                        <p:tgtEl>
                                          <p:spTgt spid="95234"/>
                                        </p:tgtEl>
                                        <p:attrNameLst>
                                          <p:attrName>style.visibility</p:attrName>
                                        </p:attrNameLst>
                                      </p:cBhvr>
                                      <p:to>
                                        <p:strVal val="hidden"/>
                                      </p:to>
                                    </p:se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500"/>
                                        <p:tgtEl>
                                          <p:spTgt spid="5"/>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nodeType="withEffect">
                                  <p:stCondLst>
                                    <p:cond delay="0"/>
                                  </p:stCondLst>
                                  <p:childTnLst>
                                    <p:set>
                                      <p:cBhvr>
                                        <p:cTn id="15" dur="1" fill="hold">
                                          <p:stCondLst>
                                            <p:cond delay="0"/>
                                          </p:stCondLst>
                                        </p:cTn>
                                        <p:tgtEl>
                                          <p:spTgt spid="95235"/>
                                        </p:tgtEl>
                                        <p:attrNameLst>
                                          <p:attrName>style.visibility</p:attrName>
                                        </p:attrNameLst>
                                      </p:cBhvr>
                                      <p:to>
                                        <p:strVal val="visible"/>
                                      </p:to>
                                    </p:set>
                                    <p:animEffect transition="in" filter="fade">
                                      <p:cBhvr>
                                        <p:cTn id="16" dur="500"/>
                                        <p:tgtEl>
                                          <p:spTgt spid="95235"/>
                                        </p:tgtEl>
                                      </p:cBhvr>
                                    </p:animEffect>
                                  </p:childTnLst>
                                </p:cTn>
                              </p:par>
                              <p:par>
                                <p:cTn id="17" presetID="10" presetClass="entr" presetSubtype="0" fill="hold" nodeType="withEffect">
                                  <p:stCondLst>
                                    <p:cond delay="0"/>
                                  </p:stCondLst>
                                  <p:childTnLst>
                                    <p:set>
                                      <p:cBhvr>
                                        <p:cTn id="18" dur="1" fill="hold">
                                          <p:stCondLst>
                                            <p:cond delay="0"/>
                                          </p:stCondLst>
                                        </p:cTn>
                                        <p:tgtEl>
                                          <p:spTgt spid="95236"/>
                                        </p:tgtEl>
                                        <p:attrNameLst>
                                          <p:attrName>style.visibility</p:attrName>
                                        </p:attrNameLst>
                                      </p:cBhvr>
                                      <p:to>
                                        <p:strVal val="visible"/>
                                      </p:to>
                                    </p:set>
                                    <p:animEffect transition="in" filter="fade">
                                      <p:cBhvr>
                                        <p:cTn id="19" dur="500"/>
                                        <p:tgtEl>
                                          <p:spTgt spid="95236"/>
                                        </p:tgtEl>
                                      </p:cBhvr>
                                    </p:animEffect>
                                  </p:childTnLst>
                                </p:cTn>
                              </p:par>
                              <p:par>
                                <p:cTn id="20" presetID="10" presetClass="entr" presetSubtype="0" fill="hold" nodeType="with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fade">
                                      <p:cBhvr>
                                        <p:cTn id="22" dur="500"/>
                                        <p:tgtEl>
                                          <p:spTgt spid="3">
                                            <p:txEl>
                                              <p:pRg st="1" end="1"/>
                                            </p:txEl>
                                          </p:spTgt>
                                        </p:tgtEl>
                                      </p:cBhvr>
                                    </p:animEffect>
                                  </p:childTnLst>
                                </p:cTn>
                              </p:par>
                              <p:par>
                                <p:cTn id="23" presetID="10" presetClass="entr" presetSubtype="0"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fade">
                                      <p:cBhvr>
                                        <p:cTn id="25" dur="500"/>
                                        <p:tgtEl>
                                          <p:spTgt spid="3">
                                            <p:txEl>
                                              <p:pRg st="2" end="2"/>
                                            </p:txEl>
                                          </p:spTgt>
                                        </p:tgtEl>
                                      </p:cBhvr>
                                    </p:animEffect>
                                  </p:childTnLst>
                                </p:cTn>
                              </p:par>
                              <p:par>
                                <p:cTn id="26" presetID="10" presetClass="exit" presetSubtype="0" fill="hold" nodeType="withEffect">
                                  <p:stCondLst>
                                    <p:cond delay="0"/>
                                  </p:stCondLst>
                                  <p:childTnLst>
                                    <p:animEffect transition="out" filter="fade">
                                      <p:cBhvr>
                                        <p:cTn id="27" dur="500"/>
                                        <p:tgtEl>
                                          <p:spTgt spid="10"/>
                                        </p:tgtEl>
                                      </p:cBhvr>
                                    </p:animEffect>
                                    <p:set>
                                      <p:cBhvr>
                                        <p:cTn id="28" dur="1" fill="hold">
                                          <p:stCondLst>
                                            <p:cond delay="499"/>
                                          </p:stCondLst>
                                        </p:cTn>
                                        <p:tgtEl>
                                          <p:spTgt spid="10"/>
                                        </p:tgtEl>
                                        <p:attrNameLst>
                                          <p:attrName>style.visibility</p:attrName>
                                        </p:attrNameLst>
                                      </p:cBhvr>
                                      <p:to>
                                        <p:strVal val="hidden"/>
                                      </p:to>
                                    </p:set>
                                  </p:childTnLst>
                                </p:cTn>
                              </p:par>
                              <p:par>
                                <p:cTn id="29" presetID="10" presetClass="entr" presetSubtype="0" fill="hold" nodeType="withEffect">
                                  <p:stCondLst>
                                    <p:cond delay="0"/>
                                  </p:stCondLst>
                                  <p:childTnLst>
                                    <p:set>
                                      <p:cBhvr>
                                        <p:cTn id="30" dur="1" fill="hold">
                                          <p:stCondLst>
                                            <p:cond delay="0"/>
                                          </p:stCondLst>
                                        </p:cTn>
                                        <p:tgtEl>
                                          <p:spTgt spid="11"/>
                                        </p:tgtEl>
                                        <p:attrNameLst>
                                          <p:attrName>style.visibility</p:attrName>
                                        </p:attrNameLst>
                                      </p:cBhvr>
                                      <p:to>
                                        <p:strVal val="visible"/>
                                      </p:to>
                                    </p:set>
                                    <p:animEffect transition="in" filter="fade">
                                      <p:cBhvr>
                                        <p:cTn id="31" dur="500"/>
                                        <p:tgtEl>
                                          <p:spTgt spid="11"/>
                                        </p:tgtEl>
                                      </p:cBhvr>
                                    </p:animEffect>
                                  </p:childTnLst>
                                </p:cTn>
                              </p:par>
                              <p:par>
                                <p:cTn id="32" presetID="10" presetClass="exit" presetSubtype="0" fill="hold" grpId="0" nodeType="withEffect">
                                  <p:stCondLst>
                                    <p:cond delay="0"/>
                                  </p:stCondLst>
                                  <p:childTnLst>
                                    <p:animEffect transition="out" filter="fade">
                                      <p:cBhvr>
                                        <p:cTn id="33" dur="500"/>
                                        <p:tgtEl>
                                          <p:spTgt spid="6"/>
                                        </p:tgtEl>
                                      </p:cBhvr>
                                    </p:animEffect>
                                    <p:set>
                                      <p:cBhvr>
                                        <p:cTn id="34"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8" grpId="0" animBg="1"/>
      <p:bldP spid="6"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Recognizing Forearm Rotation</a:t>
            </a:r>
            <a:endParaRPr lang="en-US" dirty="0"/>
          </a:p>
        </p:txBody>
      </p:sp>
      <mc:AlternateContent xmlns:mc="http://schemas.openxmlformats.org/markup-compatibility/2006" xmlns:a14="http://schemas.microsoft.com/office/drawing/2010/main">
        <mc:Choice Requires="a14">
          <p:sp>
            <p:nvSpPr>
              <p:cNvPr id="3" name="Content Placeholder 2"/>
              <p:cNvSpPr>
                <a:spLocks noGrp="1"/>
              </p:cNvSpPr>
              <p:nvPr>
                <p:ph idx="1"/>
              </p:nvPr>
            </p:nvSpPr>
            <p:spPr>
              <a:xfrm>
                <a:off x="831310" y="1219200"/>
                <a:ext cx="7372350" cy="4953000"/>
              </a:xfrm>
            </p:spPr>
            <p:txBody>
              <a:bodyPr/>
              <a:lstStyle/>
              <a:p>
                <a:r>
                  <a:rPr lang="en-US" b="0" dirty="0" smtClean="0"/>
                  <a:t>Directly reflected by </a:t>
                </a:r>
                <a14:m>
                  <m:oMath xmlns:m="http://schemas.openxmlformats.org/officeDocument/2006/math">
                    <m:sSub>
                      <m:sSubPr>
                        <m:ctrlPr>
                          <a:rPr lang="en-US" b="0" i="1" smtClean="0">
                            <a:latin typeface="Cambria Math" charset="0"/>
                          </a:rPr>
                        </m:ctrlPr>
                      </m:sSubPr>
                      <m:e>
                        <m:r>
                          <a:rPr lang="en-US" b="0" i="1" smtClean="0">
                            <a:latin typeface="Cambria Math"/>
                          </a:rPr>
                          <m:t>𝑔𝑦𝑟𝑜</m:t>
                        </m:r>
                      </m:e>
                      <m:sub>
                        <m:r>
                          <a:rPr lang="en-US" b="0" i="1" smtClean="0">
                            <a:latin typeface="Cambria Math"/>
                          </a:rPr>
                          <m:t>𝑦</m:t>
                        </m:r>
                      </m:sub>
                    </m:sSub>
                  </m:oMath>
                </a14:m>
                <a:endParaRPr lang="en-US" b="0" dirty="0"/>
              </a:p>
              <a:p>
                <a:r>
                  <a:rPr lang="en-US" b="0" dirty="0" smtClean="0"/>
                  <a:t>Use moving variance</a:t>
                </a:r>
                <a:endParaRPr lang="en-US" dirty="0"/>
              </a:p>
              <a:p>
                <a:endParaRPr lang="en-US" dirty="0"/>
              </a:p>
            </p:txBody>
          </p:sp>
        </mc:Choice>
        <mc:Fallback xmlns="">
          <p:sp>
            <p:nvSpPr>
              <p:cNvPr id="3" name="Content Placeholder 2"/>
              <p:cNvSpPr>
                <a:spLocks noGrp="1" noRot="1" noChangeAspect="1" noMove="1" noResize="1" noEditPoints="1" noAdjustHandles="1" noChangeArrowheads="1" noChangeShapeType="1" noTextEdit="1"/>
              </p:cNvSpPr>
              <p:nvPr>
                <p:ph idx="1"/>
              </p:nvPr>
            </p:nvSpPr>
            <p:spPr>
              <a:xfrm>
                <a:off x="831310" y="1219200"/>
                <a:ext cx="7372350" cy="4953000"/>
              </a:xfrm>
              <a:blipFill rotWithShape="1">
                <a:blip r:embed="rId3"/>
                <a:stretch>
                  <a:fillRect l="-1736" t="-1599"/>
                </a:stretch>
              </a:blipFill>
            </p:spPr>
            <p:txBody>
              <a:bodyPr/>
              <a:lstStyle/>
              <a:p>
                <a:r>
                  <a:rPr lang="en-US">
                    <a:noFill/>
                  </a:rPr>
                  <a:t> </a:t>
                </a:r>
              </a:p>
            </p:txBody>
          </p:sp>
        </mc:Fallback>
      </mc:AlternateContent>
      <p:sp>
        <p:nvSpPr>
          <p:cNvPr id="7" name="Slide Number Placeholder 6"/>
          <p:cNvSpPr>
            <a:spLocks noGrp="1"/>
          </p:cNvSpPr>
          <p:nvPr>
            <p:ph type="sldNum" sz="quarter" idx="11"/>
          </p:nvPr>
        </p:nvSpPr>
        <p:spPr/>
        <p:txBody>
          <a:bodyPr/>
          <a:lstStyle/>
          <a:p>
            <a:fld id="{F09EA980-2521-46E0-B0C0-4A60E13A63FD}" type="slidenum">
              <a:rPr lang="ko-KR" altLang="en-US" smtClean="0"/>
              <a:pPr/>
              <a:t>28</a:t>
            </a:fld>
            <a:endParaRPr lang="en-US" altLang="ko-KR" dirty="0"/>
          </a:p>
        </p:txBody>
      </p:sp>
    </p:spTree>
    <p:extLst>
      <p:ext uri="{BB962C8B-B14F-4D97-AF65-F5344CB8AC3E}">
        <p14:creationId xmlns:p14="http://schemas.microsoft.com/office/powerpoint/2010/main" val="4121906628"/>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Additional Motion Features</a:t>
            </a:r>
            <a:endParaRPr lang="en-US" dirty="0"/>
          </a:p>
        </p:txBody>
      </p:sp>
      <p:sp>
        <p:nvSpPr>
          <p:cNvPr id="3" name="Content Placeholder 2"/>
          <p:cNvSpPr>
            <a:spLocks noGrp="1"/>
          </p:cNvSpPr>
          <p:nvPr>
            <p:ph idx="1"/>
          </p:nvPr>
        </p:nvSpPr>
        <p:spPr/>
        <p:txBody>
          <a:bodyPr/>
          <a:lstStyle/>
          <a:p>
            <a:r>
              <a:rPr lang="en-US" b="0" dirty="0" smtClean="0"/>
              <a:t>PCA-based Motion Direction</a:t>
            </a:r>
          </a:p>
          <a:p>
            <a:pPr lvl="1"/>
            <a:endParaRPr lang="en-US" b="0" dirty="0" smtClean="0"/>
          </a:p>
          <a:p>
            <a:pPr lvl="1"/>
            <a:endParaRPr lang="en-US" b="0" dirty="0" smtClean="0"/>
          </a:p>
          <a:p>
            <a:r>
              <a:rPr lang="en-US" b="0" dirty="0" smtClean="0"/>
              <a:t>Moving average, variance and skewness</a:t>
            </a:r>
          </a:p>
          <a:p>
            <a:pPr lvl="1"/>
            <a:endParaRPr lang="en-US" b="0" dirty="0"/>
          </a:p>
        </p:txBody>
      </p:sp>
      <p:sp>
        <p:nvSpPr>
          <p:cNvPr id="9" name="Slide Number Placeholder 8"/>
          <p:cNvSpPr>
            <a:spLocks noGrp="1"/>
          </p:cNvSpPr>
          <p:nvPr>
            <p:ph type="sldNum" sz="quarter" idx="11"/>
          </p:nvPr>
        </p:nvSpPr>
        <p:spPr/>
        <p:txBody>
          <a:bodyPr/>
          <a:lstStyle/>
          <a:p>
            <a:fld id="{F09EA980-2521-46E0-B0C0-4A60E13A63FD}" type="slidenum">
              <a:rPr lang="ko-KR" altLang="en-US" smtClean="0"/>
              <a:pPr/>
              <a:t>29</a:t>
            </a:fld>
            <a:endParaRPr lang="en-US" altLang="ko-KR" dirty="0"/>
          </a:p>
        </p:txBody>
      </p:sp>
    </p:spTree>
    <p:extLst>
      <p:ext uri="{BB962C8B-B14F-4D97-AF65-F5344CB8AC3E}">
        <p14:creationId xmlns:p14="http://schemas.microsoft.com/office/powerpoint/2010/main" val="23484577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animEffect transition="in" filter="fade">
                                      <p:cBhvr>
                                        <p:cTn id="7" dur="500"/>
                                        <p:tgtEl>
                                          <p:spTgt spid="3">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95601" y="1143706"/>
            <a:ext cx="3581400" cy="5711275"/>
          </a:xfrm>
          <a:prstGeom prst="rect">
            <a:avLst/>
          </a:prstGeom>
        </p:spPr>
      </p:pic>
      <p:sp>
        <p:nvSpPr>
          <p:cNvPr id="13" name="Rectangle 2"/>
          <p:cNvSpPr>
            <a:spLocks noGrp="1" noChangeArrowheads="1"/>
          </p:cNvSpPr>
          <p:nvPr>
            <p:ph type="title"/>
          </p:nvPr>
        </p:nvSpPr>
        <p:spPr bwMode="black">
          <a:xfrm>
            <a:off x="914400" y="228600"/>
            <a:ext cx="8729662" cy="914400"/>
          </a:xfrm>
        </p:spPr>
        <p:txBody>
          <a:bodyPr/>
          <a:lstStyle/>
          <a:p>
            <a:r>
              <a:rPr lang="en-US" altLang="ko-KR" dirty="0" smtClean="0">
                <a:ea typeface="Gulim" pitchFamily="34" charset="-127"/>
              </a:rPr>
              <a:t>The 16 Tooth Surfaces</a:t>
            </a:r>
            <a:endParaRPr lang="en-US" altLang="ko-KR" dirty="0">
              <a:ea typeface="Gulim" pitchFamily="34" charset="-127"/>
            </a:endParaRPr>
          </a:p>
        </p:txBody>
      </p:sp>
      <p:sp>
        <p:nvSpPr>
          <p:cNvPr id="6" name="Slide Number Placeholder 5"/>
          <p:cNvSpPr>
            <a:spLocks noGrp="1"/>
          </p:cNvSpPr>
          <p:nvPr>
            <p:ph type="sldNum" sz="quarter" idx="11"/>
          </p:nvPr>
        </p:nvSpPr>
        <p:spPr/>
        <p:txBody>
          <a:bodyPr/>
          <a:lstStyle/>
          <a:p>
            <a:fld id="{F09EA980-2521-46E0-B0C0-4A60E13A63FD}" type="slidenum">
              <a:rPr lang="ko-KR" altLang="en-US" smtClean="0"/>
              <a:pPr/>
              <a:t>3</a:t>
            </a:fld>
            <a:endParaRPr lang="en-US" altLang="ko-KR" dirty="0"/>
          </a:p>
        </p:txBody>
      </p:sp>
      <p:sp>
        <p:nvSpPr>
          <p:cNvPr id="2" name="Rounded Rectangle 1"/>
          <p:cNvSpPr/>
          <p:nvPr/>
        </p:nvSpPr>
        <p:spPr bwMode="auto">
          <a:xfrm>
            <a:off x="3276600" y="1676400"/>
            <a:ext cx="2743200" cy="2282789"/>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23" name="Rounded Rectangle 22"/>
          <p:cNvSpPr/>
          <p:nvPr/>
        </p:nvSpPr>
        <p:spPr bwMode="auto">
          <a:xfrm>
            <a:off x="3276600" y="4267200"/>
            <a:ext cx="2743200" cy="2282789"/>
          </a:xfrm>
          <a:prstGeom prst="roundRect">
            <a:avLst/>
          </a:prstGeom>
          <a:noFill/>
          <a:ln w="5715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24" name="Freeform 23"/>
          <p:cNvSpPr/>
          <p:nvPr/>
        </p:nvSpPr>
        <p:spPr>
          <a:xfrm>
            <a:off x="3165225" y="2119745"/>
            <a:ext cx="445488" cy="1702219"/>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24"/>
          <p:cNvSpPr/>
          <p:nvPr/>
        </p:nvSpPr>
        <p:spPr>
          <a:xfrm flipH="1">
            <a:off x="4800600" y="4375918"/>
            <a:ext cx="609600" cy="1600200"/>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Freeform 29"/>
          <p:cNvSpPr/>
          <p:nvPr/>
        </p:nvSpPr>
        <p:spPr>
          <a:xfrm>
            <a:off x="3581400" y="4495800"/>
            <a:ext cx="544597" cy="1447800"/>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7649605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par>
                                <p:cTn id="13" presetID="10" presetClass="entr" presetSubtype="0" fill="hold" grpId="0" nodeType="withEffect">
                                  <p:stCondLst>
                                    <p:cond delay="0"/>
                                  </p:stCondLst>
                                  <p:childTnLst>
                                    <p:set>
                                      <p:cBhvr>
                                        <p:cTn id="14" dur="1" fill="hold">
                                          <p:stCondLst>
                                            <p:cond delay="0"/>
                                          </p:stCondLst>
                                        </p:cTn>
                                        <p:tgtEl>
                                          <p:spTgt spid="23"/>
                                        </p:tgtEl>
                                        <p:attrNameLst>
                                          <p:attrName>style.visibility</p:attrName>
                                        </p:attrNameLst>
                                      </p:cBhvr>
                                      <p:to>
                                        <p:strVal val="visible"/>
                                      </p:to>
                                    </p:set>
                                    <p:animEffect transition="in" filter="fade">
                                      <p:cBhvr>
                                        <p:cTn id="15" dur="500"/>
                                        <p:tgtEl>
                                          <p:spTgt spid="23"/>
                                        </p:tgtEl>
                                      </p:cBhvr>
                                    </p:animEffect>
                                  </p:childTnLst>
                                </p:cTn>
                              </p:par>
                            </p:childTnLst>
                          </p:cTn>
                        </p:par>
                      </p:childTnLst>
                    </p:cTn>
                  </p:par>
                  <p:par>
                    <p:cTn id="16" fill="hold">
                      <p:stCondLst>
                        <p:cond delay="indefinite"/>
                      </p:stCondLst>
                      <p:childTnLst>
                        <p:par>
                          <p:cTn id="17" fill="hold">
                            <p:stCondLst>
                              <p:cond delay="0"/>
                            </p:stCondLst>
                            <p:childTnLst>
                              <p:par>
                                <p:cTn id="18" presetID="10" presetClass="exit" presetSubtype="0" fill="hold" grpId="1" nodeType="clickEffect">
                                  <p:stCondLst>
                                    <p:cond delay="0"/>
                                  </p:stCondLst>
                                  <p:childTnLst>
                                    <p:animEffect transition="out" filter="fade">
                                      <p:cBhvr>
                                        <p:cTn id="19" dur="500"/>
                                        <p:tgtEl>
                                          <p:spTgt spid="23"/>
                                        </p:tgtEl>
                                      </p:cBhvr>
                                    </p:animEffect>
                                    <p:set>
                                      <p:cBhvr>
                                        <p:cTn id="20" dur="1" fill="hold">
                                          <p:stCondLst>
                                            <p:cond delay="499"/>
                                          </p:stCondLst>
                                        </p:cTn>
                                        <p:tgtEl>
                                          <p:spTgt spid="23"/>
                                        </p:tgtEl>
                                        <p:attrNameLst>
                                          <p:attrName>style.visibility</p:attrName>
                                        </p:attrNameLst>
                                      </p:cBhvr>
                                      <p:to>
                                        <p:strVal val="hidden"/>
                                      </p:to>
                                    </p:set>
                                  </p:childTnLst>
                                </p:cTn>
                              </p:par>
                              <p:par>
                                <p:cTn id="21" presetID="10" presetClass="entr" presetSubtype="0" fill="hold" grpId="0" nodeType="withEffect">
                                  <p:stCondLst>
                                    <p:cond delay="0"/>
                                  </p:stCondLst>
                                  <p:childTnLst>
                                    <p:set>
                                      <p:cBhvr>
                                        <p:cTn id="22" dur="1" fill="hold">
                                          <p:stCondLst>
                                            <p:cond delay="0"/>
                                          </p:stCondLst>
                                        </p:cTn>
                                        <p:tgtEl>
                                          <p:spTgt spid="24"/>
                                        </p:tgtEl>
                                        <p:attrNameLst>
                                          <p:attrName>style.visibility</p:attrName>
                                        </p:attrNameLst>
                                      </p:cBhvr>
                                      <p:to>
                                        <p:strVal val="visible"/>
                                      </p:to>
                                    </p:set>
                                    <p:animEffect transition="in" filter="fade">
                                      <p:cBhvr>
                                        <p:cTn id="23" dur="500"/>
                                        <p:tgtEl>
                                          <p:spTgt spid="24"/>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xit" presetSubtype="0" fill="hold" grpId="1" nodeType="clickEffect">
                                  <p:stCondLst>
                                    <p:cond delay="0"/>
                                  </p:stCondLst>
                                  <p:childTnLst>
                                    <p:animEffect transition="out" filter="fade">
                                      <p:cBhvr>
                                        <p:cTn id="27" dur="500"/>
                                        <p:tgtEl>
                                          <p:spTgt spid="24"/>
                                        </p:tgtEl>
                                      </p:cBhvr>
                                    </p:animEffect>
                                    <p:set>
                                      <p:cBhvr>
                                        <p:cTn id="28" dur="1" fill="hold">
                                          <p:stCondLst>
                                            <p:cond delay="499"/>
                                          </p:stCondLst>
                                        </p:cTn>
                                        <p:tgtEl>
                                          <p:spTgt spid="24"/>
                                        </p:tgtEl>
                                        <p:attrNameLst>
                                          <p:attrName>style.visibility</p:attrName>
                                        </p:attrNameLst>
                                      </p:cBhvr>
                                      <p:to>
                                        <p:strVal val="hidden"/>
                                      </p:to>
                                    </p:set>
                                  </p:childTnLst>
                                </p:cTn>
                              </p:par>
                              <p:par>
                                <p:cTn id="29" presetID="10" presetClass="entr" presetSubtype="0" fill="hold" grpId="0" nodeType="withEffect">
                                  <p:stCondLst>
                                    <p:cond delay="0"/>
                                  </p:stCondLst>
                                  <p:childTnLst>
                                    <p:set>
                                      <p:cBhvr>
                                        <p:cTn id="30" dur="1" fill="hold">
                                          <p:stCondLst>
                                            <p:cond delay="0"/>
                                          </p:stCondLst>
                                        </p:cTn>
                                        <p:tgtEl>
                                          <p:spTgt spid="25"/>
                                        </p:tgtEl>
                                        <p:attrNameLst>
                                          <p:attrName>style.visibility</p:attrName>
                                        </p:attrNameLst>
                                      </p:cBhvr>
                                      <p:to>
                                        <p:strVal val="visible"/>
                                      </p:to>
                                    </p:set>
                                    <p:animEffect transition="in" filter="fade">
                                      <p:cBhvr>
                                        <p:cTn id="31" dur="500"/>
                                        <p:tgtEl>
                                          <p:spTgt spid="25"/>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xit" presetSubtype="0" fill="hold" grpId="1" nodeType="clickEffect">
                                  <p:stCondLst>
                                    <p:cond delay="0"/>
                                  </p:stCondLst>
                                  <p:childTnLst>
                                    <p:animEffect transition="out" filter="fade">
                                      <p:cBhvr>
                                        <p:cTn id="35" dur="500"/>
                                        <p:tgtEl>
                                          <p:spTgt spid="25"/>
                                        </p:tgtEl>
                                      </p:cBhvr>
                                    </p:animEffect>
                                    <p:set>
                                      <p:cBhvr>
                                        <p:cTn id="36" dur="1" fill="hold">
                                          <p:stCondLst>
                                            <p:cond delay="499"/>
                                          </p:stCondLst>
                                        </p:cTn>
                                        <p:tgtEl>
                                          <p:spTgt spid="25"/>
                                        </p:tgtEl>
                                        <p:attrNameLst>
                                          <p:attrName>style.visibility</p:attrName>
                                        </p:attrNameLst>
                                      </p:cBhvr>
                                      <p:to>
                                        <p:strVal val="hidden"/>
                                      </p:to>
                                    </p:set>
                                  </p:childTnLst>
                                </p:cTn>
                              </p:par>
                              <p:par>
                                <p:cTn id="37" presetID="10" presetClass="entr" presetSubtype="0"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fade">
                                      <p:cBhvr>
                                        <p:cTn id="39"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23" grpId="0" animBg="1"/>
      <p:bldP spid="23" grpId="1" animBg="1"/>
      <p:bldP spid="24" grpId="0" animBg="1"/>
      <p:bldP spid="24" grpId="1" animBg="1"/>
      <p:bldP spid="25" grpId="0" animBg="1"/>
      <p:bldP spid="25" grpId="1" animBg="1"/>
      <p:bldP spid="30" grpId="0" animBg="1"/>
    </p:bldLst>
  </p:timing>
</p:sld>
</file>

<file path=ppt/slides/slide30.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System Design(Recognition Algorithm)</a:t>
            </a:r>
            <a:endParaRPr lang="en-US" dirty="0"/>
          </a:p>
        </p:txBody>
      </p:sp>
      <p:sp>
        <p:nvSpPr>
          <p:cNvPr id="3" name="Rounded Rectangle 2"/>
          <p:cNvSpPr/>
          <p:nvPr/>
        </p:nvSpPr>
        <p:spPr bwMode="auto">
          <a:xfrm>
            <a:off x="6049424" y="2599020"/>
            <a:ext cx="2942176" cy="3003191"/>
          </a:xfrm>
          <a:prstGeom prst="roundRect">
            <a:avLst/>
          </a:prstGeom>
          <a:noFill/>
          <a:ln w="38100" cap="flat" cmpd="sng" algn="ctr">
            <a:solidFill>
              <a:srgbClr val="FF0000"/>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rtlCol="0" anchor="t" anchorCtr="0" compatLnSpc="1">
            <a:prstTxWarp prst="textNoShape">
              <a:avLst/>
            </a:prstTxWarp>
            <a:spAutoFit/>
          </a:bodyPr>
          <a:lstStyle/>
          <a:p>
            <a:pPr marL="0" marR="0" indent="0" algn="r" defTabSz="914400" rtl="0" eaLnBrk="0" fontAlgn="base" latinLnBrk="0" hangingPunct="0">
              <a:lnSpc>
                <a:spcPct val="100000"/>
              </a:lnSpc>
              <a:spcBef>
                <a:spcPct val="0"/>
              </a:spcBef>
              <a:spcAft>
                <a:spcPct val="0"/>
              </a:spcAft>
              <a:buClrTx/>
              <a:buSzTx/>
              <a:buFontTx/>
              <a:buNone/>
              <a:tabLst/>
            </a:pPr>
            <a:endParaRPr kumimoji="0" lang="en-US" sz="2000" b="1" i="0" u="none" strike="noStrike" cap="none" normalizeH="0" baseline="0" smtClean="0">
              <a:ln>
                <a:noFill/>
              </a:ln>
              <a:solidFill>
                <a:schemeClr val="accent1"/>
              </a:solidFill>
              <a:effectLst/>
              <a:latin typeface="Lucida Sans Unicode" pitchFamily="34" charset="0"/>
              <a:ea typeface="Gulim" pitchFamily="34" charset="-127"/>
            </a:endParaRPr>
          </a:p>
        </p:txBody>
      </p:sp>
      <p:sp>
        <p:nvSpPr>
          <p:cNvPr id="8" name="Slide Number Placeholder 7"/>
          <p:cNvSpPr>
            <a:spLocks noGrp="1"/>
          </p:cNvSpPr>
          <p:nvPr>
            <p:ph type="sldNum" sz="quarter" idx="11"/>
          </p:nvPr>
        </p:nvSpPr>
        <p:spPr/>
        <p:txBody>
          <a:bodyPr/>
          <a:lstStyle/>
          <a:p>
            <a:fld id="{F09EA980-2521-46E0-B0C0-4A60E13A63FD}" type="slidenum">
              <a:rPr lang="ko-KR" altLang="en-US" smtClean="0"/>
              <a:pPr/>
              <a:t>30</a:t>
            </a:fld>
            <a:endParaRPr lang="en-US" altLang="ko-KR" dirty="0"/>
          </a:p>
        </p:txBody>
      </p:sp>
      <p:cxnSp>
        <p:nvCxnSpPr>
          <p:cNvPr id="26" name="Straight Arrow Connector 5"/>
          <p:cNvCxnSpPr/>
          <p:nvPr/>
        </p:nvCxnSpPr>
        <p:spPr bwMode="auto">
          <a:xfrm>
            <a:off x="1776495" y="2098044"/>
            <a:ext cx="414599" cy="11924"/>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29" name="Rounded Rectangle 14"/>
          <p:cNvSpPr/>
          <p:nvPr/>
        </p:nvSpPr>
        <p:spPr bwMode="auto">
          <a:xfrm>
            <a:off x="2209800" y="1788388"/>
            <a:ext cx="1538477" cy="667995"/>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0" name="TextBox 17"/>
          <p:cNvSpPr txBox="1"/>
          <p:nvPr/>
        </p:nvSpPr>
        <p:spPr>
          <a:xfrm>
            <a:off x="2228489" y="1829997"/>
            <a:ext cx="1539203"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Magnetic</a:t>
            </a:r>
          </a:p>
          <a:p>
            <a:pPr algn="ctr"/>
            <a:r>
              <a:rPr lang="en-US" sz="1600" b="0" dirty="0" smtClean="0">
                <a:solidFill>
                  <a:schemeClr val="tx1"/>
                </a:solidFill>
                <a:latin typeface="+mj-lt"/>
                <a:cs typeface="Lucida Bright"/>
              </a:rPr>
              <a:t>Sensing Model</a:t>
            </a:r>
            <a:endParaRPr lang="en-US" sz="1600" b="0" dirty="0">
              <a:solidFill>
                <a:schemeClr val="tx1"/>
              </a:solidFill>
              <a:latin typeface="+mj-lt"/>
              <a:cs typeface="Lucida Bright"/>
            </a:endParaRPr>
          </a:p>
        </p:txBody>
      </p:sp>
      <p:cxnSp>
        <p:nvCxnSpPr>
          <p:cNvPr id="31" name="Straight Arrow Connector 5"/>
          <p:cNvCxnSpPr/>
          <p:nvPr/>
        </p:nvCxnSpPr>
        <p:spPr bwMode="auto">
          <a:xfrm>
            <a:off x="1721282" y="5176282"/>
            <a:ext cx="460653"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32" name="Rounded Rectangle 14"/>
          <p:cNvSpPr/>
          <p:nvPr/>
        </p:nvSpPr>
        <p:spPr bwMode="auto">
          <a:xfrm>
            <a:off x="6201470" y="3093797"/>
            <a:ext cx="1551621" cy="851859"/>
          </a:xfrm>
          <a:prstGeom prst="roundRect">
            <a:avLst/>
          </a:prstGeom>
          <a:solidFill>
            <a:srgbClr val="D9D9D9"/>
          </a:solidFill>
          <a:ln w="57150" cap="flat" cmpd="sng" algn="ctr">
            <a:solidFill>
              <a:srgbClr val="0070C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4" name="TextBox 17"/>
          <p:cNvSpPr txBox="1"/>
          <p:nvPr/>
        </p:nvSpPr>
        <p:spPr>
          <a:xfrm>
            <a:off x="6319734" y="3225225"/>
            <a:ext cx="1390124"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Bayes-based</a:t>
            </a:r>
          </a:p>
          <a:p>
            <a:pPr algn="ctr"/>
            <a:r>
              <a:rPr lang="en-US" sz="1600" b="0" dirty="0" smtClean="0">
                <a:solidFill>
                  <a:schemeClr val="tx1"/>
                </a:solidFill>
                <a:latin typeface="+mj-lt"/>
                <a:cs typeface="Lucida Bright"/>
              </a:rPr>
              <a:t>Classification</a:t>
            </a:r>
            <a:endParaRPr lang="en-US" sz="1600" b="0" dirty="0">
              <a:solidFill>
                <a:schemeClr val="tx1"/>
              </a:solidFill>
              <a:latin typeface="+mj-lt"/>
              <a:cs typeface="Lucida Bright"/>
            </a:endParaRPr>
          </a:p>
        </p:txBody>
      </p:sp>
      <p:pic>
        <p:nvPicPr>
          <p:cNvPr id="35"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1590622"/>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6" name="Picture 3"/>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1676400" y="4651053"/>
            <a:ext cx="482509" cy="4688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7" name="Rounded Rectangle 14"/>
          <p:cNvSpPr/>
          <p:nvPr/>
        </p:nvSpPr>
        <p:spPr bwMode="auto">
          <a:xfrm>
            <a:off x="2216080" y="4750352"/>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38" name="TextBox 17"/>
          <p:cNvSpPr txBox="1"/>
          <p:nvPr/>
        </p:nvSpPr>
        <p:spPr>
          <a:xfrm>
            <a:off x="2257764" y="4883893"/>
            <a:ext cx="1531189"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Brushing</a:t>
            </a:r>
          </a:p>
          <a:p>
            <a:pPr algn="ctr"/>
            <a:r>
              <a:rPr lang="en-US" sz="1600" b="0" dirty="0" smtClean="0">
                <a:solidFill>
                  <a:schemeClr val="tx1"/>
                </a:solidFill>
                <a:latin typeface="+mj-lt"/>
                <a:cs typeface="Lucida Bright"/>
              </a:rPr>
              <a:t>Gesture Model</a:t>
            </a:r>
            <a:endParaRPr lang="en-US" sz="1600" b="0" dirty="0">
              <a:solidFill>
                <a:schemeClr val="tx1"/>
              </a:solidFill>
              <a:latin typeface="+mj-lt"/>
              <a:cs typeface="Lucida Bright"/>
            </a:endParaRPr>
          </a:p>
        </p:txBody>
      </p:sp>
      <p:sp>
        <p:nvSpPr>
          <p:cNvPr id="39" name="TextBox 17"/>
          <p:cNvSpPr txBox="1"/>
          <p:nvPr/>
        </p:nvSpPr>
        <p:spPr>
          <a:xfrm>
            <a:off x="3886200" y="5239484"/>
            <a:ext cx="1573608" cy="707886"/>
          </a:xfrm>
          <a:prstGeom prst="rect">
            <a:avLst/>
          </a:prstGeom>
          <a:noFill/>
        </p:spPr>
        <p:txBody>
          <a:bodyPr wrap="square" rtlCol="0">
            <a:spAutoFit/>
          </a:bodyPr>
          <a:lstStyle/>
          <a:p>
            <a:pPr algn="ctr"/>
            <a:r>
              <a:rPr lang="en-US" b="0" dirty="0" smtClean="0">
                <a:solidFill>
                  <a:schemeClr val="tx1"/>
                </a:solidFill>
                <a:latin typeface="+mj-lt"/>
                <a:cs typeface="Lucida Bright"/>
              </a:rPr>
              <a:t>Arm Motion Features</a:t>
            </a:r>
            <a:endParaRPr lang="en-US" b="0" dirty="0">
              <a:solidFill>
                <a:schemeClr val="tx1"/>
              </a:solidFill>
              <a:latin typeface="+mj-lt"/>
              <a:cs typeface="Lucida Bright"/>
            </a:endParaRPr>
          </a:p>
        </p:txBody>
      </p:sp>
      <p:cxnSp>
        <p:nvCxnSpPr>
          <p:cNvPr id="40" name="Straight Arrow Connector 5"/>
          <p:cNvCxnSpPr/>
          <p:nvPr/>
        </p:nvCxnSpPr>
        <p:spPr bwMode="auto">
          <a:xfrm>
            <a:off x="7753091" y="3536516"/>
            <a:ext cx="324109" cy="0"/>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
        <p:nvSpPr>
          <p:cNvPr id="41" name="TextBox 40"/>
          <p:cNvSpPr txBox="1"/>
          <p:nvPr/>
        </p:nvSpPr>
        <p:spPr>
          <a:xfrm>
            <a:off x="7848600" y="3225225"/>
            <a:ext cx="1143000" cy="707886"/>
          </a:xfrm>
          <a:prstGeom prst="rect">
            <a:avLst/>
          </a:prstGeom>
          <a:noFill/>
        </p:spPr>
        <p:txBody>
          <a:bodyPr wrap="square" rtlCol="0">
            <a:spAutoFit/>
          </a:bodyPr>
          <a:lstStyle/>
          <a:p>
            <a:r>
              <a:rPr lang="en-US" b="0" dirty="0" smtClean="0">
                <a:solidFill>
                  <a:schemeClr val="tx1"/>
                </a:solidFill>
                <a:latin typeface="+mj-lt"/>
              </a:rPr>
              <a:t>Current Surface</a:t>
            </a:r>
            <a:endParaRPr lang="en-US" b="0" dirty="0">
              <a:solidFill>
                <a:schemeClr val="tx1"/>
              </a:solidFill>
              <a:latin typeface="+mj-lt"/>
            </a:endParaRPr>
          </a:p>
        </p:txBody>
      </p:sp>
      <p:sp>
        <p:nvSpPr>
          <p:cNvPr id="42" name="TextBox 41"/>
          <p:cNvSpPr txBox="1"/>
          <p:nvPr/>
        </p:nvSpPr>
        <p:spPr>
          <a:xfrm>
            <a:off x="3780762" y="1434445"/>
            <a:ext cx="2433534" cy="707886"/>
          </a:xfrm>
          <a:prstGeom prst="rect">
            <a:avLst/>
          </a:prstGeom>
          <a:noFill/>
        </p:spPr>
        <p:txBody>
          <a:bodyPr wrap="square" rtlCol="0">
            <a:spAutoFit/>
          </a:bodyPr>
          <a:lstStyle/>
          <a:p>
            <a:pPr algn="l"/>
            <a:r>
              <a:rPr lang="en-US" b="0" dirty="0" smtClean="0">
                <a:solidFill>
                  <a:schemeClr val="tx1"/>
                </a:solidFill>
                <a:latin typeface="+mj-lt"/>
              </a:rPr>
              <a:t>Toothbrush</a:t>
            </a:r>
          </a:p>
          <a:p>
            <a:pPr algn="l"/>
            <a:r>
              <a:rPr lang="en-US" b="0" dirty="0" smtClean="0">
                <a:solidFill>
                  <a:schemeClr val="tx1"/>
                </a:solidFill>
                <a:latin typeface="+mj-lt"/>
              </a:rPr>
              <a:t>Orientation, Motion</a:t>
            </a:r>
            <a:endParaRPr lang="en-US" b="0" dirty="0">
              <a:solidFill>
                <a:schemeClr val="tx1"/>
              </a:solidFill>
              <a:latin typeface="+mj-lt"/>
            </a:endParaRPr>
          </a:p>
        </p:txBody>
      </p:sp>
      <p:cxnSp>
        <p:nvCxnSpPr>
          <p:cNvPr id="43" name="Elbow Connector 42"/>
          <p:cNvCxnSpPr>
            <a:stCxn id="30" idx="3"/>
            <a:endCxn id="32" idx="1"/>
          </p:cNvCxnSpPr>
          <p:nvPr/>
        </p:nvCxnSpPr>
        <p:spPr bwMode="auto">
          <a:xfrm>
            <a:off x="3767692" y="2122385"/>
            <a:ext cx="2433778" cy="1397342"/>
          </a:xfrm>
          <a:prstGeom prst="bentConnector3">
            <a:avLst>
              <a:gd name="adj1" fmla="val 50000"/>
            </a:avLst>
          </a:prstGeom>
          <a:noFill/>
          <a:ln w="38100" cap="flat" cmpd="sng" algn="ctr">
            <a:solidFill>
              <a:schemeClr val="tx1"/>
            </a:solidFill>
            <a:prstDash val="solid"/>
            <a:round/>
            <a:headEnd type="none" w="med" len="med"/>
            <a:tailEnd type="non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cxnSp>
        <p:nvCxnSpPr>
          <p:cNvPr id="44" name="Elbow Connector 43"/>
          <p:cNvCxnSpPr>
            <a:stCxn id="37" idx="3"/>
            <a:endCxn id="32" idx="1"/>
          </p:cNvCxnSpPr>
          <p:nvPr/>
        </p:nvCxnSpPr>
        <p:spPr bwMode="auto">
          <a:xfrm flipV="1">
            <a:off x="3782324" y="3519727"/>
            <a:ext cx="2419146" cy="1656555"/>
          </a:xfrm>
          <a:prstGeom prst="bentConnector3">
            <a:avLst>
              <a:gd name="adj1" fmla="val 50000"/>
            </a:avLst>
          </a:prstGeom>
          <a:noFill/>
          <a:ln w="38100" cap="flat" cmpd="sng" algn="ctr">
            <a:solidFill>
              <a:schemeClr val="tx1"/>
            </a:solidFill>
            <a:prstDash val="solid"/>
            <a:round/>
            <a:headEnd type="none" w="med" len="med"/>
            <a:tailEnd type="triangle"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
        <p:nvSpPr>
          <p:cNvPr id="45" name="Rounded Rectangle 14"/>
          <p:cNvSpPr/>
          <p:nvPr/>
        </p:nvSpPr>
        <p:spPr bwMode="auto">
          <a:xfrm>
            <a:off x="228601" y="1828801"/>
            <a:ext cx="1371599" cy="533399"/>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48" name="Rounded Rectangle 14"/>
          <p:cNvSpPr/>
          <p:nvPr/>
        </p:nvSpPr>
        <p:spPr bwMode="auto">
          <a:xfrm>
            <a:off x="228601" y="4953001"/>
            <a:ext cx="1447799" cy="584774"/>
          </a:xfrm>
          <a:prstGeom prst="roundRect">
            <a:avLst/>
          </a:prstGeom>
          <a:solidFill>
            <a:srgbClr val="D9D9D9"/>
          </a:solidFill>
          <a:ln w="38100" cap="flat" cmpd="sng" algn="ctr">
            <a:solidFill>
              <a:srgbClr val="FFC00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50" name="TextBox 67"/>
          <p:cNvSpPr txBox="1"/>
          <p:nvPr/>
        </p:nvSpPr>
        <p:spPr>
          <a:xfrm>
            <a:off x="-228600" y="1934729"/>
            <a:ext cx="2286000" cy="338554"/>
          </a:xfrm>
          <a:prstGeom prst="rect">
            <a:avLst/>
          </a:prstGeom>
          <a:noFill/>
        </p:spPr>
        <p:txBody>
          <a:bodyPr wrap="square" rtlCol="0">
            <a:spAutoFit/>
          </a:bodyPr>
          <a:lstStyle/>
          <a:p>
            <a:pPr algn="ctr"/>
            <a:r>
              <a:rPr lang="en-US" sz="1600" b="0" dirty="0" smtClean="0">
                <a:solidFill>
                  <a:schemeClr val="tx1"/>
                </a:solidFill>
                <a:latin typeface="+mj-lt"/>
                <a:cs typeface="Lucida Bright"/>
              </a:rPr>
              <a:t>Magnetometer</a:t>
            </a:r>
            <a:endParaRPr lang="en-US" sz="1600" b="0" dirty="0">
              <a:solidFill>
                <a:schemeClr val="tx1"/>
              </a:solidFill>
              <a:latin typeface="+mj-lt"/>
              <a:cs typeface="Lucida Bright"/>
            </a:endParaRPr>
          </a:p>
        </p:txBody>
      </p:sp>
      <p:sp>
        <p:nvSpPr>
          <p:cNvPr id="51" name="TextBox 67"/>
          <p:cNvSpPr txBox="1"/>
          <p:nvPr/>
        </p:nvSpPr>
        <p:spPr>
          <a:xfrm>
            <a:off x="-152400" y="4953000"/>
            <a:ext cx="2286000" cy="584775"/>
          </a:xfrm>
          <a:prstGeom prst="rect">
            <a:avLst/>
          </a:prstGeom>
          <a:noFill/>
        </p:spPr>
        <p:txBody>
          <a:bodyPr wrap="square" rtlCol="0">
            <a:spAutoFit/>
          </a:bodyPr>
          <a:lstStyle/>
          <a:p>
            <a:pPr algn="ctr"/>
            <a:r>
              <a:rPr lang="en-US" sz="1600" b="0" dirty="0" smtClean="0">
                <a:solidFill>
                  <a:schemeClr val="tx1"/>
                </a:solidFill>
                <a:latin typeface="+mj-lt"/>
                <a:cs typeface="Lucida Bright"/>
              </a:rPr>
              <a:t>Accelerometer,</a:t>
            </a:r>
          </a:p>
          <a:p>
            <a:pPr algn="ctr"/>
            <a:r>
              <a:rPr lang="en-US" sz="1600" b="0" dirty="0" smtClean="0">
                <a:solidFill>
                  <a:schemeClr val="tx1"/>
                </a:solidFill>
                <a:latin typeface="+mj-lt"/>
                <a:cs typeface="Lucida Bright"/>
              </a:rPr>
              <a:t>Gyroscope</a:t>
            </a:r>
            <a:endParaRPr lang="en-US" sz="1600" b="0" dirty="0">
              <a:solidFill>
                <a:schemeClr val="tx1"/>
              </a:solidFill>
              <a:latin typeface="+mj-lt"/>
              <a:cs typeface="Lucida Bright"/>
            </a:endParaRPr>
          </a:p>
        </p:txBody>
      </p:sp>
      <p:sp>
        <p:nvSpPr>
          <p:cNvPr id="52" name="Rounded Rectangle 14"/>
          <p:cNvSpPr/>
          <p:nvPr/>
        </p:nvSpPr>
        <p:spPr bwMode="auto">
          <a:xfrm>
            <a:off x="6194158" y="4616809"/>
            <a:ext cx="1566244" cy="851859"/>
          </a:xfrm>
          <a:prstGeom prst="roundRect">
            <a:avLst/>
          </a:prstGeom>
          <a:solidFill>
            <a:srgbClr val="D9D9D9"/>
          </a:solidFill>
          <a:ln w="38100" cap="flat" cmpd="sng" algn="ctr">
            <a:solidFill>
              <a:srgbClr val="7030A0"/>
            </a:solidFill>
            <a:prstDash val="solid"/>
            <a:round/>
            <a:headEnd type="none" w="med" len="med"/>
            <a:tailEnd type="none" w="med" len="med"/>
          </a:ln>
          <a:effectLst>
            <a:outerShdw blurRad="50800" dist="38100" dir="2700000">
              <a:srgbClr val="000000">
                <a:alpha val="43000"/>
              </a:srgbClr>
            </a:outerShdw>
          </a:effec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0" i="0" u="none" strike="noStrike" cap="none" normalizeH="0" baseline="0" dirty="0">
              <a:ln>
                <a:noFill/>
              </a:ln>
              <a:solidFill>
                <a:schemeClr val="tx1"/>
              </a:solidFill>
              <a:effectLst/>
              <a:latin typeface="+mj-lt"/>
              <a:ea typeface="ＭＳ Ｐゴシック" charset="-128"/>
              <a:cs typeface="ＭＳ Ｐゴシック" charset="-128"/>
            </a:endParaRPr>
          </a:p>
        </p:txBody>
      </p:sp>
      <p:sp>
        <p:nvSpPr>
          <p:cNvPr id="53" name="TextBox 17"/>
          <p:cNvSpPr txBox="1"/>
          <p:nvPr/>
        </p:nvSpPr>
        <p:spPr>
          <a:xfrm>
            <a:off x="6283885" y="4749225"/>
            <a:ext cx="1471557" cy="584775"/>
          </a:xfrm>
          <a:prstGeom prst="rect">
            <a:avLst/>
          </a:prstGeom>
          <a:noFill/>
        </p:spPr>
        <p:txBody>
          <a:bodyPr wrap="none" rtlCol="0">
            <a:spAutoFit/>
          </a:bodyPr>
          <a:lstStyle/>
          <a:p>
            <a:pPr algn="ctr"/>
            <a:r>
              <a:rPr lang="en-US" sz="1600" b="0" dirty="0" smtClean="0">
                <a:solidFill>
                  <a:schemeClr val="tx1"/>
                </a:solidFill>
                <a:latin typeface="+mj-lt"/>
                <a:cs typeface="Lucida Bright"/>
              </a:rPr>
              <a:t>Toothbrushing</a:t>
            </a:r>
          </a:p>
          <a:p>
            <a:pPr algn="ctr"/>
            <a:r>
              <a:rPr lang="en-US" sz="1600" b="0" dirty="0" smtClean="0">
                <a:solidFill>
                  <a:schemeClr val="tx1"/>
                </a:solidFill>
                <a:latin typeface="+mj-lt"/>
                <a:cs typeface="Lucida Bright"/>
              </a:rPr>
              <a:t>Order</a:t>
            </a:r>
            <a:endParaRPr lang="en-US" sz="1600" b="0" dirty="0">
              <a:solidFill>
                <a:schemeClr val="tx1"/>
              </a:solidFill>
              <a:latin typeface="+mj-lt"/>
              <a:cs typeface="Lucida Bright"/>
            </a:endParaRPr>
          </a:p>
        </p:txBody>
      </p:sp>
      <p:cxnSp>
        <p:nvCxnSpPr>
          <p:cNvPr id="54" name="Straight Arrow Connector 5"/>
          <p:cNvCxnSpPr>
            <a:stCxn id="52" idx="0"/>
          </p:cNvCxnSpPr>
          <p:nvPr/>
        </p:nvCxnSpPr>
        <p:spPr bwMode="auto">
          <a:xfrm flipV="1">
            <a:off x="6977280" y="3945656"/>
            <a:ext cx="1" cy="671153"/>
          </a:xfrm>
          <a:prstGeom prst="straightConnector1">
            <a:avLst/>
          </a:prstGeom>
          <a:solidFill>
            <a:schemeClr val="accent1"/>
          </a:solidFill>
          <a:ln w="28575" cap="flat" cmpd="sng" algn="ctr">
            <a:solidFill>
              <a:schemeClr val="tx1"/>
            </a:solidFill>
            <a:prstDash val="solid"/>
            <a:round/>
            <a:headEnd type="none" w="med" len="med"/>
            <a:tailEnd type="arrow" w="med" len="med"/>
          </a:ln>
          <a:effectLst/>
        </p:spPr>
      </p:cxnSp>
    </p:spTree>
    <p:extLst>
      <p:ext uri="{BB962C8B-B14F-4D97-AF65-F5344CB8AC3E}">
        <p14:creationId xmlns:p14="http://schemas.microsoft.com/office/powerpoint/2010/main" val="33465513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grpId="0" nodeType="withEffect">
                                  <p:stCondLst>
                                    <p:cond delay="0"/>
                                  </p:stCondLst>
                                  <p:childTnLst>
                                    <p:animEffect transition="out" filter="fade">
                                      <p:cBhvr>
                                        <p:cTn id="6" dur="500" tmFilter="0, 0; .2, .5; .8, .5; 1, 0"/>
                                        <p:tgtEl>
                                          <p:spTgt spid="3"/>
                                        </p:tgtEl>
                                      </p:cBhvr>
                                    </p:animEffect>
                                    <p:animScale>
                                      <p:cBhvr>
                                        <p:cTn id="7" dur="250" autoRev="1" fill="hold"/>
                                        <p:tgtEl>
                                          <p:spTgt spid="3"/>
                                        </p:tgtEl>
                                      </p:cBhvr>
                                      <p:by x="105000" y="105000"/>
                                    </p:animScale>
                                  </p:childTnLst>
                                </p:cTn>
                              </p:par>
                              <p:par>
                                <p:cTn id="8" presetID="9" presetClass="emph" presetSubtype="0" nodeType="withEffect">
                                  <p:stCondLst>
                                    <p:cond delay="0"/>
                                  </p:stCondLst>
                                  <p:childTnLst>
                                    <p:set>
                                      <p:cBhvr rctx="PPT">
                                        <p:cTn id="9" dur="indefinite"/>
                                        <p:tgtEl>
                                          <p:spTgt spid="35"/>
                                        </p:tgtEl>
                                        <p:attrNameLst>
                                          <p:attrName>style.opacity</p:attrName>
                                        </p:attrNameLst>
                                      </p:cBhvr>
                                      <p:to>
                                        <p:strVal val="0.5"/>
                                      </p:to>
                                    </p:set>
                                    <p:animEffect filter="image" prLst="opacity: 0.5">
                                      <p:cBhvr rctx="IE">
                                        <p:cTn id="10" dur="indefinite"/>
                                        <p:tgtEl>
                                          <p:spTgt spid="35"/>
                                        </p:tgtEl>
                                      </p:cBhvr>
                                    </p:animEffect>
                                  </p:childTnLst>
                                </p:cTn>
                              </p:par>
                              <p:par>
                                <p:cTn id="11" presetID="9" presetClass="emph" presetSubtype="0" grpId="0" nodeType="withEffect">
                                  <p:stCondLst>
                                    <p:cond delay="0"/>
                                  </p:stCondLst>
                                  <p:childTnLst>
                                    <p:set>
                                      <p:cBhvr rctx="PPT">
                                        <p:cTn id="12" dur="indefinite"/>
                                        <p:tgtEl>
                                          <p:spTgt spid="30"/>
                                        </p:tgtEl>
                                        <p:attrNameLst>
                                          <p:attrName>style.opacity</p:attrName>
                                        </p:attrNameLst>
                                      </p:cBhvr>
                                      <p:to>
                                        <p:strVal val="0.5"/>
                                      </p:to>
                                    </p:set>
                                    <p:animEffect filter="image" prLst="opacity: 0.5">
                                      <p:cBhvr rctx="IE">
                                        <p:cTn id="13" dur="indefinite"/>
                                        <p:tgtEl>
                                          <p:spTgt spid="30"/>
                                        </p:tgtEl>
                                      </p:cBhvr>
                                    </p:animEffect>
                                  </p:childTnLst>
                                </p:cTn>
                              </p:par>
                              <p:par>
                                <p:cTn id="14" presetID="9" presetClass="emph" presetSubtype="0" grpId="0" nodeType="withEffect">
                                  <p:stCondLst>
                                    <p:cond delay="0"/>
                                  </p:stCondLst>
                                  <p:childTnLst>
                                    <p:set>
                                      <p:cBhvr rctx="PPT">
                                        <p:cTn id="15" dur="indefinite"/>
                                        <p:tgtEl>
                                          <p:spTgt spid="29"/>
                                        </p:tgtEl>
                                        <p:attrNameLst>
                                          <p:attrName>style.opacity</p:attrName>
                                        </p:attrNameLst>
                                      </p:cBhvr>
                                      <p:to>
                                        <p:strVal val="0.5"/>
                                      </p:to>
                                    </p:set>
                                    <p:animEffect filter="image" prLst="opacity: 0.5">
                                      <p:cBhvr rctx="IE">
                                        <p:cTn id="16" dur="indefinite"/>
                                        <p:tgtEl>
                                          <p:spTgt spid="29"/>
                                        </p:tgtEl>
                                      </p:cBhvr>
                                    </p:animEffect>
                                  </p:childTnLst>
                                </p:cTn>
                              </p:par>
                              <p:par>
                                <p:cTn id="17" presetID="9" presetClass="emph" presetSubtype="0" nodeType="withEffect">
                                  <p:stCondLst>
                                    <p:cond delay="0"/>
                                  </p:stCondLst>
                                  <p:childTnLst>
                                    <p:set>
                                      <p:cBhvr rctx="PPT">
                                        <p:cTn id="18" dur="indefinite"/>
                                        <p:tgtEl>
                                          <p:spTgt spid="26"/>
                                        </p:tgtEl>
                                        <p:attrNameLst>
                                          <p:attrName>style.opacity</p:attrName>
                                        </p:attrNameLst>
                                      </p:cBhvr>
                                      <p:to>
                                        <p:strVal val="0.5"/>
                                      </p:to>
                                    </p:set>
                                    <p:animEffect filter="image" prLst="opacity: 0.5">
                                      <p:cBhvr rctx="IE">
                                        <p:cTn id="19" dur="indefinite"/>
                                        <p:tgtEl>
                                          <p:spTgt spid="26"/>
                                        </p:tgtEl>
                                      </p:cBhvr>
                                    </p:animEffect>
                                  </p:childTnLst>
                                </p:cTn>
                              </p:par>
                              <p:par>
                                <p:cTn id="20" presetID="9" presetClass="emph" presetSubtype="0" grpId="0" nodeType="withEffect">
                                  <p:stCondLst>
                                    <p:cond delay="0"/>
                                  </p:stCondLst>
                                  <p:childTnLst>
                                    <p:set>
                                      <p:cBhvr rctx="PPT">
                                        <p:cTn id="21" dur="indefinite"/>
                                        <p:tgtEl>
                                          <p:spTgt spid="42"/>
                                        </p:tgtEl>
                                        <p:attrNameLst>
                                          <p:attrName>style.opacity</p:attrName>
                                        </p:attrNameLst>
                                      </p:cBhvr>
                                      <p:to>
                                        <p:strVal val="0.5"/>
                                      </p:to>
                                    </p:set>
                                    <p:animEffect filter="image" prLst="opacity: 0.5">
                                      <p:cBhvr rctx="IE">
                                        <p:cTn id="22" dur="indefinite"/>
                                        <p:tgtEl>
                                          <p:spTgt spid="42"/>
                                        </p:tgtEl>
                                      </p:cBhvr>
                                    </p:animEffect>
                                  </p:childTnLst>
                                </p:cTn>
                              </p:par>
                              <p:par>
                                <p:cTn id="23" presetID="9" presetClass="emph" presetSubtype="0" nodeType="withEffect">
                                  <p:stCondLst>
                                    <p:cond delay="0"/>
                                  </p:stCondLst>
                                  <p:childTnLst>
                                    <p:set>
                                      <p:cBhvr rctx="PPT">
                                        <p:cTn id="24" dur="indefinite"/>
                                        <p:tgtEl>
                                          <p:spTgt spid="43"/>
                                        </p:tgtEl>
                                        <p:attrNameLst>
                                          <p:attrName>style.opacity</p:attrName>
                                        </p:attrNameLst>
                                      </p:cBhvr>
                                      <p:to>
                                        <p:strVal val="0.5"/>
                                      </p:to>
                                    </p:set>
                                    <p:animEffect filter="image" prLst="opacity: 0.5">
                                      <p:cBhvr rctx="IE">
                                        <p:cTn id="25" dur="indefinite"/>
                                        <p:tgtEl>
                                          <p:spTgt spid="43"/>
                                        </p:tgtEl>
                                      </p:cBhvr>
                                    </p:animEffect>
                                  </p:childTnLst>
                                </p:cTn>
                              </p:par>
                              <p:par>
                                <p:cTn id="26" presetID="9" presetClass="emph" presetSubtype="0" grpId="0" nodeType="withEffect">
                                  <p:stCondLst>
                                    <p:cond delay="0"/>
                                  </p:stCondLst>
                                  <p:childTnLst>
                                    <p:set>
                                      <p:cBhvr rctx="PPT">
                                        <p:cTn id="27" dur="indefinite"/>
                                        <p:tgtEl>
                                          <p:spTgt spid="37"/>
                                        </p:tgtEl>
                                        <p:attrNameLst>
                                          <p:attrName>style.opacity</p:attrName>
                                        </p:attrNameLst>
                                      </p:cBhvr>
                                      <p:to>
                                        <p:strVal val="0.5"/>
                                      </p:to>
                                    </p:set>
                                    <p:animEffect filter="image" prLst="opacity: 0.5">
                                      <p:cBhvr rctx="IE">
                                        <p:cTn id="28" dur="indefinite"/>
                                        <p:tgtEl>
                                          <p:spTgt spid="37"/>
                                        </p:tgtEl>
                                      </p:cBhvr>
                                    </p:animEffect>
                                  </p:childTnLst>
                                </p:cTn>
                              </p:par>
                              <p:par>
                                <p:cTn id="29" presetID="9" presetClass="emph" presetSubtype="0" grpId="0" nodeType="withEffect">
                                  <p:stCondLst>
                                    <p:cond delay="0"/>
                                  </p:stCondLst>
                                  <p:childTnLst>
                                    <p:set>
                                      <p:cBhvr rctx="PPT">
                                        <p:cTn id="30" dur="indefinite"/>
                                        <p:tgtEl>
                                          <p:spTgt spid="38"/>
                                        </p:tgtEl>
                                        <p:attrNameLst>
                                          <p:attrName>style.opacity</p:attrName>
                                        </p:attrNameLst>
                                      </p:cBhvr>
                                      <p:to>
                                        <p:strVal val="0.5"/>
                                      </p:to>
                                    </p:set>
                                    <p:animEffect filter="image" prLst="opacity: 0.5">
                                      <p:cBhvr rctx="IE">
                                        <p:cTn id="31" dur="indefinite"/>
                                        <p:tgtEl>
                                          <p:spTgt spid="38"/>
                                        </p:tgtEl>
                                      </p:cBhvr>
                                    </p:animEffect>
                                  </p:childTnLst>
                                </p:cTn>
                              </p:par>
                              <p:par>
                                <p:cTn id="32" presetID="9" presetClass="emph" presetSubtype="0" nodeType="withEffect">
                                  <p:stCondLst>
                                    <p:cond delay="0"/>
                                  </p:stCondLst>
                                  <p:childTnLst>
                                    <p:set>
                                      <p:cBhvr rctx="PPT">
                                        <p:cTn id="33" dur="indefinite"/>
                                        <p:tgtEl>
                                          <p:spTgt spid="36"/>
                                        </p:tgtEl>
                                        <p:attrNameLst>
                                          <p:attrName>style.opacity</p:attrName>
                                        </p:attrNameLst>
                                      </p:cBhvr>
                                      <p:to>
                                        <p:strVal val="0.5"/>
                                      </p:to>
                                    </p:set>
                                    <p:animEffect filter="image" prLst="opacity: 0.5">
                                      <p:cBhvr rctx="IE">
                                        <p:cTn id="34" dur="indefinite"/>
                                        <p:tgtEl>
                                          <p:spTgt spid="36"/>
                                        </p:tgtEl>
                                      </p:cBhvr>
                                    </p:animEffect>
                                  </p:childTnLst>
                                </p:cTn>
                              </p:par>
                              <p:par>
                                <p:cTn id="35" presetID="9" presetClass="emph" presetSubtype="0" nodeType="withEffect">
                                  <p:stCondLst>
                                    <p:cond delay="0"/>
                                  </p:stCondLst>
                                  <p:childTnLst>
                                    <p:set>
                                      <p:cBhvr rctx="PPT">
                                        <p:cTn id="36" dur="indefinite"/>
                                        <p:tgtEl>
                                          <p:spTgt spid="31"/>
                                        </p:tgtEl>
                                        <p:attrNameLst>
                                          <p:attrName>style.opacity</p:attrName>
                                        </p:attrNameLst>
                                      </p:cBhvr>
                                      <p:to>
                                        <p:strVal val="0.5"/>
                                      </p:to>
                                    </p:set>
                                    <p:animEffect filter="image" prLst="opacity: 0.5">
                                      <p:cBhvr rctx="IE">
                                        <p:cTn id="37" dur="indefinite"/>
                                        <p:tgtEl>
                                          <p:spTgt spid="31"/>
                                        </p:tgtEl>
                                      </p:cBhvr>
                                    </p:animEffect>
                                  </p:childTnLst>
                                </p:cTn>
                              </p:par>
                              <p:par>
                                <p:cTn id="38" presetID="9" presetClass="emph" presetSubtype="0" grpId="0" nodeType="withEffect">
                                  <p:stCondLst>
                                    <p:cond delay="0"/>
                                  </p:stCondLst>
                                  <p:childTnLst>
                                    <p:set>
                                      <p:cBhvr rctx="PPT">
                                        <p:cTn id="39" dur="indefinite"/>
                                        <p:tgtEl>
                                          <p:spTgt spid="39"/>
                                        </p:tgtEl>
                                        <p:attrNameLst>
                                          <p:attrName>style.opacity</p:attrName>
                                        </p:attrNameLst>
                                      </p:cBhvr>
                                      <p:to>
                                        <p:strVal val="0.5"/>
                                      </p:to>
                                    </p:set>
                                    <p:animEffect filter="image" prLst="opacity: 0.5">
                                      <p:cBhvr rctx="IE">
                                        <p:cTn id="40" dur="indefinite"/>
                                        <p:tgtEl>
                                          <p:spTgt spid="39"/>
                                        </p:tgtEl>
                                      </p:cBhvr>
                                    </p:animEffect>
                                  </p:childTnLst>
                                </p:cTn>
                              </p:par>
                              <p:par>
                                <p:cTn id="41" presetID="26" presetClass="emph" presetSubtype="0" fill="hold" grpId="0" nodeType="withEffect">
                                  <p:stCondLst>
                                    <p:cond delay="0"/>
                                  </p:stCondLst>
                                  <p:childTnLst>
                                    <p:animEffect transition="out" filter="fade">
                                      <p:cBhvr>
                                        <p:cTn id="42" dur="500" tmFilter="0, 0; .2, .5; .8, .5; 1, 0"/>
                                        <p:tgtEl>
                                          <p:spTgt spid="32"/>
                                        </p:tgtEl>
                                      </p:cBhvr>
                                    </p:animEffect>
                                    <p:animScale>
                                      <p:cBhvr>
                                        <p:cTn id="43" dur="250" autoRev="1" fill="hold"/>
                                        <p:tgtEl>
                                          <p:spTgt spid="32"/>
                                        </p:tgtEl>
                                      </p:cBhvr>
                                      <p:by x="105000" y="105000"/>
                                    </p:animScale>
                                  </p:childTnLst>
                                </p:cTn>
                              </p:par>
                              <p:par>
                                <p:cTn id="44" presetID="26" presetClass="emph" presetSubtype="0" fill="hold" grpId="0" nodeType="withEffect">
                                  <p:stCondLst>
                                    <p:cond delay="0"/>
                                  </p:stCondLst>
                                  <p:childTnLst>
                                    <p:animEffect transition="out" filter="fade">
                                      <p:cBhvr>
                                        <p:cTn id="45" dur="500" tmFilter="0, 0; .2, .5; .8, .5; 1, 0"/>
                                        <p:tgtEl>
                                          <p:spTgt spid="34"/>
                                        </p:tgtEl>
                                      </p:cBhvr>
                                    </p:animEffect>
                                    <p:animScale>
                                      <p:cBhvr>
                                        <p:cTn id="46" dur="250" autoRev="1" fill="hold"/>
                                        <p:tgtEl>
                                          <p:spTgt spid="34"/>
                                        </p:tgtEl>
                                      </p:cBhvr>
                                      <p:by x="105000" y="105000"/>
                                    </p:animScale>
                                  </p:childTnLst>
                                </p:cTn>
                              </p:par>
                              <p:par>
                                <p:cTn id="47" presetID="26" presetClass="emph" presetSubtype="0" fill="hold" nodeType="withEffect">
                                  <p:stCondLst>
                                    <p:cond delay="0"/>
                                  </p:stCondLst>
                                  <p:childTnLst>
                                    <p:animEffect transition="out" filter="fade">
                                      <p:cBhvr>
                                        <p:cTn id="48" dur="500" tmFilter="0, 0; .2, .5; .8, .5; 1, 0"/>
                                        <p:tgtEl>
                                          <p:spTgt spid="40"/>
                                        </p:tgtEl>
                                      </p:cBhvr>
                                    </p:animEffect>
                                    <p:animScale>
                                      <p:cBhvr>
                                        <p:cTn id="49" dur="250" autoRev="1" fill="hold"/>
                                        <p:tgtEl>
                                          <p:spTgt spid="40"/>
                                        </p:tgtEl>
                                      </p:cBhvr>
                                      <p:by x="105000" y="105000"/>
                                    </p:animScale>
                                  </p:childTnLst>
                                </p:cTn>
                              </p:par>
                              <p:par>
                                <p:cTn id="50" presetID="26" presetClass="emph" presetSubtype="0" fill="hold" grpId="0" nodeType="withEffect">
                                  <p:stCondLst>
                                    <p:cond delay="0"/>
                                  </p:stCondLst>
                                  <p:childTnLst>
                                    <p:animEffect transition="out" filter="fade">
                                      <p:cBhvr>
                                        <p:cTn id="51" dur="500" tmFilter="0, 0; .2, .5; .8, .5; 1, 0"/>
                                        <p:tgtEl>
                                          <p:spTgt spid="41"/>
                                        </p:tgtEl>
                                      </p:cBhvr>
                                    </p:animEffect>
                                    <p:animScale>
                                      <p:cBhvr>
                                        <p:cTn id="52" dur="250" autoRev="1" fill="hold"/>
                                        <p:tgtEl>
                                          <p:spTgt spid="41"/>
                                        </p:tgtEl>
                                      </p:cBhvr>
                                      <p:by x="105000" y="105000"/>
                                    </p:animScale>
                                  </p:childTnLst>
                                </p:cTn>
                              </p:par>
                              <p:par>
                                <p:cTn id="53" presetID="9" presetClass="emph" presetSubtype="0" nodeType="withEffect">
                                  <p:stCondLst>
                                    <p:cond delay="0"/>
                                  </p:stCondLst>
                                  <p:childTnLst>
                                    <p:set>
                                      <p:cBhvr rctx="PPT">
                                        <p:cTn id="54" dur="indefinite"/>
                                        <p:tgtEl>
                                          <p:spTgt spid="44"/>
                                        </p:tgtEl>
                                        <p:attrNameLst>
                                          <p:attrName>style.opacity</p:attrName>
                                        </p:attrNameLst>
                                      </p:cBhvr>
                                      <p:to>
                                        <p:strVal val="0.5"/>
                                      </p:to>
                                    </p:set>
                                    <p:animEffect filter="image" prLst="opacity: 0.5">
                                      <p:cBhvr rctx="IE">
                                        <p:cTn id="55" dur="indefinite"/>
                                        <p:tgtEl>
                                          <p:spTgt spid="44"/>
                                        </p:tgtEl>
                                      </p:cBhvr>
                                    </p:animEffect>
                                  </p:childTnLst>
                                </p:cTn>
                              </p:par>
                              <p:par>
                                <p:cTn id="56" presetID="9" presetClass="emph" presetSubtype="0" grpId="0" nodeType="withEffect">
                                  <p:stCondLst>
                                    <p:cond delay="0"/>
                                  </p:stCondLst>
                                  <p:childTnLst>
                                    <p:set>
                                      <p:cBhvr rctx="PPT">
                                        <p:cTn id="57" dur="indefinite"/>
                                        <p:tgtEl>
                                          <p:spTgt spid="45"/>
                                        </p:tgtEl>
                                        <p:attrNameLst>
                                          <p:attrName>style.opacity</p:attrName>
                                        </p:attrNameLst>
                                      </p:cBhvr>
                                      <p:to>
                                        <p:strVal val="0.5"/>
                                      </p:to>
                                    </p:set>
                                    <p:animEffect filter="image" prLst="opacity: 0.5">
                                      <p:cBhvr rctx="IE">
                                        <p:cTn id="58" dur="indefinite"/>
                                        <p:tgtEl>
                                          <p:spTgt spid="45"/>
                                        </p:tgtEl>
                                      </p:cBhvr>
                                    </p:animEffect>
                                  </p:childTnLst>
                                </p:cTn>
                              </p:par>
                              <p:par>
                                <p:cTn id="59" presetID="9" presetClass="emph" presetSubtype="0" grpId="0" nodeType="withEffect">
                                  <p:stCondLst>
                                    <p:cond delay="0"/>
                                  </p:stCondLst>
                                  <p:childTnLst>
                                    <p:set>
                                      <p:cBhvr rctx="PPT">
                                        <p:cTn id="60" dur="indefinite"/>
                                        <p:tgtEl>
                                          <p:spTgt spid="48"/>
                                        </p:tgtEl>
                                        <p:attrNameLst>
                                          <p:attrName>style.opacity</p:attrName>
                                        </p:attrNameLst>
                                      </p:cBhvr>
                                      <p:to>
                                        <p:strVal val="0.5"/>
                                      </p:to>
                                    </p:set>
                                    <p:animEffect filter="image" prLst="opacity: 0.5">
                                      <p:cBhvr rctx="IE">
                                        <p:cTn id="61" dur="indefinite"/>
                                        <p:tgtEl>
                                          <p:spTgt spid="48"/>
                                        </p:tgtEl>
                                      </p:cBhvr>
                                    </p:animEffect>
                                  </p:childTnLst>
                                </p:cTn>
                              </p:par>
                              <p:par>
                                <p:cTn id="62" presetID="9" presetClass="emph" presetSubtype="0" grpId="0" nodeType="withEffect">
                                  <p:stCondLst>
                                    <p:cond delay="0"/>
                                  </p:stCondLst>
                                  <p:childTnLst>
                                    <p:set>
                                      <p:cBhvr rctx="PPT">
                                        <p:cTn id="63" dur="indefinite"/>
                                        <p:tgtEl>
                                          <p:spTgt spid="50"/>
                                        </p:tgtEl>
                                        <p:attrNameLst>
                                          <p:attrName>style.opacity</p:attrName>
                                        </p:attrNameLst>
                                      </p:cBhvr>
                                      <p:to>
                                        <p:strVal val="0.5"/>
                                      </p:to>
                                    </p:set>
                                    <p:animEffect filter="image" prLst="opacity: 0.5">
                                      <p:cBhvr rctx="IE">
                                        <p:cTn id="64" dur="indefinite"/>
                                        <p:tgtEl>
                                          <p:spTgt spid="50"/>
                                        </p:tgtEl>
                                      </p:cBhvr>
                                    </p:animEffect>
                                  </p:childTnLst>
                                </p:cTn>
                              </p:par>
                              <p:par>
                                <p:cTn id="65" presetID="9" presetClass="emph" presetSubtype="0" grpId="0" nodeType="withEffect">
                                  <p:stCondLst>
                                    <p:cond delay="0"/>
                                  </p:stCondLst>
                                  <p:childTnLst>
                                    <p:set>
                                      <p:cBhvr rctx="PPT">
                                        <p:cTn id="66" dur="indefinite"/>
                                        <p:tgtEl>
                                          <p:spTgt spid="51"/>
                                        </p:tgtEl>
                                        <p:attrNameLst>
                                          <p:attrName>style.opacity</p:attrName>
                                        </p:attrNameLst>
                                      </p:cBhvr>
                                      <p:to>
                                        <p:strVal val="0.5"/>
                                      </p:to>
                                    </p:set>
                                    <p:animEffect filter="image" prLst="opacity: 0.5">
                                      <p:cBhvr rctx="IE">
                                        <p:cTn id="67" dur="indefinite"/>
                                        <p:tgtEl>
                                          <p:spTgt spid="51"/>
                                        </p:tgtEl>
                                      </p:cBhvr>
                                    </p:animEffect>
                                  </p:childTnLst>
                                </p:cTn>
                              </p:par>
                              <p:par>
                                <p:cTn id="68" presetID="9" presetClass="emph" presetSubtype="0" grpId="0" nodeType="withEffect">
                                  <p:stCondLst>
                                    <p:cond delay="0"/>
                                  </p:stCondLst>
                                  <p:childTnLst>
                                    <p:set>
                                      <p:cBhvr rctx="PPT">
                                        <p:cTn id="69" dur="indefinite"/>
                                        <p:tgtEl>
                                          <p:spTgt spid="8"/>
                                        </p:tgtEl>
                                        <p:attrNameLst>
                                          <p:attrName>style.opacity</p:attrName>
                                        </p:attrNameLst>
                                      </p:cBhvr>
                                      <p:to>
                                        <p:strVal val="0.5"/>
                                      </p:to>
                                    </p:set>
                                    <p:animEffect filter="image" prLst="opacity: 0.5">
                                      <p:cBhvr rctx="IE">
                                        <p:cTn id="70" dur="indefinite"/>
                                        <p:tgtEl>
                                          <p:spTgt spid="8"/>
                                        </p:tgtEl>
                                      </p:cBhvr>
                                    </p:animEffect>
                                  </p:childTnLst>
                                </p:cTn>
                              </p:par>
                              <p:par>
                                <p:cTn id="71" presetID="26" presetClass="emph" presetSubtype="0" fill="hold" nodeType="withEffect">
                                  <p:stCondLst>
                                    <p:cond delay="0"/>
                                  </p:stCondLst>
                                  <p:childTnLst>
                                    <p:animEffect transition="out" filter="fade">
                                      <p:cBhvr>
                                        <p:cTn id="72" dur="1500" tmFilter="0, 0; .2, .5; .8, .5; 1, 0"/>
                                        <p:tgtEl>
                                          <p:spTgt spid="54"/>
                                        </p:tgtEl>
                                      </p:cBhvr>
                                    </p:animEffect>
                                    <p:animScale>
                                      <p:cBhvr>
                                        <p:cTn id="73" dur="750" autoRev="1" fill="hold"/>
                                        <p:tgtEl>
                                          <p:spTgt spid="54"/>
                                        </p:tgtEl>
                                      </p:cBhvr>
                                      <p:by x="105000" y="105000"/>
                                    </p:animScale>
                                  </p:childTnLst>
                                </p:cTn>
                              </p:par>
                              <p:par>
                                <p:cTn id="74" presetID="26" presetClass="emph" presetSubtype="0" fill="hold" grpId="0" nodeType="withEffect">
                                  <p:stCondLst>
                                    <p:cond delay="0"/>
                                  </p:stCondLst>
                                  <p:childTnLst>
                                    <p:animEffect transition="out" filter="fade">
                                      <p:cBhvr>
                                        <p:cTn id="75" dur="500" tmFilter="0, 0; .2, .5; .8, .5; 1, 0"/>
                                        <p:tgtEl>
                                          <p:spTgt spid="53"/>
                                        </p:tgtEl>
                                      </p:cBhvr>
                                    </p:animEffect>
                                    <p:animScale>
                                      <p:cBhvr>
                                        <p:cTn id="76" dur="250" autoRev="1" fill="hold"/>
                                        <p:tgtEl>
                                          <p:spTgt spid="53"/>
                                        </p:tgtEl>
                                      </p:cBhvr>
                                      <p:by x="105000" y="105000"/>
                                    </p:animScale>
                                  </p:childTnLst>
                                </p:cTn>
                              </p:par>
                              <p:par>
                                <p:cTn id="77" presetID="26" presetClass="emph" presetSubtype="0" fill="hold" grpId="0" nodeType="withEffect">
                                  <p:stCondLst>
                                    <p:cond delay="0"/>
                                  </p:stCondLst>
                                  <p:childTnLst>
                                    <p:animEffect transition="out" filter="fade">
                                      <p:cBhvr>
                                        <p:cTn id="78" dur="500" tmFilter="0, 0; .2, .5; .8, .5; 1, 0"/>
                                        <p:tgtEl>
                                          <p:spTgt spid="52"/>
                                        </p:tgtEl>
                                      </p:cBhvr>
                                    </p:animEffect>
                                    <p:animScale>
                                      <p:cBhvr>
                                        <p:cTn id="79" dur="250" autoRev="1" fill="hold"/>
                                        <p:tgtEl>
                                          <p:spTgt spid="52"/>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8" grpId="0"/>
      <p:bldP spid="29" grpId="0" animBg="1"/>
      <p:bldP spid="30" grpId="0"/>
      <p:bldP spid="32" grpId="0" animBg="1"/>
      <p:bldP spid="34" grpId="0"/>
      <p:bldP spid="37" grpId="0" animBg="1"/>
      <p:bldP spid="38" grpId="0"/>
      <p:bldP spid="39" grpId="0"/>
      <p:bldP spid="41" grpId="0"/>
      <p:bldP spid="42" grpId="0"/>
      <p:bldP spid="45" grpId="0" animBg="1"/>
      <p:bldP spid="48" grpId="0" animBg="1"/>
      <p:bldP spid="50" grpId="0"/>
      <p:bldP spid="51" grpId="0"/>
      <p:bldP spid="52" grpId="0" animBg="1"/>
      <p:bldP spid="53" grpId="0"/>
    </p:bldLst>
  </p:timing>
</p:sld>
</file>

<file path=ppt/slides/slide3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smtClean="0"/>
              <a:t>Recognition Algorithm</a:t>
            </a:r>
            <a:endParaRPr lang="en-US" dirty="0"/>
          </a:p>
        </p:txBody>
      </p:sp>
      <p:cxnSp>
        <p:nvCxnSpPr>
          <p:cNvPr id="8" name="Straight Arrow Connector 7"/>
          <p:cNvCxnSpPr/>
          <p:nvPr/>
        </p:nvCxnSpPr>
        <p:spPr>
          <a:xfrm>
            <a:off x="299634" y="2638015"/>
            <a:ext cx="1548781" cy="14492"/>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mc:AlternateContent xmlns:mc="http://schemas.openxmlformats.org/markup-compatibility/2006" xmlns:a14="http://schemas.microsoft.com/office/drawing/2010/main">
        <mc:Choice Requires="a14">
          <p:sp>
            <p:nvSpPr>
              <p:cNvPr id="18" name="TextBox 17"/>
              <p:cNvSpPr txBox="1"/>
              <p:nvPr/>
            </p:nvSpPr>
            <p:spPr>
              <a:xfrm>
                <a:off x="47345" y="2131717"/>
                <a:ext cx="1801070" cy="461665"/>
              </a:xfrm>
              <a:prstGeom prst="rect">
                <a:avLst/>
              </a:prstGeom>
              <a:noFill/>
            </p:spPr>
            <p:txBody>
              <a:bodyPr wrap="none" rtlCol="0">
                <a:spAutoFit/>
              </a:bodyPr>
              <a:lstStyle/>
              <a:p>
                <a:pPr/>
                <a14:m>
                  <m:oMathPara xmlns:m="http://schemas.openxmlformats.org/officeDocument/2006/math">
                    <m:oMathParaPr>
                      <m:jc m:val="centerGroup"/>
                    </m:oMathParaPr>
                    <m:oMath xmlns:m="http://schemas.openxmlformats.org/officeDocument/2006/math">
                      <m:r>
                        <a:rPr lang="en-US" sz="2400" b="0" i="1" smtClean="0">
                          <a:solidFill>
                            <a:schemeClr val="tx1"/>
                          </a:solidFill>
                          <a:latin typeface="Cambria Math"/>
                        </a:rPr>
                        <m:t>[</m:t>
                      </m:r>
                      <m:sSub>
                        <m:sSubPr>
                          <m:ctrlPr>
                            <a:rPr lang="en-US" sz="2400" b="0" i="1" smtClean="0">
                              <a:solidFill>
                                <a:schemeClr val="tx1"/>
                              </a:solidFill>
                              <a:latin typeface="Cambria Math" charset="0"/>
                            </a:rPr>
                          </m:ctrlPr>
                        </m:sSubPr>
                        <m:e>
                          <m:r>
                            <a:rPr lang="en-US" sz="2400" b="0" i="1" smtClean="0">
                              <a:solidFill>
                                <a:schemeClr val="tx1"/>
                              </a:solidFill>
                              <a:latin typeface="Cambria Math"/>
                            </a:rPr>
                            <m:t>𝑓</m:t>
                          </m:r>
                        </m:e>
                        <m:sub>
                          <m:r>
                            <a:rPr lang="en-US" sz="2400" b="0" i="1" smtClean="0">
                              <a:solidFill>
                                <a:schemeClr val="tx1"/>
                              </a:solidFill>
                              <a:latin typeface="Cambria Math"/>
                            </a:rPr>
                            <m:t>1</m:t>
                          </m:r>
                        </m:sub>
                      </m:sSub>
                      <m:r>
                        <a:rPr lang="en-US" sz="2400" b="0" i="1" smtClean="0">
                          <a:solidFill>
                            <a:schemeClr val="tx1"/>
                          </a:solidFill>
                          <a:latin typeface="Cambria Math"/>
                        </a:rPr>
                        <m:t>,</m:t>
                      </m:r>
                      <m:sSub>
                        <m:sSubPr>
                          <m:ctrlPr>
                            <a:rPr lang="en-US" sz="2400" i="1">
                              <a:solidFill>
                                <a:schemeClr val="tx1"/>
                              </a:solidFill>
                              <a:latin typeface="Cambria Math" charset="0"/>
                            </a:rPr>
                          </m:ctrlPr>
                        </m:sSubPr>
                        <m:e>
                          <m:r>
                            <a:rPr lang="en-US" sz="2400" i="1">
                              <a:solidFill>
                                <a:schemeClr val="tx1"/>
                              </a:solidFill>
                              <a:latin typeface="Cambria Math"/>
                            </a:rPr>
                            <m:t>𝑓</m:t>
                          </m:r>
                        </m:e>
                        <m:sub>
                          <m:r>
                            <a:rPr lang="en-US" sz="2400" b="0" i="1" smtClean="0">
                              <a:solidFill>
                                <a:schemeClr val="tx1"/>
                              </a:solidFill>
                              <a:latin typeface="Cambria Math"/>
                            </a:rPr>
                            <m:t>2</m:t>
                          </m:r>
                        </m:sub>
                      </m:sSub>
                      <m:r>
                        <a:rPr lang="en-US" sz="2400" b="0" i="1" smtClean="0">
                          <a:solidFill>
                            <a:schemeClr val="tx1"/>
                          </a:solidFill>
                          <a:latin typeface="Cambria Math"/>
                        </a:rPr>
                        <m:t>,…</m:t>
                      </m:r>
                      <m:sSub>
                        <m:sSubPr>
                          <m:ctrlPr>
                            <a:rPr lang="en-US" sz="2400" i="1">
                              <a:solidFill>
                                <a:schemeClr val="tx1"/>
                              </a:solidFill>
                              <a:latin typeface="Cambria Math" charset="0"/>
                            </a:rPr>
                          </m:ctrlPr>
                        </m:sSubPr>
                        <m:e>
                          <m:r>
                            <a:rPr lang="en-US" sz="2400" i="1">
                              <a:solidFill>
                                <a:schemeClr val="tx1"/>
                              </a:solidFill>
                              <a:latin typeface="Cambria Math"/>
                            </a:rPr>
                            <m:t>𝑓</m:t>
                          </m:r>
                        </m:e>
                        <m:sub>
                          <m:r>
                            <a:rPr lang="en-US" sz="2400" b="0" i="1" smtClean="0">
                              <a:solidFill>
                                <a:schemeClr val="tx1"/>
                              </a:solidFill>
                              <a:latin typeface="Cambria Math"/>
                            </a:rPr>
                            <m:t>𝑛</m:t>
                          </m:r>
                        </m:sub>
                      </m:sSub>
                      <m:r>
                        <a:rPr lang="en-US" sz="2400" b="0" i="1" smtClean="0">
                          <a:solidFill>
                            <a:schemeClr val="tx1"/>
                          </a:solidFill>
                          <a:latin typeface="Cambria Math"/>
                        </a:rPr>
                        <m:t>]</m:t>
                      </m:r>
                    </m:oMath>
                  </m:oMathPara>
                </a14:m>
                <a:endParaRPr lang="en-US" sz="2400" dirty="0">
                  <a:solidFill>
                    <a:schemeClr val="tx1"/>
                  </a:solidFill>
                </a:endParaRPr>
              </a:p>
            </p:txBody>
          </p:sp>
        </mc:Choice>
        <mc:Fallback xmlns="">
          <p:sp>
            <p:nvSpPr>
              <p:cNvPr id="18" name="TextBox 17"/>
              <p:cNvSpPr txBox="1">
                <a:spLocks noRot="1" noChangeAspect="1" noMove="1" noResize="1" noEditPoints="1" noAdjustHandles="1" noChangeArrowheads="1" noChangeShapeType="1" noTextEdit="1"/>
              </p:cNvSpPr>
              <p:nvPr/>
            </p:nvSpPr>
            <p:spPr>
              <a:xfrm>
                <a:off x="47345" y="2131717"/>
                <a:ext cx="1801070" cy="461665"/>
              </a:xfrm>
              <a:prstGeom prst="rect">
                <a:avLst/>
              </a:prstGeom>
              <a:blipFill rotWithShape="1">
                <a:blip r:embed="rId3"/>
                <a:stretch>
                  <a:fillRect b="-14667"/>
                </a:stretch>
              </a:blipFill>
            </p:spPr>
            <p:txBody>
              <a:bodyPr/>
              <a:lstStyle/>
              <a:p>
                <a:r>
                  <a:rPr lang="en-US">
                    <a:noFill/>
                  </a:rPr>
                  <a:t> </a:t>
                </a:r>
              </a:p>
            </p:txBody>
          </p:sp>
        </mc:Fallback>
      </mc:AlternateContent>
      <p:sp>
        <p:nvSpPr>
          <p:cNvPr id="20" name="文字方塊 19"/>
          <p:cNvSpPr txBox="1"/>
          <p:nvPr/>
        </p:nvSpPr>
        <p:spPr>
          <a:xfrm>
            <a:off x="1600200" y="2249562"/>
            <a:ext cx="1855671" cy="769441"/>
          </a:xfrm>
          <a:prstGeom prst="rect">
            <a:avLst/>
          </a:prstGeom>
          <a:noFill/>
        </p:spPr>
        <p:txBody>
          <a:bodyPr wrap="square" rtlCol="0">
            <a:spAutoFit/>
          </a:bodyPr>
          <a:lstStyle/>
          <a:p>
            <a:pPr algn="ctr"/>
            <a:r>
              <a:rPr kumimoji="1" lang="en-US" altLang="zh-TW" sz="2200" b="0" dirty="0" smtClean="0">
                <a:solidFill>
                  <a:schemeClr val="tx1"/>
                </a:solidFill>
                <a:latin typeface="+mj-lt"/>
              </a:rPr>
              <a:t>Bayes</a:t>
            </a:r>
          </a:p>
          <a:p>
            <a:pPr algn="ctr"/>
            <a:r>
              <a:rPr kumimoji="1" lang="en-US" altLang="zh-TW" sz="2200" b="0" dirty="0" smtClean="0">
                <a:solidFill>
                  <a:schemeClr val="tx1"/>
                </a:solidFill>
                <a:latin typeface="+mj-lt"/>
              </a:rPr>
              <a:t>Inference</a:t>
            </a:r>
            <a:endParaRPr kumimoji="1" lang="zh-TW" altLang="en-US" sz="2200" b="0" dirty="0">
              <a:solidFill>
                <a:schemeClr val="tx1"/>
              </a:solidFill>
              <a:latin typeface="+mj-lt"/>
            </a:endParaRPr>
          </a:p>
        </p:txBody>
      </p:sp>
      <p:cxnSp>
        <p:nvCxnSpPr>
          <p:cNvPr id="21" name="直線箭頭接點 27"/>
          <p:cNvCxnSpPr/>
          <p:nvPr/>
        </p:nvCxnSpPr>
        <p:spPr>
          <a:xfrm flipV="1">
            <a:off x="2444087" y="3226295"/>
            <a:ext cx="0" cy="2945905"/>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sp>
        <p:nvSpPr>
          <p:cNvPr id="22" name="文字方塊 30"/>
          <p:cNvSpPr txBox="1"/>
          <p:nvPr/>
        </p:nvSpPr>
        <p:spPr>
          <a:xfrm>
            <a:off x="2732119" y="3700736"/>
            <a:ext cx="1296144" cy="430887"/>
          </a:xfrm>
          <a:prstGeom prst="rect">
            <a:avLst/>
          </a:prstGeom>
          <a:noFill/>
        </p:spPr>
        <p:txBody>
          <a:bodyPr wrap="square" rtlCol="0">
            <a:spAutoFit/>
          </a:bodyPr>
          <a:lstStyle/>
          <a:p>
            <a:r>
              <a:rPr kumimoji="1" lang="en-US" altLang="zh-TW" sz="2200" b="0" dirty="0" smtClean="0">
                <a:solidFill>
                  <a:schemeClr val="tx1"/>
                </a:solidFill>
                <a:latin typeface="+mj-lt"/>
              </a:rPr>
              <a:t>Surface</a:t>
            </a:r>
            <a:r>
              <a:rPr kumimoji="1" lang="en-US" altLang="zh-TW" sz="2800" b="0" baseline="-25000" dirty="0" smtClean="0">
                <a:solidFill>
                  <a:schemeClr val="tx1"/>
                </a:solidFill>
                <a:latin typeface="+mj-lt"/>
              </a:rPr>
              <a:t>1</a:t>
            </a:r>
            <a:endParaRPr kumimoji="1" lang="zh-TW" altLang="en-US" sz="2800" b="0" baseline="-25000" dirty="0">
              <a:solidFill>
                <a:schemeClr val="tx1"/>
              </a:solidFill>
              <a:latin typeface="+mj-lt"/>
            </a:endParaRPr>
          </a:p>
        </p:txBody>
      </p:sp>
      <p:sp>
        <p:nvSpPr>
          <p:cNvPr id="24" name="文字方塊 17"/>
          <p:cNvSpPr txBox="1"/>
          <p:nvPr/>
        </p:nvSpPr>
        <p:spPr>
          <a:xfrm>
            <a:off x="2732119" y="4415141"/>
            <a:ext cx="1296144" cy="430887"/>
          </a:xfrm>
          <a:prstGeom prst="rect">
            <a:avLst/>
          </a:prstGeom>
          <a:noFill/>
        </p:spPr>
        <p:txBody>
          <a:bodyPr wrap="square" rtlCol="0">
            <a:spAutoFit/>
          </a:bodyPr>
          <a:lstStyle/>
          <a:p>
            <a:r>
              <a:rPr kumimoji="1" lang="en-US" altLang="zh-TW" sz="2200" b="0" dirty="0" smtClean="0">
                <a:solidFill>
                  <a:schemeClr val="tx1"/>
                </a:solidFill>
                <a:latin typeface="+mj-lt"/>
              </a:rPr>
              <a:t>Surface</a:t>
            </a:r>
            <a:r>
              <a:rPr kumimoji="1" lang="en-US" altLang="zh-TW" sz="2800" b="0" baseline="-25000" dirty="0">
                <a:solidFill>
                  <a:schemeClr val="tx1"/>
                </a:solidFill>
                <a:latin typeface="+mj-lt"/>
              </a:rPr>
              <a:t>2</a:t>
            </a:r>
            <a:endParaRPr kumimoji="1" lang="zh-TW" altLang="en-US" sz="2800" b="0" baseline="-25000" dirty="0">
              <a:solidFill>
                <a:schemeClr val="tx1"/>
              </a:solidFill>
              <a:latin typeface="+mj-lt"/>
            </a:endParaRPr>
          </a:p>
        </p:txBody>
      </p:sp>
      <p:pic>
        <p:nvPicPr>
          <p:cNvPr id="28" name="Picture 27"/>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71600" y="4966483"/>
            <a:ext cx="1024190" cy="683152"/>
          </a:xfrm>
          <a:prstGeom prst="rect">
            <a:avLst/>
          </a:prstGeom>
        </p:spPr>
      </p:pic>
      <p:pic>
        <p:nvPicPr>
          <p:cNvPr id="29" name="Picture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1394202" y="6096000"/>
            <a:ext cx="1001588" cy="66888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1" name="Picture 4"/>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394202" y="4294687"/>
            <a:ext cx="1001588" cy="6717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33" name="Picture 6"/>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1394202" y="3622316"/>
            <a:ext cx="1001588" cy="67237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5" name="文字方塊 17"/>
          <p:cNvSpPr txBox="1"/>
          <p:nvPr/>
        </p:nvSpPr>
        <p:spPr>
          <a:xfrm>
            <a:off x="2732119" y="5131713"/>
            <a:ext cx="1296144" cy="430887"/>
          </a:xfrm>
          <a:prstGeom prst="rect">
            <a:avLst/>
          </a:prstGeom>
          <a:noFill/>
        </p:spPr>
        <p:txBody>
          <a:bodyPr wrap="square" rtlCol="0">
            <a:spAutoFit/>
          </a:bodyPr>
          <a:lstStyle/>
          <a:p>
            <a:r>
              <a:rPr kumimoji="1" lang="en-US" altLang="zh-TW" sz="2200" b="0" dirty="0" smtClean="0">
                <a:solidFill>
                  <a:schemeClr val="tx1"/>
                </a:solidFill>
                <a:latin typeface="+mj-lt"/>
              </a:rPr>
              <a:t>Surface</a:t>
            </a:r>
            <a:r>
              <a:rPr kumimoji="1" lang="en-US" altLang="zh-TW" sz="2800" b="0" baseline="-25000" dirty="0" smtClean="0">
                <a:solidFill>
                  <a:schemeClr val="tx1"/>
                </a:solidFill>
                <a:latin typeface="+mj-lt"/>
              </a:rPr>
              <a:t>3</a:t>
            </a:r>
            <a:endParaRPr kumimoji="1" lang="zh-TW" altLang="en-US" sz="2800" b="0" baseline="-25000" dirty="0">
              <a:solidFill>
                <a:schemeClr val="tx1"/>
              </a:solidFill>
              <a:latin typeface="+mj-lt"/>
            </a:endParaRPr>
          </a:p>
        </p:txBody>
      </p:sp>
      <p:sp>
        <p:nvSpPr>
          <p:cNvPr id="36" name="文字方塊 17"/>
          <p:cNvSpPr txBox="1"/>
          <p:nvPr/>
        </p:nvSpPr>
        <p:spPr>
          <a:xfrm>
            <a:off x="2732118" y="6374037"/>
            <a:ext cx="1570857" cy="430887"/>
          </a:xfrm>
          <a:prstGeom prst="rect">
            <a:avLst/>
          </a:prstGeom>
          <a:noFill/>
        </p:spPr>
        <p:txBody>
          <a:bodyPr wrap="square" rtlCol="0">
            <a:spAutoFit/>
          </a:bodyPr>
          <a:lstStyle/>
          <a:p>
            <a:r>
              <a:rPr kumimoji="1" lang="en-US" altLang="zh-TW" sz="2200" b="0" dirty="0" smtClean="0">
                <a:solidFill>
                  <a:schemeClr val="tx1"/>
                </a:solidFill>
                <a:latin typeface="+mj-lt"/>
              </a:rPr>
              <a:t>Surface</a:t>
            </a:r>
            <a:r>
              <a:rPr kumimoji="1" lang="en-US" altLang="zh-TW" sz="2800" b="0" baseline="-25000" dirty="0" smtClean="0">
                <a:solidFill>
                  <a:schemeClr val="tx1"/>
                </a:solidFill>
                <a:latin typeface="+mj-lt"/>
              </a:rPr>
              <a:t>16</a:t>
            </a:r>
            <a:endParaRPr kumimoji="1" lang="zh-TW" altLang="en-US" sz="2800" b="0" baseline="-25000" dirty="0">
              <a:solidFill>
                <a:schemeClr val="tx1"/>
              </a:solidFill>
              <a:latin typeface="+mj-lt"/>
            </a:endParaRPr>
          </a:p>
        </p:txBody>
      </p:sp>
      <p:sp>
        <p:nvSpPr>
          <p:cNvPr id="37" name="文字方塊 17"/>
          <p:cNvSpPr txBox="1"/>
          <p:nvPr/>
        </p:nvSpPr>
        <p:spPr>
          <a:xfrm>
            <a:off x="3006831" y="5562600"/>
            <a:ext cx="1296144" cy="430887"/>
          </a:xfrm>
          <a:prstGeom prst="rect">
            <a:avLst/>
          </a:prstGeom>
          <a:noFill/>
        </p:spPr>
        <p:txBody>
          <a:bodyPr wrap="square" rtlCol="0">
            <a:spAutoFit/>
          </a:bodyPr>
          <a:lstStyle/>
          <a:p>
            <a:r>
              <a:rPr kumimoji="1" lang="en-US" altLang="zh-TW" sz="2200" dirty="0" smtClean="0"/>
              <a:t>…</a:t>
            </a:r>
            <a:endParaRPr kumimoji="1" lang="zh-TW" altLang="en-US" sz="2800" baseline="-25000" dirty="0"/>
          </a:p>
        </p:txBody>
      </p:sp>
      <p:sp>
        <p:nvSpPr>
          <p:cNvPr id="38" name="文字方塊 17"/>
          <p:cNvSpPr txBox="1"/>
          <p:nvPr/>
        </p:nvSpPr>
        <p:spPr>
          <a:xfrm>
            <a:off x="1711431" y="5562600"/>
            <a:ext cx="1296144" cy="430887"/>
          </a:xfrm>
          <a:prstGeom prst="rect">
            <a:avLst/>
          </a:prstGeom>
          <a:noFill/>
        </p:spPr>
        <p:txBody>
          <a:bodyPr wrap="square" rtlCol="0">
            <a:spAutoFit/>
          </a:bodyPr>
          <a:lstStyle/>
          <a:p>
            <a:r>
              <a:rPr kumimoji="1" lang="en-US" altLang="zh-TW" sz="2200" dirty="0" smtClean="0"/>
              <a:t>…</a:t>
            </a:r>
            <a:endParaRPr kumimoji="1" lang="zh-TW" altLang="en-US" sz="2800" baseline="-25000" dirty="0"/>
          </a:p>
        </p:txBody>
      </p:sp>
      <p:graphicFrame>
        <p:nvGraphicFramePr>
          <p:cNvPr id="39" name="表格 22"/>
          <p:cNvGraphicFramePr>
            <a:graphicFrameLocks noGrp="1"/>
          </p:cNvGraphicFramePr>
          <p:nvPr>
            <p:extLst>
              <p:ext uri="{D42A27DB-BD31-4B8C-83A1-F6EECF244321}">
                <p14:modId xmlns:p14="http://schemas.microsoft.com/office/powerpoint/2010/main" val="925745953"/>
              </p:ext>
            </p:extLst>
          </p:nvPr>
        </p:nvGraphicFramePr>
        <p:xfrm>
          <a:off x="3733800" y="1795736"/>
          <a:ext cx="2391768" cy="1905000"/>
        </p:xfrm>
        <a:graphic>
          <a:graphicData uri="http://schemas.openxmlformats.org/drawingml/2006/table">
            <a:tbl>
              <a:tblPr firstRow="1" bandRow="1">
                <a:tableStyleId>{2D5ABB26-0587-4C30-8999-92F81FD0307C}</a:tableStyleId>
              </a:tblPr>
              <a:tblGrid>
                <a:gridCol w="913136"/>
                <a:gridCol w="1478632"/>
              </a:tblGrid>
              <a:tr h="375920">
                <a:tc>
                  <a:txBody>
                    <a:bodyPr/>
                    <a:lstStyle/>
                    <a:p>
                      <a:pPr algn="ctr"/>
                      <a:r>
                        <a:rPr lang="en-US" altLang="zh-TW" sz="1600" dirty="0" smtClean="0">
                          <a:solidFill>
                            <a:schemeClr val="tx1"/>
                          </a:solidFill>
                        </a:rPr>
                        <a:t>Surface</a:t>
                      </a:r>
                      <a:endParaRPr lang="zh-TW" altLang="en-US" sz="16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TW" sz="1900" baseline="0" dirty="0" smtClean="0"/>
                        <a:t>Probability</a:t>
                      </a:r>
                      <a:endParaRPr lang="zh-TW" alt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5920">
                <a:tc>
                  <a:txBody>
                    <a:bodyPr/>
                    <a:lstStyle/>
                    <a:p>
                      <a:pPr algn="ctr"/>
                      <a:r>
                        <a:rPr lang="en-US" altLang="zh-TW" sz="1900" dirty="0" smtClean="0">
                          <a:solidFill>
                            <a:srgbClr val="FF0000"/>
                          </a:solidFill>
                        </a:rPr>
                        <a:t>1</a:t>
                      </a:r>
                      <a:endParaRPr lang="zh-TW" altLang="en-US" sz="19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TW" sz="1900" dirty="0" smtClean="0">
                          <a:solidFill>
                            <a:srgbClr val="FF0000"/>
                          </a:solidFill>
                        </a:rPr>
                        <a:t>0.7</a:t>
                      </a:r>
                      <a:endParaRPr lang="zh-TW" altLang="en-US" sz="1900" dirty="0">
                        <a:solidFill>
                          <a:srgbClr val="FF0000"/>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5920">
                <a:tc>
                  <a:txBody>
                    <a:bodyPr/>
                    <a:lstStyle/>
                    <a:p>
                      <a:pPr algn="ctr"/>
                      <a:r>
                        <a:rPr lang="en-US" altLang="zh-TW" sz="1900" dirty="0" smtClean="0">
                          <a:solidFill>
                            <a:schemeClr val="tx1"/>
                          </a:solidFill>
                        </a:rPr>
                        <a:t>2</a:t>
                      </a:r>
                      <a:endParaRPr lang="zh-TW" altLang="en-US" sz="19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TW" sz="1900" dirty="0" smtClean="0">
                          <a:solidFill>
                            <a:schemeClr val="tx1"/>
                          </a:solidFill>
                        </a:rPr>
                        <a:t>0.18</a:t>
                      </a:r>
                      <a:endParaRPr lang="zh-TW" altLang="en-US" sz="1900" dirty="0">
                        <a:solidFill>
                          <a:schemeClr val="tx1"/>
                        </a:solidFill>
                      </a:endParaRPr>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5920">
                <a:tc>
                  <a:txBody>
                    <a:bodyPr/>
                    <a:lstStyle/>
                    <a:p>
                      <a:pPr algn="ctr"/>
                      <a:r>
                        <a:rPr lang="en-US" altLang="zh-TW" sz="1900" dirty="0" smtClean="0"/>
                        <a:t>…</a:t>
                      </a:r>
                      <a:endParaRPr lang="zh-TW" alt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TW" sz="1900" dirty="0" smtClean="0"/>
                        <a:t>…</a:t>
                      </a:r>
                      <a:endParaRPr lang="zh-TW" alt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r h="375920">
                <a:tc>
                  <a:txBody>
                    <a:bodyPr/>
                    <a:lstStyle/>
                    <a:p>
                      <a:pPr algn="ctr"/>
                      <a:r>
                        <a:rPr lang="en-US" altLang="zh-TW" sz="1900" dirty="0" smtClean="0"/>
                        <a:t>16</a:t>
                      </a:r>
                      <a:endParaRPr lang="zh-TW" alt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c>
                  <a:txBody>
                    <a:bodyPr/>
                    <a:lstStyle/>
                    <a:p>
                      <a:pPr algn="ctr"/>
                      <a:r>
                        <a:rPr lang="en-US" altLang="zh-TW" sz="1900" dirty="0" smtClean="0"/>
                        <a:t>0</a:t>
                      </a:r>
                      <a:endParaRPr lang="zh-TW" altLang="en-US" sz="1900" dirty="0"/>
                    </a:p>
                  </a:txBody>
                  <a:tcPr>
                    <a:lnL w="12700" cap="flat" cmpd="sng" algn="ctr">
                      <a:solidFill>
                        <a:scrgbClr r="0" g="0" b="0"/>
                      </a:solidFill>
                      <a:prstDash val="solid"/>
                      <a:round/>
                      <a:headEnd type="none" w="med" len="med"/>
                      <a:tailEnd type="none" w="med" len="med"/>
                    </a:lnL>
                    <a:lnR w="12700" cap="flat" cmpd="sng" algn="ctr">
                      <a:solidFill>
                        <a:scrgbClr r="0" g="0" b="0"/>
                      </a:solidFill>
                      <a:prstDash val="solid"/>
                      <a:round/>
                      <a:headEnd type="none" w="med" len="med"/>
                      <a:tailEnd type="none" w="med" len="med"/>
                    </a:lnR>
                    <a:lnT w="12700" cap="flat" cmpd="sng" algn="ctr">
                      <a:solidFill>
                        <a:scrgbClr r="0" g="0" b="0"/>
                      </a:solidFill>
                      <a:prstDash val="solid"/>
                      <a:round/>
                      <a:headEnd type="none" w="med" len="med"/>
                      <a:tailEnd type="none" w="med" len="med"/>
                    </a:lnT>
                    <a:lnB w="12700" cap="flat" cmpd="sng" algn="ctr">
                      <a:solidFill>
                        <a:scrgbClr r="0" g="0" b="0"/>
                      </a:solidFill>
                      <a:prstDash val="solid"/>
                      <a:round/>
                      <a:headEnd type="none" w="med" len="med"/>
                      <a:tailEnd type="none" w="med" len="med"/>
                    </a:lnB>
                  </a:tcPr>
                </a:tc>
              </a:tr>
            </a:tbl>
          </a:graphicData>
        </a:graphic>
      </p:graphicFrame>
      <p:cxnSp>
        <p:nvCxnSpPr>
          <p:cNvPr id="40" name="Straight Arrow Connector 39"/>
          <p:cNvCxnSpPr/>
          <p:nvPr/>
        </p:nvCxnSpPr>
        <p:spPr>
          <a:xfrm>
            <a:off x="3131976" y="2623305"/>
            <a:ext cx="525624" cy="21956"/>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25" name="TextBox 24"/>
          <p:cNvSpPr txBox="1"/>
          <p:nvPr/>
        </p:nvSpPr>
        <p:spPr>
          <a:xfrm>
            <a:off x="27174" y="2746920"/>
            <a:ext cx="1725151" cy="461665"/>
          </a:xfrm>
          <a:prstGeom prst="rect">
            <a:avLst/>
          </a:prstGeom>
          <a:noFill/>
        </p:spPr>
        <p:txBody>
          <a:bodyPr wrap="none" rtlCol="0">
            <a:spAutoFit/>
          </a:bodyPr>
          <a:lstStyle/>
          <a:p>
            <a:r>
              <a:rPr lang="en-US" sz="2400" b="0" dirty="0" smtClean="0">
                <a:solidFill>
                  <a:schemeClr val="tx1"/>
                </a:solidFill>
                <a:latin typeface="+mj-lt"/>
              </a:rPr>
              <a:t>All features</a:t>
            </a:r>
            <a:endParaRPr lang="en-US" sz="2400" b="0" dirty="0">
              <a:solidFill>
                <a:schemeClr val="tx1"/>
              </a:solidFill>
              <a:latin typeface="+mj-lt"/>
            </a:endParaRPr>
          </a:p>
        </p:txBody>
      </p:sp>
      <p:sp>
        <p:nvSpPr>
          <p:cNvPr id="9" name="Rectangle 8"/>
          <p:cNvSpPr/>
          <p:nvPr/>
        </p:nvSpPr>
        <p:spPr>
          <a:xfrm>
            <a:off x="3654902" y="2131717"/>
            <a:ext cx="2669697" cy="846035"/>
          </a:xfrm>
          <a:prstGeom prst="rect">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文字方塊 19"/>
          <p:cNvSpPr txBox="1"/>
          <p:nvPr/>
        </p:nvSpPr>
        <p:spPr>
          <a:xfrm>
            <a:off x="6553200" y="2209800"/>
            <a:ext cx="1351985" cy="769441"/>
          </a:xfrm>
          <a:prstGeom prst="rect">
            <a:avLst/>
          </a:prstGeom>
          <a:noFill/>
        </p:spPr>
        <p:txBody>
          <a:bodyPr wrap="square" rtlCol="0">
            <a:spAutoFit/>
          </a:bodyPr>
          <a:lstStyle/>
          <a:p>
            <a:pPr algn="ctr"/>
            <a:r>
              <a:rPr kumimoji="1" lang="en-US" altLang="zh-TW" sz="2200" b="0" dirty="0" smtClean="0">
                <a:solidFill>
                  <a:schemeClr val="tx1"/>
                </a:solidFill>
                <a:latin typeface="+mj-lt"/>
              </a:rPr>
              <a:t>Hidden Markov</a:t>
            </a:r>
            <a:endParaRPr kumimoji="1" lang="zh-TW" altLang="en-US" sz="2200" b="0" dirty="0">
              <a:solidFill>
                <a:schemeClr val="tx1"/>
              </a:solidFill>
              <a:latin typeface="+mj-lt"/>
            </a:endParaRPr>
          </a:p>
        </p:txBody>
      </p:sp>
      <p:pic>
        <p:nvPicPr>
          <p:cNvPr id="32" name="Picture 2"/>
          <p:cNvPicPr>
            <a:picLocks noGrp="1" noChangeAspect="1" noChangeArrowheads="1"/>
          </p:cNvPicPr>
          <p:nvPr>
            <p:ph sz="quarter" idx="1"/>
          </p:nvPr>
        </p:nvPicPr>
        <p:blipFill>
          <a:blip r:embed="rId8" cstate="print">
            <a:extLst>
              <a:ext uri="{28A0092B-C50C-407E-A947-70E740481C1C}">
                <a14:useLocalDpi xmlns:a14="http://schemas.microsoft.com/office/drawing/2010/main" val="0"/>
              </a:ext>
            </a:extLst>
          </a:blip>
          <a:srcRect/>
          <a:stretch>
            <a:fillRect/>
          </a:stretch>
        </p:blipFill>
        <p:spPr bwMode="auto">
          <a:xfrm>
            <a:off x="6324600" y="3886200"/>
            <a:ext cx="1981200" cy="192675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4" name="文字方塊 17"/>
          <p:cNvSpPr txBox="1"/>
          <p:nvPr/>
        </p:nvSpPr>
        <p:spPr>
          <a:xfrm>
            <a:off x="6258206" y="5812955"/>
            <a:ext cx="2133601" cy="830997"/>
          </a:xfrm>
          <a:prstGeom prst="rect">
            <a:avLst/>
          </a:prstGeom>
          <a:noFill/>
        </p:spPr>
        <p:txBody>
          <a:bodyPr wrap="square" rtlCol="0">
            <a:spAutoFit/>
          </a:bodyPr>
          <a:lstStyle/>
          <a:p>
            <a:pPr algn="ctr"/>
            <a:r>
              <a:rPr kumimoji="1" lang="en-US" altLang="zh-TW" sz="2400" b="0" dirty="0" smtClean="0">
                <a:solidFill>
                  <a:schemeClr val="tx1"/>
                </a:solidFill>
                <a:latin typeface="+mj-lt"/>
              </a:rPr>
              <a:t>Toothbrushing Order</a:t>
            </a:r>
          </a:p>
        </p:txBody>
      </p:sp>
      <p:cxnSp>
        <p:nvCxnSpPr>
          <p:cNvPr id="41" name="直線箭頭接點 27"/>
          <p:cNvCxnSpPr/>
          <p:nvPr/>
        </p:nvCxnSpPr>
        <p:spPr>
          <a:xfrm flipV="1">
            <a:off x="7391400" y="2979241"/>
            <a:ext cx="0" cy="936939"/>
          </a:xfrm>
          <a:prstGeom prst="straightConnector1">
            <a:avLst/>
          </a:prstGeom>
          <a:ln w="57150">
            <a:tailEnd type="arrow"/>
          </a:ln>
        </p:spPr>
        <p:style>
          <a:lnRef idx="2">
            <a:schemeClr val="dk1"/>
          </a:lnRef>
          <a:fillRef idx="0">
            <a:schemeClr val="dk1"/>
          </a:fillRef>
          <a:effectRef idx="1">
            <a:schemeClr val="dk1"/>
          </a:effectRef>
          <a:fontRef idx="minor">
            <a:schemeClr val="tx1"/>
          </a:fontRef>
        </p:style>
      </p:cxnSp>
      <p:cxnSp>
        <p:nvCxnSpPr>
          <p:cNvPr id="42" name="Straight Arrow Connector 41"/>
          <p:cNvCxnSpPr/>
          <p:nvPr/>
        </p:nvCxnSpPr>
        <p:spPr>
          <a:xfrm>
            <a:off x="6332376" y="2590800"/>
            <a:ext cx="373224" cy="10978"/>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cxnSp>
        <p:nvCxnSpPr>
          <p:cNvPr id="43" name="Straight Arrow Connector 42"/>
          <p:cNvCxnSpPr/>
          <p:nvPr/>
        </p:nvCxnSpPr>
        <p:spPr>
          <a:xfrm>
            <a:off x="7676585" y="2602246"/>
            <a:ext cx="400615" cy="3721"/>
          </a:xfrm>
          <a:prstGeom prst="straightConnector1">
            <a:avLst/>
          </a:prstGeom>
          <a:ln w="57150">
            <a:tailEnd type="arrow"/>
          </a:ln>
        </p:spPr>
        <p:style>
          <a:lnRef idx="1">
            <a:schemeClr val="dk1"/>
          </a:lnRef>
          <a:fillRef idx="0">
            <a:schemeClr val="dk1"/>
          </a:fillRef>
          <a:effectRef idx="0">
            <a:schemeClr val="dk1"/>
          </a:effectRef>
          <a:fontRef idx="minor">
            <a:schemeClr val="tx1"/>
          </a:fontRef>
        </p:style>
      </p:cxnSp>
      <p:sp>
        <p:nvSpPr>
          <p:cNvPr id="44" name="文字方塊 19"/>
          <p:cNvSpPr txBox="1"/>
          <p:nvPr/>
        </p:nvSpPr>
        <p:spPr>
          <a:xfrm>
            <a:off x="7905185" y="2209800"/>
            <a:ext cx="1351985" cy="769441"/>
          </a:xfrm>
          <a:prstGeom prst="rect">
            <a:avLst/>
          </a:prstGeom>
          <a:noFill/>
        </p:spPr>
        <p:txBody>
          <a:bodyPr wrap="square" rtlCol="0">
            <a:spAutoFit/>
          </a:bodyPr>
          <a:lstStyle/>
          <a:p>
            <a:pPr algn="ctr"/>
            <a:r>
              <a:rPr kumimoji="1" lang="en-US" altLang="zh-TW" sz="2200" b="0" dirty="0" smtClean="0">
                <a:solidFill>
                  <a:schemeClr val="tx1"/>
                </a:solidFill>
                <a:latin typeface="+mj-lt"/>
              </a:rPr>
              <a:t>Current</a:t>
            </a:r>
          </a:p>
          <a:p>
            <a:pPr algn="ctr"/>
            <a:r>
              <a:rPr kumimoji="1" lang="en-US" altLang="zh-TW" sz="2200" b="0" dirty="0" smtClean="0">
                <a:solidFill>
                  <a:schemeClr val="tx1"/>
                </a:solidFill>
                <a:latin typeface="+mj-lt"/>
              </a:rPr>
              <a:t>Surface</a:t>
            </a:r>
            <a:endParaRPr kumimoji="1" lang="zh-TW" altLang="en-US" sz="2200" b="0" dirty="0">
              <a:solidFill>
                <a:schemeClr val="tx1"/>
              </a:solidFill>
              <a:latin typeface="+mj-lt"/>
            </a:endParaRPr>
          </a:p>
        </p:txBody>
      </p:sp>
      <p:sp>
        <p:nvSpPr>
          <p:cNvPr id="5" name="Slide Number Placeholder 4"/>
          <p:cNvSpPr>
            <a:spLocks noGrp="1"/>
          </p:cNvSpPr>
          <p:nvPr>
            <p:ph type="sldNum" sz="quarter" idx="11"/>
          </p:nvPr>
        </p:nvSpPr>
        <p:spPr/>
        <p:txBody>
          <a:bodyPr/>
          <a:lstStyle/>
          <a:p>
            <a:fld id="{F09EA980-2521-46E0-B0C0-4A60E13A63FD}" type="slidenum">
              <a:rPr lang="ko-KR" altLang="en-US" smtClean="0"/>
              <a:pPr/>
              <a:t>31</a:t>
            </a:fld>
            <a:endParaRPr lang="en-US" altLang="ko-KR" dirty="0"/>
          </a:p>
        </p:txBody>
      </p:sp>
    </p:spTree>
    <p:extLst>
      <p:ext uri="{BB962C8B-B14F-4D97-AF65-F5344CB8AC3E}">
        <p14:creationId xmlns:p14="http://schemas.microsoft.com/office/powerpoint/2010/main" val="3545611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fade">
                                      <p:cBhvr>
                                        <p:cTn id="7" dur="500"/>
                                        <p:tgtEl>
                                          <p:spTgt spid="20"/>
                                        </p:tgtEl>
                                      </p:cBhvr>
                                    </p:animEffect>
                                  </p:childTnLst>
                                </p:cTn>
                              </p:par>
                              <p:par>
                                <p:cTn id="8" presetID="10" presetClass="entr" presetSubtype="0" fill="hold" nodeType="withEffect">
                                  <p:stCondLst>
                                    <p:cond delay="0"/>
                                  </p:stCondLst>
                                  <p:childTnLst>
                                    <p:set>
                                      <p:cBhvr>
                                        <p:cTn id="9" dur="1" fill="hold">
                                          <p:stCondLst>
                                            <p:cond delay="0"/>
                                          </p:stCondLst>
                                        </p:cTn>
                                        <p:tgtEl>
                                          <p:spTgt spid="21"/>
                                        </p:tgtEl>
                                        <p:attrNameLst>
                                          <p:attrName>style.visibility</p:attrName>
                                        </p:attrNameLst>
                                      </p:cBhvr>
                                      <p:to>
                                        <p:strVal val="visible"/>
                                      </p:to>
                                    </p:set>
                                    <p:animEffect transition="in" filter="fade">
                                      <p:cBhvr>
                                        <p:cTn id="10" dur="500"/>
                                        <p:tgtEl>
                                          <p:spTgt spid="21"/>
                                        </p:tgtEl>
                                      </p:cBhvr>
                                    </p:animEffect>
                                  </p:childTnLst>
                                </p:cTn>
                              </p:par>
                              <p:par>
                                <p:cTn id="11" presetID="10" presetClass="entr" presetSubtype="0" fill="hold" nodeType="withEffect">
                                  <p:stCondLst>
                                    <p:cond delay="0"/>
                                  </p:stCondLst>
                                  <p:childTnLst>
                                    <p:set>
                                      <p:cBhvr>
                                        <p:cTn id="12" dur="1" fill="hold">
                                          <p:stCondLst>
                                            <p:cond delay="0"/>
                                          </p:stCondLst>
                                        </p:cTn>
                                        <p:tgtEl>
                                          <p:spTgt spid="33"/>
                                        </p:tgtEl>
                                        <p:attrNameLst>
                                          <p:attrName>style.visibility</p:attrName>
                                        </p:attrNameLst>
                                      </p:cBhvr>
                                      <p:to>
                                        <p:strVal val="visible"/>
                                      </p:to>
                                    </p:set>
                                    <p:animEffect transition="in" filter="fade">
                                      <p:cBhvr>
                                        <p:cTn id="13" dur="500"/>
                                        <p:tgtEl>
                                          <p:spTgt spid="33"/>
                                        </p:tgtEl>
                                      </p:cBhvr>
                                    </p:animEffect>
                                  </p:childTnLst>
                                </p:cTn>
                              </p:par>
                              <p:par>
                                <p:cTn id="14" presetID="10" presetClass="entr" presetSubtype="0" fill="hold" nodeType="withEffect">
                                  <p:stCondLst>
                                    <p:cond delay="0"/>
                                  </p:stCondLst>
                                  <p:childTnLst>
                                    <p:set>
                                      <p:cBhvr>
                                        <p:cTn id="15" dur="1" fill="hold">
                                          <p:stCondLst>
                                            <p:cond delay="0"/>
                                          </p:stCondLst>
                                        </p:cTn>
                                        <p:tgtEl>
                                          <p:spTgt spid="31"/>
                                        </p:tgtEl>
                                        <p:attrNameLst>
                                          <p:attrName>style.visibility</p:attrName>
                                        </p:attrNameLst>
                                      </p:cBhvr>
                                      <p:to>
                                        <p:strVal val="visible"/>
                                      </p:to>
                                    </p:set>
                                    <p:animEffect transition="in" filter="fade">
                                      <p:cBhvr>
                                        <p:cTn id="16" dur="500"/>
                                        <p:tgtEl>
                                          <p:spTgt spid="31"/>
                                        </p:tgtEl>
                                      </p:cBhvr>
                                    </p:animEffect>
                                  </p:childTnLst>
                                </p:cTn>
                              </p:par>
                              <p:par>
                                <p:cTn id="17" presetID="10" presetClass="entr" presetSubtype="0" fill="hold" nodeType="withEffect">
                                  <p:stCondLst>
                                    <p:cond delay="0"/>
                                  </p:stCondLst>
                                  <p:childTnLst>
                                    <p:set>
                                      <p:cBhvr>
                                        <p:cTn id="18" dur="1" fill="hold">
                                          <p:stCondLst>
                                            <p:cond delay="0"/>
                                          </p:stCondLst>
                                        </p:cTn>
                                        <p:tgtEl>
                                          <p:spTgt spid="28"/>
                                        </p:tgtEl>
                                        <p:attrNameLst>
                                          <p:attrName>style.visibility</p:attrName>
                                        </p:attrNameLst>
                                      </p:cBhvr>
                                      <p:to>
                                        <p:strVal val="visible"/>
                                      </p:to>
                                    </p:set>
                                    <p:animEffect transition="in" filter="fade">
                                      <p:cBhvr>
                                        <p:cTn id="19" dur="500"/>
                                        <p:tgtEl>
                                          <p:spTgt spid="28"/>
                                        </p:tgtEl>
                                      </p:cBhvr>
                                    </p:animEffect>
                                  </p:childTnLst>
                                </p:cTn>
                              </p:par>
                              <p:par>
                                <p:cTn id="20" presetID="10" presetClass="entr" presetSubtype="0" fill="hold" nodeType="withEffect">
                                  <p:stCondLst>
                                    <p:cond delay="0"/>
                                  </p:stCondLst>
                                  <p:childTnLst>
                                    <p:set>
                                      <p:cBhvr>
                                        <p:cTn id="21" dur="1" fill="hold">
                                          <p:stCondLst>
                                            <p:cond delay="0"/>
                                          </p:stCondLst>
                                        </p:cTn>
                                        <p:tgtEl>
                                          <p:spTgt spid="29"/>
                                        </p:tgtEl>
                                        <p:attrNameLst>
                                          <p:attrName>style.visibility</p:attrName>
                                        </p:attrNameLst>
                                      </p:cBhvr>
                                      <p:to>
                                        <p:strVal val="visible"/>
                                      </p:to>
                                    </p:set>
                                    <p:animEffect transition="in" filter="fade">
                                      <p:cBhvr>
                                        <p:cTn id="22" dur="500"/>
                                        <p:tgtEl>
                                          <p:spTgt spid="29"/>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22"/>
                                        </p:tgtEl>
                                        <p:attrNameLst>
                                          <p:attrName>style.visibility</p:attrName>
                                        </p:attrNameLst>
                                      </p:cBhvr>
                                      <p:to>
                                        <p:strVal val="visible"/>
                                      </p:to>
                                    </p:set>
                                    <p:animEffect transition="in" filter="fade">
                                      <p:cBhvr>
                                        <p:cTn id="25" dur="500"/>
                                        <p:tgtEl>
                                          <p:spTgt spid="22"/>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24"/>
                                        </p:tgtEl>
                                        <p:attrNameLst>
                                          <p:attrName>style.visibility</p:attrName>
                                        </p:attrNameLst>
                                      </p:cBhvr>
                                      <p:to>
                                        <p:strVal val="visible"/>
                                      </p:to>
                                    </p:set>
                                    <p:animEffect transition="in" filter="fade">
                                      <p:cBhvr>
                                        <p:cTn id="28" dur="500"/>
                                        <p:tgtEl>
                                          <p:spTgt spid="24"/>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35"/>
                                        </p:tgtEl>
                                        <p:attrNameLst>
                                          <p:attrName>style.visibility</p:attrName>
                                        </p:attrNameLst>
                                      </p:cBhvr>
                                      <p:to>
                                        <p:strVal val="visible"/>
                                      </p:to>
                                    </p:set>
                                    <p:animEffect transition="in" filter="fade">
                                      <p:cBhvr>
                                        <p:cTn id="31" dur="500"/>
                                        <p:tgtEl>
                                          <p:spTgt spid="35"/>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38"/>
                                        </p:tgtEl>
                                        <p:attrNameLst>
                                          <p:attrName>style.visibility</p:attrName>
                                        </p:attrNameLst>
                                      </p:cBhvr>
                                      <p:to>
                                        <p:strVal val="visible"/>
                                      </p:to>
                                    </p:set>
                                    <p:animEffect transition="in" filter="fade">
                                      <p:cBhvr>
                                        <p:cTn id="34" dur="500"/>
                                        <p:tgtEl>
                                          <p:spTgt spid="38"/>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37"/>
                                        </p:tgtEl>
                                        <p:attrNameLst>
                                          <p:attrName>style.visibility</p:attrName>
                                        </p:attrNameLst>
                                      </p:cBhvr>
                                      <p:to>
                                        <p:strVal val="visible"/>
                                      </p:to>
                                    </p:set>
                                    <p:animEffect transition="in" filter="fade">
                                      <p:cBhvr>
                                        <p:cTn id="37" dur="500"/>
                                        <p:tgtEl>
                                          <p:spTgt spid="37"/>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fade">
                                      <p:cBhvr>
                                        <p:cTn id="40" dur="500"/>
                                        <p:tgtEl>
                                          <p:spTgt spid="36"/>
                                        </p:tgtEl>
                                      </p:cBhvr>
                                    </p:animEffect>
                                  </p:childTnLst>
                                </p:cTn>
                              </p:par>
                              <p:par>
                                <p:cTn id="41" presetID="10" presetClass="entr" presetSubtype="0" fill="hold" nodeType="withEffect">
                                  <p:stCondLst>
                                    <p:cond delay="0"/>
                                  </p:stCondLst>
                                  <p:childTnLst>
                                    <p:set>
                                      <p:cBhvr>
                                        <p:cTn id="42" dur="1" fill="hold">
                                          <p:stCondLst>
                                            <p:cond delay="0"/>
                                          </p:stCondLst>
                                        </p:cTn>
                                        <p:tgtEl>
                                          <p:spTgt spid="40"/>
                                        </p:tgtEl>
                                        <p:attrNameLst>
                                          <p:attrName>style.visibility</p:attrName>
                                        </p:attrNameLst>
                                      </p:cBhvr>
                                      <p:to>
                                        <p:strVal val="visible"/>
                                      </p:to>
                                    </p:set>
                                    <p:animEffect transition="in" filter="fade">
                                      <p:cBhvr>
                                        <p:cTn id="43" dur="500"/>
                                        <p:tgtEl>
                                          <p:spTgt spid="40"/>
                                        </p:tgtEl>
                                      </p:cBhvr>
                                    </p:animEffect>
                                  </p:childTnLst>
                                </p:cTn>
                              </p:par>
                              <p:par>
                                <p:cTn id="44" presetID="10" presetClass="entr" presetSubtype="0" fill="hold" nodeType="withEffect">
                                  <p:stCondLst>
                                    <p:cond delay="0"/>
                                  </p:stCondLst>
                                  <p:childTnLst>
                                    <p:set>
                                      <p:cBhvr>
                                        <p:cTn id="45" dur="1" fill="hold">
                                          <p:stCondLst>
                                            <p:cond delay="0"/>
                                          </p:stCondLst>
                                        </p:cTn>
                                        <p:tgtEl>
                                          <p:spTgt spid="39"/>
                                        </p:tgtEl>
                                        <p:attrNameLst>
                                          <p:attrName>style.visibility</p:attrName>
                                        </p:attrNameLst>
                                      </p:cBhvr>
                                      <p:to>
                                        <p:strVal val="visible"/>
                                      </p:to>
                                    </p:set>
                                    <p:animEffect transition="in" filter="fade">
                                      <p:cBhvr>
                                        <p:cTn id="46" dur="500"/>
                                        <p:tgtEl>
                                          <p:spTgt spid="39"/>
                                        </p:tgtEl>
                                      </p:cBhvr>
                                    </p:animEffect>
                                  </p:childTnLst>
                                </p:cTn>
                              </p:par>
                            </p:childTnLst>
                          </p:cTn>
                        </p:par>
                      </p:childTnLst>
                    </p:cTn>
                  </p:par>
                  <p:par>
                    <p:cTn id="47" fill="hold">
                      <p:stCondLst>
                        <p:cond delay="indefinite"/>
                      </p:stCondLst>
                      <p:childTnLst>
                        <p:par>
                          <p:cTn id="48" fill="hold">
                            <p:stCondLst>
                              <p:cond delay="0"/>
                            </p:stCondLst>
                            <p:childTnLst>
                              <p:par>
                                <p:cTn id="49" presetID="10" presetClass="entr" presetSubtype="0" fill="hold" grpId="0" nodeType="clickEffect">
                                  <p:stCondLst>
                                    <p:cond delay="0"/>
                                  </p:stCondLst>
                                  <p:childTnLst>
                                    <p:set>
                                      <p:cBhvr>
                                        <p:cTn id="50" dur="1" fill="hold">
                                          <p:stCondLst>
                                            <p:cond delay="0"/>
                                          </p:stCondLst>
                                        </p:cTn>
                                        <p:tgtEl>
                                          <p:spTgt spid="9"/>
                                        </p:tgtEl>
                                        <p:attrNameLst>
                                          <p:attrName>style.visibility</p:attrName>
                                        </p:attrNameLst>
                                      </p:cBhvr>
                                      <p:to>
                                        <p:strVal val="visible"/>
                                      </p:to>
                                    </p:set>
                                    <p:animEffect transition="in" filter="fade">
                                      <p:cBhvr>
                                        <p:cTn id="51" dur="500"/>
                                        <p:tgtEl>
                                          <p:spTgt spid="9"/>
                                        </p:tgtEl>
                                      </p:cBhvr>
                                    </p:animEffect>
                                  </p:childTnLst>
                                </p:cTn>
                              </p:par>
                              <p:par>
                                <p:cTn id="52" presetID="10" presetClass="entr" presetSubtype="0" fill="hold" nodeType="with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30"/>
                                        </p:tgtEl>
                                        <p:attrNameLst>
                                          <p:attrName>style.visibility</p:attrName>
                                        </p:attrNameLst>
                                      </p:cBhvr>
                                      <p:to>
                                        <p:strVal val="visible"/>
                                      </p:to>
                                    </p:set>
                                    <p:animEffect transition="in" filter="fade">
                                      <p:cBhvr>
                                        <p:cTn id="57" dur="500"/>
                                        <p:tgtEl>
                                          <p:spTgt spid="30"/>
                                        </p:tgtEl>
                                      </p:cBhvr>
                                    </p:animEffect>
                                  </p:childTnLst>
                                </p:cTn>
                              </p:par>
                              <p:par>
                                <p:cTn id="58" presetID="10" presetClass="entr" presetSubtype="0" fill="hold" nodeType="withEffect">
                                  <p:stCondLst>
                                    <p:cond delay="0"/>
                                  </p:stCondLst>
                                  <p:childTnLst>
                                    <p:set>
                                      <p:cBhvr>
                                        <p:cTn id="59" dur="1" fill="hold">
                                          <p:stCondLst>
                                            <p:cond delay="0"/>
                                          </p:stCondLst>
                                        </p:cTn>
                                        <p:tgtEl>
                                          <p:spTgt spid="41"/>
                                        </p:tgtEl>
                                        <p:attrNameLst>
                                          <p:attrName>style.visibility</p:attrName>
                                        </p:attrNameLst>
                                      </p:cBhvr>
                                      <p:to>
                                        <p:strVal val="visible"/>
                                      </p:to>
                                    </p:set>
                                    <p:animEffect transition="in" filter="fade">
                                      <p:cBhvr>
                                        <p:cTn id="60" dur="500"/>
                                        <p:tgtEl>
                                          <p:spTgt spid="41"/>
                                        </p:tgtEl>
                                      </p:cBhvr>
                                    </p:animEffect>
                                  </p:childTnLst>
                                </p:cTn>
                              </p:par>
                              <p:par>
                                <p:cTn id="61" presetID="10" presetClass="entr" presetSubtype="0" fill="hold" nodeType="withEffect">
                                  <p:stCondLst>
                                    <p:cond delay="0"/>
                                  </p:stCondLst>
                                  <p:childTnLst>
                                    <p:set>
                                      <p:cBhvr>
                                        <p:cTn id="62" dur="1" fill="hold">
                                          <p:stCondLst>
                                            <p:cond delay="0"/>
                                          </p:stCondLst>
                                        </p:cTn>
                                        <p:tgtEl>
                                          <p:spTgt spid="32"/>
                                        </p:tgtEl>
                                        <p:attrNameLst>
                                          <p:attrName>style.visibility</p:attrName>
                                        </p:attrNameLst>
                                      </p:cBhvr>
                                      <p:to>
                                        <p:strVal val="visible"/>
                                      </p:to>
                                    </p:set>
                                    <p:animEffect transition="in" filter="fade">
                                      <p:cBhvr>
                                        <p:cTn id="63" dur="500"/>
                                        <p:tgtEl>
                                          <p:spTgt spid="32"/>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34"/>
                                        </p:tgtEl>
                                        <p:attrNameLst>
                                          <p:attrName>style.visibility</p:attrName>
                                        </p:attrNameLst>
                                      </p:cBhvr>
                                      <p:to>
                                        <p:strVal val="visible"/>
                                      </p:to>
                                    </p:set>
                                    <p:animEffect transition="in" filter="fade">
                                      <p:cBhvr>
                                        <p:cTn id="66" dur="500"/>
                                        <p:tgtEl>
                                          <p:spTgt spid="34"/>
                                        </p:tgtEl>
                                      </p:cBhvr>
                                    </p:animEffect>
                                  </p:childTnLst>
                                </p:cTn>
                              </p:par>
                            </p:childTnLst>
                          </p:cTn>
                        </p:par>
                      </p:childTnLst>
                    </p:cTn>
                  </p:par>
                  <p:par>
                    <p:cTn id="67" fill="hold">
                      <p:stCondLst>
                        <p:cond delay="indefinite"/>
                      </p:stCondLst>
                      <p:childTnLst>
                        <p:par>
                          <p:cTn id="68" fill="hold">
                            <p:stCondLst>
                              <p:cond delay="0"/>
                            </p:stCondLst>
                            <p:childTnLst>
                              <p:par>
                                <p:cTn id="69" presetID="1" presetClass="entr" presetSubtype="0" fill="hold" nodeType="clickEffect">
                                  <p:stCondLst>
                                    <p:cond delay="0"/>
                                  </p:stCondLst>
                                  <p:childTnLst>
                                    <p:set>
                                      <p:cBhvr>
                                        <p:cTn id="70" dur="1" fill="hold">
                                          <p:stCondLst>
                                            <p:cond delay="0"/>
                                          </p:stCondLst>
                                        </p:cTn>
                                        <p:tgtEl>
                                          <p:spTgt spid="43"/>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4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2" grpId="0"/>
      <p:bldP spid="24" grpId="0"/>
      <p:bldP spid="35" grpId="0"/>
      <p:bldP spid="36" grpId="0"/>
      <p:bldP spid="37" grpId="0"/>
      <p:bldP spid="38" grpId="0"/>
      <p:bldP spid="9" grpId="0" animBg="1"/>
      <p:bldP spid="30" grpId="0"/>
      <p:bldP spid="34" grpId="0"/>
      <p:bldP spid="44" grpId="0"/>
    </p:bldLst>
  </p:timing>
</p:sld>
</file>

<file path=ppt/slides/slide32.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a:xfrm>
            <a:off x="914400" y="228600"/>
            <a:ext cx="8729662" cy="914400"/>
          </a:xfrm>
        </p:spPr>
        <p:txBody>
          <a:bodyPr/>
          <a:lstStyle/>
          <a:p>
            <a:r>
              <a:rPr lang="en-US" dirty="0" smtClean="0"/>
              <a:t>Evaluation (Experimental Setup)</a:t>
            </a:r>
            <a:endParaRPr lang="en-US" dirty="0"/>
          </a:p>
        </p:txBody>
      </p:sp>
      <mc:AlternateContent xmlns:mc="http://schemas.openxmlformats.org/markup-compatibility/2006" xmlns:a14="http://schemas.microsoft.com/office/drawing/2010/main">
        <mc:Choice Requires="a14">
          <p:sp>
            <p:nvSpPr>
              <p:cNvPr id="6" name="Content Placeholder 5"/>
              <p:cNvSpPr>
                <a:spLocks noGrp="1"/>
              </p:cNvSpPr>
              <p:nvPr>
                <p:ph sz="quarter" idx="1"/>
              </p:nvPr>
            </p:nvSpPr>
            <p:spPr>
              <a:xfrm>
                <a:off x="857250" y="1447800"/>
                <a:ext cx="8058150" cy="4953000"/>
              </a:xfrm>
            </p:spPr>
            <p:txBody>
              <a:bodyPr>
                <a:normAutofit lnSpcReduction="10000"/>
              </a:bodyPr>
              <a:lstStyle/>
              <a:p>
                <a:pPr>
                  <a:buClrTx/>
                </a:pPr>
                <a:r>
                  <a:rPr lang="en-US" altLang="zh-TW" b="0" dirty="0" smtClean="0"/>
                  <a:t>12 participants</a:t>
                </a:r>
              </a:p>
              <a:p>
                <a:pPr lvl="1">
                  <a:buClrTx/>
                </a:pPr>
                <a:r>
                  <a:rPr lang="en-US" altLang="zh-TW" dirty="0" smtClean="0"/>
                  <a:t>Bass technique training</a:t>
                </a:r>
              </a:p>
              <a:p>
                <a:pPr lvl="1">
                  <a:buClrTx/>
                </a:pPr>
                <a:r>
                  <a:rPr lang="en-US" altLang="zh-TW" dirty="0" smtClean="0"/>
                  <a:t>2-5 minutes each time, twice a day</a:t>
                </a:r>
                <a:endParaRPr lang="en-US" altLang="zh-TW" b="0" dirty="0" smtClean="0"/>
              </a:p>
              <a:p>
                <a:pPr lvl="1">
                  <a:buClrTx/>
                </a:pPr>
                <a:r>
                  <a:rPr lang="en-US" altLang="zh-TW" dirty="0" smtClean="0"/>
                  <a:t>Manual label recording for two weeks</a:t>
                </a:r>
              </a:p>
              <a:p>
                <a:pPr lvl="1">
                  <a:buClrTx/>
                </a:pPr>
                <a:r>
                  <a:rPr lang="en-US" altLang="zh-TW" dirty="0" smtClean="0"/>
                  <a:t>Free brushing for one week</a:t>
                </a:r>
              </a:p>
              <a:p>
                <a:pPr lvl="1">
                  <a:buClrTx/>
                </a:pPr>
                <a:endParaRPr lang="en-US" altLang="zh-TW" dirty="0" smtClean="0"/>
              </a:p>
              <a:p>
                <a:pPr>
                  <a:buClrTx/>
                </a:pPr>
                <a:r>
                  <a:rPr lang="en-US" altLang="zh-TW" b="0" dirty="0" smtClean="0"/>
                  <a:t>Metric</a:t>
                </a:r>
              </a:p>
              <a:p>
                <a:pPr lvl="1">
                  <a:buClrTx/>
                </a:pPr>
                <a:r>
                  <a:rPr lang="en-US" altLang="zh-TW" dirty="0" smtClean="0"/>
                  <a:t>Precision</a:t>
                </a:r>
              </a:p>
              <a:p>
                <a:pPr lvl="1">
                  <a:buClrTx/>
                </a:pPr>
                <a:r>
                  <a:rPr lang="en-US" altLang="zh-TW" dirty="0"/>
                  <a:t>R</a:t>
                </a:r>
                <a:r>
                  <a:rPr lang="en-US" altLang="zh-TW" dirty="0" smtClean="0"/>
                  <a:t>ecall</a:t>
                </a:r>
              </a:p>
              <a:p>
                <a:pPr lvl="1">
                  <a:buClrTx/>
                </a:pPr>
                <a14:m>
                  <m:oMath xmlns:m="http://schemas.openxmlformats.org/officeDocument/2006/math">
                    <m:sSub>
                      <m:sSubPr>
                        <m:ctrlPr>
                          <a:rPr lang="en-US" altLang="zh-TW" i="1" smtClean="0">
                            <a:latin typeface="Cambria Math" charset="0"/>
                          </a:rPr>
                        </m:ctrlPr>
                      </m:sSubPr>
                      <m:e>
                        <m:r>
                          <a:rPr lang="en-US" altLang="zh-TW" b="0" i="1" smtClean="0">
                            <a:latin typeface="Cambria Math"/>
                          </a:rPr>
                          <m:t>𝑓</m:t>
                        </m:r>
                      </m:e>
                      <m:sub>
                        <m:r>
                          <a:rPr lang="en-US" altLang="zh-TW" b="0" i="1" smtClean="0">
                            <a:latin typeface="Cambria Math"/>
                          </a:rPr>
                          <m:t>1</m:t>
                        </m:r>
                      </m:sub>
                    </m:sSub>
                  </m:oMath>
                </a14:m>
                <a:endParaRPr lang="en-US" altLang="zh-TW" dirty="0" smtClean="0"/>
              </a:p>
              <a:p>
                <a:pPr lvl="1">
                  <a:buClrTx/>
                </a:pPr>
                <a:r>
                  <a:rPr lang="en-US" altLang="zh-TW" dirty="0" smtClean="0"/>
                  <a:t>True Negative Rate (TNR)</a:t>
                </a:r>
              </a:p>
              <a:p>
                <a:pPr lvl="1">
                  <a:buClrTx/>
                </a:pPr>
                <a:endParaRPr lang="en-US" altLang="zh-TW" dirty="0" smtClean="0"/>
              </a:p>
              <a:p>
                <a:pPr lvl="1">
                  <a:buClrTx/>
                </a:pPr>
                <a:endParaRPr lang="en-US" altLang="zh-TW" dirty="0"/>
              </a:p>
              <a:p>
                <a:endParaRPr lang="en-US" dirty="0"/>
              </a:p>
            </p:txBody>
          </p:sp>
        </mc:Choice>
        <mc:Fallback xmlns="">
          <p:sp>
            <p:nvSpPr>
              <p:cNvPr id="6" name="Content Placeholder 5"/>
              <p:cNvSpPr>
                <a:spLocks noGrp="1" noRot="1" noChangeAspect="1" noMove="1" noResize="1" noEditPoints="1" noAdjustHandles="1" noChangeArrowheads="1" noChangeShapeType="1" noTextEdit="1"/>
              </p:cNvSpPr>
              <p:nvPr>
                <p:ph sz="quarter" idx="1"/>
              </p:nvPr>
            </p:nvSpPr>
            <p:spPr>
              <a:xfrm>
                <a:off x="857250" y="1447800"/>
                <a:ext cx="8058150" cy="4953000"/>
              </a:xfrm>
              <a:blipFill rotWithShape="1">
                <a:blip r:embed="rId3"/>
                <a:stretch>
                  <a:fillRect l="-1664" t="-2340"/>
                </a:stretch>
              </a:blipFill>
            </p:spPr>
            <p:txBody>
              <a:bodyPr/>
              <a:lstStyle/>
              <a:p>
                <a:r>
                  <a:rPr lang="en-US">
                    <a:noFill/>
                  </a:rPr>
                  <a:t> </a:t>
                </a:r>
              </a:p>
            </p:txBody>
          </p:sp>
        </mc:Fallback>
      </mc:AlternateContent>
      <p:sp>
        <p:nvSpPr>
          <p:cNvPr id="3" name="Slide Number Placeholder 2"/>
          <p:cNvSpPr>
            <a:spLocks noGrp="1"/>
          </p:cNvSpPr>
          <p:nvPr>
            <p:ph type="sldNum" sz="quarter" idx="11"/>
          </p:nvPr>
        </p:nvSpPr>
        <p:spPr/>
        <p:txBody>
          <a:bodyPr/>
          <a:lstStyle/>
          <a:p>
            <a:fld id="{F09EA980-2521-46E0-B0C0-4A60E13A63FD}" type="slidenum">
              <a:rPr lang="ko-KR" altLang="en-US" smtClean="0"/>
              <a:pPr/>
              <a:t>32</a:t>
            </a:fld>
            <a:endParaRPr lang="en-US" altLang="ko-KR" dirty="0"/>
          </a:p>
        </p:txBody>
      </p:sp>
    </p:spTree>
    <p:extLst>
      <p:ext uri="{BB962C8B-B14F-4D97-AF65-F5344CB8AC3E}">
        <p14:creationId xmlns:p14="http://schemas.microsoft.com/office/powerpoint/2010/main" val="3934774996"/>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547" y="1752599"/>
            <a:ext cx="5137055" cy="429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a:off x="525448" y="152400"/>
                <a:ext cx="4849404" cy="830997"/>
              </a:xfrm>
              <a:prstGeom prst="rect">
                <a:avLst/>
              </a:prstGeom>
              <a:noFill/>
            </p:spPr>
            <p:txBody>
              <a:bodyPr wrap="none" rtlCol="0">
                <a:spAutoFit/>
              </a:bodyPr>
              <a:lstStyle/>
              <a:p>
                <a:pPr algn="l"/>
                <a:r>
                  <a:rPr lang="en-US" sz="2400" b="0" dirty="0" smtClean="0">
                    <a:solidFill>
                      <a:schemeClr val="tx1"/>
                    </a:solidFill>
                    <a:latin typeface="+mj-lt"/>
                  </a:rPr>
                  <a:t>Recognition Precision:</a:t>
                </a:r>
              </a:p>
              <a:p>
                <a:pPr marL="342900" indent="-342900" algn="l">
                  <a:buFont typeface="Arial" panose="020B0604020202020204" pitchFamily="34" charset="0"/>
                  <a:buChar char="•"/>
                </a:pPr>
                <a:r>
                  <a:rPr lang="en-US" sz="2400" b="0" dirty="0" smtClean="0">
                    <a:solidFill>
                      <a:schemeClr val="tx1"/>
                    </a:solidFill>
                    <a:latin typeface="+mj-lt"/>
                  </a:rPr>
                  <a:t>Basic statistical features: </a:t>
                </a:r>
                <a14:m>
                  <m:oMath xmlns:m="http://schemas.openxmlformats.org/officeDocument/2006/math">
                    <m:r>
                      <a:rPr lang="en-US" sz="2400" b="0" i="1" smtClean="0">
                        <a:solidFill>
                          <a:schemeClr val="tx1"/>
                        </a:solidFill>
                        <a:latin typeface="Cambria Math"/>
                      </a:rPr>
                      <m:t>63.2%</m:t>
                    </m:r>
                  </m:oMath>
                </a14:m>
                <a:endParaRPr lang="en-US" sz="2400" b="0" dirty="0">
                  <a:solidFill>
                    <a:schemeClr val="tx1"/>
                  </a:solidFill>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25448" y="152400"/>
                <a:ext cx="4849404" cy="830997"/>
              </a:xfrm>
              <a:prstGeom prst="rect">
                <a:avLst/>
              </a:prstGeom>
              <a:blipFill rotWithShape="1">
                <a:blip r:embed="rId4"/>
                <a:stretch>
                  <a:fillRect l="-1884" t="-5147" b="-16912"/>
                </a:stretch>
              </a:blipFill>
            </p:spPr>
            <p:txBody>
              <a:bodyPr/>
              <a:lstStyle/>
              <a:p>
                <a:r>
                  <a:rPr lang="en-US">
                    <a:noFill/>
                  </a:rPr>
                  <a:t> </a:t>
                </a:r>
              </a:p>
            </p:txBody>
          </p:sp>
        </mc:Fallback>
      </mc:AlternateContent>
      <p:sp>
        <p:nvSpPr>
          <p:cNvPr id="9" name="Rounded Rectangle 8"/>
          <p:cNvSpPr/>
          <p:nvPr/>
        </p:nvSpPr>
        <p:spPr>
          <a:xfrm>
            <a:off x="2514601" y="3810000"/>
            <a:ext cx="762000" cy="5334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TextBox 10"/>
          <p:cNvSpPr txBox="1"/>
          <p:nvPr/>
        </p:nvSpPr>
        <p:spPr>
          <a:xfrm>
            <a:off x="1446745" y="6023521"/>
            <a:ext cx="6478055" cy="461665"/>
          </a:xfrm>
          <a:prstGeom prst="rect">
            <a:avLst/>
          </a:prstGeom>
          <a:noFill/>
        </p:spPr>
        <p:txBody>
          <a:bodyPr wrap="none" rtlCol="0">
            <a:spAutoFit/>
          </a:bodyPr>
          <a:lstStyle/>
          <a:p>
            <a:r>
              <a:rPr lang="en-US" sz="2400" dirty="0" smtClean="0">
                <a:solidFill>
                  <a:schemeClr val="tx1"/>
                </a:solidFill>
              </a:rPr>
              <a:t>Toothbrushing Surface Recognition Result</a:t>
            </a:r>
            <a:endParaRPr lang="en-US" sz="2400" dirty="0">
              <a:solidFill>
                <a:schemeClr val="tx1"/>
              </a:solidFill>
            </a:endParaRPr>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33</a:t>
            </a:fld>
            <a:endParaRPr lang="en-US" altLang="ko-KR" dirty="0"/>
          </a:p>
        </p:txBody>
      </p:sp>
    </p:spTree>
    <p:extLst>
      <p:ext uri="{BB962C8B-B14F-4D97-AF65-F5344CB8AC3E}">
        <p14:creationId xmlns:p14="http://schemas.microsoft.com/office/powerpoint/2010/main" val="2775797116"/>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547" y="1752599"/>
            <a:ext cx="5137055" cy="429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a:off x="492875" y="152400"/>
                <a:ext cx="5202065" cy="1569660"/>
              </a:xfrm>
              <a:prstGeom prst="rect">
                <a:avLst/>
              </a:prstGeom>
              <a:noFill/>
            </p:spPr>
            <p:txBody>
              <a:bodyPr wrap="none" rtlCol="0">
                <a:spAutoFit/>
              </a:bodyPr>
              <a:lstStyle/>
              <a:p>
                <a:pPr algn="l"/>
                <a:r>
                  <a:rPr lang="en-US" sz="2400" b="0" dirty="0">
                    <a:solidFill>
                      <a:schemeClr val="tx1"/>
                    </a:solidFill>
                    <a:latin typeface="+mj-lt"/>
                  </a:rPr>
                  <a:t>Recognition Precision:</a:t>
                </a:r>
              </a:p>
              <a:p>
                <a:pPr marL="342900" indent="-342900" algn="l">
                  <a:buFont typeface="Arial" panose="020B0604020202020204" pitchFamily="34" charset="0"/>
                  <a:buChar char="•"/>
                </a:pPr>
                <a:r>
                  <a:rPr lang="en-US" sz="2400" b="0" dirty="0" smtClean="0">
                    <a:solidFill>
                      <a:schemeClr val="accent4"/>
                    </a:solidFill>
                    <a:latin typeface="+mj-lt"/>
                  </a:rPr>
                  <a:t>Basic statistical features: </a:t>
                </a:r>
                <a14:m>
                  <m:oMath xmlns:m="http://schemas.openxmlformats.org/officeDocument/2006/math">
                    <m:r>
                      <a:rPr lang="en-US" sz="2400" b="0" i="1" smtClean="0">
                        <a:solidFill>
                          <a:schemeClr val="accent4"/>
                        </a:solidFill>
                        <a:latin typeface="Cambria Math"/>
                      </a:rPr>
                      <m:t>63.2%</m:t>
                    </m:r>
                  </m:oMath>
                </a14:m>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err="1">
                    <a:solidFill>
                      <a:schemeClr val="tx1"/>
                    </a:solidFill>
                    <a:latin typeface="+mj-lt"/>
                  </a:rPr>
                  <a:t>s</a:t>
                </a:r>
                <a:r>
                  <a:rPr lang="en-US" sz="2400" b="0" dirty="0" err="1" smtClean="0">
                    <a:solidFill>
                      <a:schemeClr val="tx1"/>
                    </a:solidFill>
                    <a:latin typeface="+mj-lt"/>
                  </a:rPr>
                  <a:t>ta</a:t>
                </a:r>
                <a:r>
                  <a:rPr lang="en-US" sz="2400" b="0" dirty="0" smtClean="0">
                    <a:solidFill>
                      <a:schemeClr val="tx1"/>
                    </a:solidFill>
                    <a:latin typeface="+mj-lt"/>
                  </a:rPr>
                  <a:t>+ model-based features: </a:t>
                </a:r>
                <a14:m>
                  <m:oMath xmlns:m="http://schemas.openxmlformats.org/officeDocument/2006/math">
                    <m:r>
                      <a:rPr lang="en-US" sz="2400" b="0" i="1" smtClean="0">
                        <a:solidFill>
                          <a:schemeClr val="tx1"/>
                        </a:solidFill>
                        <a:latin typeface="Cambria Math"/>
                      </a:rPr>
                      <m:t>71.5%</m:t>
                    </m:r>
                  </m:oMath>
                </a14:m>
                <a:endParaRPr lang="en-US" sz="2400" b="0" dirty="0" smtClean="0">
                  <a:solidFill>
                    <a:schemeClr val="tx1"/>
                  </a:solidFill>
                  <a:latin typeface="+mj-lt"/>
                </a:endParaRPr>
              </a:p>
              <a:p>
                <a:pPr algn="l"/>
                <a:endParaRPr lang="en-US" sz="2400" b="0" dirty="0">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92875" y="152400"/>
                <a:ext cx="5202065" cy="1569660"/>
              </a:xfrm>
              <a:prstGeom prst="rect">
                <a:avLst/>
              </a:prstGeom>
              <a:blipFill rotWithShape="1">
                <a:blip r:embed="rId4"/>
                <a:stretch>
                  <a:fillRect l="-1876" t="-2724"/>
                </a:stretch>
              </a:blipFill>
            </p:spPr>
            <p:txBody>
              <a:bodyPr/>
              <a:lstStyle/>
              <a:p>
                <a:r>
                  <a:rPr lang="en-US">
                    <a:noFill/>
                  </a:rPr>
                  <a:t> </a:t>
                </a:r>
              </a:p>
            </p:txBody>
          </p:sp>
        </mc:Fallback>
      </mc:AlternateContent>
      <p:sp>
        <p:nvSpPr>
          <p:cNvPr id="9" name="Rounded Rectangle 8"/>
          <p:cNvSpPr/>
          <p:nvPr/>
        </p:nvSpPr>
        <p:spPr>
          <a:xfrm>
            <a:off x="4267200" y="3124200"/>
            <a:ext cx="762000" cy="5334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34</a:t>
            </a:fld>
            <a:endParaRPr lang="en-US" altLang="ko-KR" dirty="0"/>
          </a:p>
        </p:txBody>
      </p:sp>
      <p:sp>
        <p:nvSpPr>
          <p:cNvPr id="7" name="TextBox 6"/>
          <p:cNvSpPr txBox="1"/>
          <p:nvPr/>
        </p:nvSpPr>
        <p:spPr>
          <a:xfrm>
            <a:off x="1446745" y="6023521"/>
            <a:ext cx="6478055" cy="461665"/>
          </a:xfrm>
          <a:prstGeom prst="rect">
            <a:avLst/>
          </a:prstGeom>
          <a:noFill/>
        </p:spPr>
        <p:txBody>
          <a:bodyPr wrap="none" rtlCol="0">
            <a:spAutoFit/>
          </a:bodyPr>
          <a:lstStyle/>
          <a:p>
            <a:r>
              <a:rPr lang="en-US" sz="2400" dirty="0" smtClean="0">
                <a:solidFill>
                  <a:schemeClr val="tx1"/>
                </a:solidFill>
              </a:rPr>
              <a:t>Toothbrushing Surface Recognition Result</a:t>
            </a:r>
            <a:endParaRPr lang="en-US" sz="2400" dirty="0">
              <a:solidFill>
                <a:schemeClr val="tx1"/>
              </a:solidFill>
            </a:endParaRPr>
          </a:p>
        </p:txBody>
      </p:sp>
    </p:spTree>
    <p:extLst>
      <p:ext uri="{BB962C8B-B14F-4D97-AF65-F5344CB8AC3E}">
        <p14:creationId xmlns:p14="http://schemas.microsoft.com/office/powerpoint/2010/main" val="245458128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547" y="1752599"/>
            <a:ext cx="5137055" cy="429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a:off x="457200" y="76200"/>
                <a:ext cx="6726521" cy="2308324"/>
              </a:xfrm>
              <a:prstGeom prst="rect">
                <a:avLst/>
              </a:prstGeom>
              <a:noFill/>
            </p:spPr>
            <p:txBody>
              <a:bodyPr wrap="none" rtlCol="0">
                <a:spAutoFit/>
              </a:bodyPr>
              <a:lstStyle/>
              <a:p>
                <a:pPr algn="l"/>
                <a:r>
                  <a:rPr lang="en-US" sz="2400" b="0" dirty="0" smtClean="0">
                    <a:solidFill>
                      <a:schemeClr val="tx1"/>
                    </a:solidFill>
                    <a:latin typeface="+mj-lt"/>
                  </a:rPr>
                  <a:t>Recognition Precision:</a:t>
                </a:r>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smtClean="0">
                    <a:solidFill>
                      <a:schemeClr val="accent4"/>
                    </a:solidFill>
                    <a:latin typeface="+mj-lt"/>
                  </a:rPr>
                  <a:t>Basic statistical features:</a:t>
                </a:r>
                <a14:m>
                  <m:oMath xmlns:m="http://schemas.openxmlformats.org/officeDocument/2006/math">
                    <m:r>
                      <a:rPr lang="en-US" sz="2400" b="0" i="0" smtClean="0">
                        <a:solidFill>
                          <a:schemeClr val="accent4"/>
                        </a:solidFill>
                        <a:latin typeface="Cambria Math"/>
                      </a:rPr>
                      <m:t> </m:t>
                    </m:r>
                    <m:r>
                      <a:rPr lang="en-US" sz="2400" b="0" i="1" smtClean="0">
                        <a:solidFill>
                          <a:schemeClr val="accent4"/>
                        </a:solidFill>
                        <a:latin typeface="Cambria Math"/>
                      </a:rPr>
                      <m:t>63.2%</m:t>
                    </m:r>
                  </m:oMath>
                </a14:m>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err="1">
                    <a:solidFill>
                      <a:schemeClr val="accent4"/>
                    </a:solidFill>
                    <a:latin typeface="+mj-lt"/>
                  </a:rPr>
                  <a:t>s</a:t>
                </a:r>
                <a:r>
                  <a:rPr lang="en-US" sz="2400" b="0" dirty="0" err="1" smtClean="0">
                    <a:solidFill>
                      <a:schemeClr val="accent4"/>
                    </a:solidFill>
                    <a:latin typeface="+mj-lt"/>
                  </a:rPr>
                  <a:t>ta</a:t>
                </a:r>
                <a:r>
                  <a:rPr lang="en-US" sz="2400" b="0" dirty="0" smtClean="0">
                    <a:solidFill>
                      <a:schemeClr val="accent4"/>
                    </a:solidFill>
                    <a:latin typeface="+mj-lt"/>
                  </a:rPr>
                  <a:t>+ model-based features:</a:t>
                </a:r>
                <a14:m>
                  <m:oMath xmlns:m="http://schemas.openxmlformats.org/officeDocument/2006/math">
                    <m:r>
                      <a:rPr lang="en-US" sz="2400" b="0" i="0" smtClean="0">
                        <a:solidFill>
                          <a:schemeClr val="accent4"/>
                        </a:solidFill>
                        <a:latin typeface="Cambria Math"/>
                      </a:rPr>
                      <m:t> </m:t>
                    </m:r>
                    <m:r>
                      <a:rPr lang="en-US" sz="2400" b="0" i="1" smtClean="0">
                        <a:solidFill>
                          <a:schemeClr val="accent4"/>
                        </a:solidFill>
                        <a:latin typeface="Cambria Math"/>
                      </a:rPr>
                      <m:t>71.5%</m:t>
                    </m:r>
                  </m:oMath>
                </a14:m>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smtClean="0">
                    <a:solidFill>
                      <a:schemeClr val="tx1"/>
                    </a:solidFill>
                    <a:latin typeface="+mj-lt"/>
                  </a:rPr>
                  <a:t>All previous + Magnetic-based feature: </a:t>
                </a:r>
                <a14:m>
                  <m:oMath xmlns:m="http://schemas.openxmlformats.org/officeDocument/2006/math">
                    <m:r>
                      <a:rPr lang="en-US" sz="2400" b="0" i="1" smtClean="0">
                        <a:solidFill>
                          <a:schemeClr val="tx1"/>
                        </a:solidFill>
                        <a:latin typeface="Cambria Math"/>
                      </a:rPr>
                      <m:t>85</m:t>
                    </m:r>
                    <m:r>
                      <a:rPr lang="en-US" sz="2400" b="0" i="1">
                        <a:solidFill>
                          <a:schemeClr val="tx1"/>
                        </a:solidFill>
                        <a:latin typeface="Cambria Math"/>
                      </a:rPr>
                      <m:t>.</m:t>
                    </m:r>
                    <m:r>
                      <a:rPr lang="en-US" sz="2400" b="0" i="1" smtClean="0">
                        <a:solidFill>
                          <a:schemeClr val="tx1"/>
                        </a:solidFill>
                        <a:latin typeface="Cambria Math"/>
                      </a:rPr>
                      <m:t>6</m:t>
                    </m:r>
                    <m:r>
                      <a:rPr lang="en-US" sz="2400" b="0" i="1">
                        <a:solidFill>
                          <a:schemeClr val="tx1"/>
                        </a:solidFill>
                        <a:latin typeface="Cambria Math"/>
                      </a:rPr>
                      <m:t>%</m:t>
                    </m:r>
                  </m:oMath>
                </a14:m>
                <a:endParaRPr lang="en-US" sz="2400" b="0" dirty="0">
                  <a:solidFill>
                    <a:schemeClr val="tx1"/>
                  </a:solidFill>
                  <a:latin typeface="+mj-lt"/>
                </a:endParaRPr>
              </a:p>
              <a:p>
                <a:pPr marL="342900" indent="-342900" algn="l">
                  <a:buFont typeface="Arial" panose="020B0604020202020204" pitchFamily="34" charset="0"/>
                  <a:buChar char="•"/>
                </a:pPr>
                <a:endParaRPr lang="en-US" sz="2400" b="0" dirty="0" smtClean="0">
                  <a:latin typeface="+mj-lt"/>
                </a:endParaRPr>
              </a:p>
              <a:p>
                <a:pPr algn="l"/>
                <a:endParaRPr lang="en-US" sz="2400" b="0" dirty="0">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457200" y="76200"/>
                <a:ext cx="6726521" cy="2308324"/>
              </a:xfrm>
              <a:prstGeom prst="rect">
                <a:avLst/>
              </a:prstGeom>
              <a:blipFill rotWithShape="1">
                <a:blip r:embed="rId4"/>
                <a:stretch>
                  <a:fillRect l="-1360" t="-1852"/>
                </a:stretch>
              </a:blipFill>
            </p:spPr>
            <p:txBody>
              <a:bodyPr/>
              <a:lstStyle/>
              <a:p>
                <a:r>
                  <a:rPr lang="en-US">
                    <a:noFill/>
                  </a:rPr>
                  <a:t> </a:t>
                </a:r>
              </a:p>
            </p:txBody>
          </p:sp>
        </mc:Fallback>
      </mc:AlternateContent>
      <p:sp>
        <p:nvSpPr>
          <p:cNvPr id="9" name="Rounded Rectangle 8"/>
          <p:cNvSpPr/>
          <p:nvPr/>
        </p:nvSpPr>
        <p:spPr>
          <a:xfrm>
            <a:off x="5181600" y="2362200"/>
            <a:ext cx="762000" cy="5334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35</a:t>
            </a:fld>
            <a:endParaRPr lang="en-US" altLang="ko-KR" dirty="0"/>
          </a:p>
        </p:txBody>
      </p:sp>
      <p:sp>
        <p:nvSpPr>
          <p:cNvPr id="7" name="TextBox 6"/>
          <p:cNvSpPr txBox="1"/>
          <p:nvPr/>
        </p:nvSpPr>
        <p:spPr>
          <a:xfrm>
            <a:off x="1446745" y="6023521"/>
            <a:ext cx="6478055" cy="461665"/>
          </a:xfrm>
          <a:prstGeom prst="rect">
            <a:avLst/>
          </a:prstGeom>
          <a:noFill/>
        </p:spPr>
        <p:txBody>
          <a:bodyPr wrap="none" rtlCol="0">
            <a:spAutoFit/>
          </a:bodyPr>
          <a:lstStyle/>
          <a:p>
            <a:r>
              <a:rPr lang="en-US" sz="2400" dirty="0" smtClean="0">
                <a:solidFill>
                  <a:schemeClr val="tx1"/>
                </a:solidFill>
              </a:rPr>
              <a:t>Toothbrushing Surface Recognition Result</a:t>
            </a:r>
            <a:endParaRPr lang="en-US" sz="2400" dirty="0">
              <a:solidFill>
                <a:schemeClr val="tx1"/>
              </a:solidFill>
            </a:endParaRPr>
          </a:p>
        </p:txBody>
      </p:sp>
    </p:spTree>
    <p:extLst>
      <p:ext uri="{BB962C8B-B14F-4D97-AF65-F5344CB8AC3E}">
        <p14:creationId xmlns:p14="http://schemas.microsoft.com/office/powerpoint/2010/main" val="1231350901"/>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19458"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867547" y="2049213"/>
            <a:ext cx="5137055" cy="429929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mc:AlternateContent xmlns:mc="http://schemas.openxmlformats.org/markup-compatibility/2006" xmlns:a14="http://schemas.microsoft.com/office/drawing/2010/main">
        <mc:Choice Requires="a14">
          <p:sp>
            <p:nvSpPr>
              <p:cNvPr id="8" name="TextBox 7"/>
              <p:cNvSpPr txBox="1"/>
              <p:nvPr/>
            </p:nvSpPr>
            <p:spPr>
              <a:xfrm>
                <a:off x="533400" y="122128"/>
                <a:ext cx="6726521" cy="2677656"/>
              </a:xfrm>
              <a:prstGeom prst="rect">
                <a:avLst/>
              </a:prstGeom>
              <a:noFill/>
            </p:spPr>
            <p:txBody>
              <a:bodyPr wrap="none" rtlCol="0">
                <a:spAutoFit/>
              </a:bodyPr>
              <a:lstStyle/>
              <a:p>
                <a:pPr algn="l"/>
                <a:r>
                  <a:rPr lang="en-US" sz="2400" b="0" dirty="0">
                    <a:solidFill>
                      <a:schemeClr val="tx1"/>
                    </a:solidFill>
                    <a:latin typeface="+mj-lt"/>
                  </a:rPr>
                  <a:t>Recognition Precision</a:t>
                </a:r>
                <a:r>
                  <a:rPr lang="en-US" sz="2400" b="0" dirty="0" smtClean="0">
                    <a:solidFill>
                      <a:schemeClr val="tx1"/>
                    </a:solidFill>
                    <a:latin typeface="+mj-lt"/>
                  </a:rPr>
                  <a:t>:</a:t>
                </a:r>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smtClean="0">
                    <a:solidFill>
                      <a:schemeClr val="accent4"/>
                    </a:solidFill>
                    <a:latin typeface="+mj-lt"/>
                  </a:rPr>
                  <a:t>Basic statistical features: </a:t>
                </a:r>
                <a14:m>
                  <m:oMath xmlns:m="http://schemas.openxmlformats.org/officeDocument/2006/math">
                    <m:r>
                      <a:rPr lang="en-US" sz="2400" b="0" i="1" smtClean="0">
                        <a:solidFill>
                          <a:schemeClr val="accent4"/>
                        </a:solidFill>
                        <a:latin typeface="Cambria Math"/>
                      </a:rPr>
                      <m:t>63.2%</m:t>
                    </m:r>
                  </m:oMath>
                </a14:m>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err="1">
                    <a:solidFill>
                      <a:schemeClr val="accent4"/>
                    </a:solidFill>
                    <a:latin typeface="+mj-lt"/>
                  </a:rPr>
                  <a:t>s</a:t>
                </a:r>
                <a:r>
                  <a:rPr lang="en-US" sz="2400" b="0" dirty="0" err="1" smtClean="0">
                    <a:solidFill>
                      <a:schemeClr val="accent4"/>
                    </a:solidFill>
                    <a:latin typeface="+mj-lt"/>
                  </a:rPr>
                  <a:t>ta</a:t>
                </a:r>
                <a:r>
                  <a:rPr lang="en-US" sz="2400" b="0" dirty="0" smtClean="0">
                    <a:solidFill>
                      <a:schemeClr val="accent4"/>
                    </a:solidFill>
                    <a:latin typeface="+mj-lt"/>
                  </a:rPr>
                  <a:t>+ model-based features:</a:t>
                </a:r>
                <a14:m>
                  <m:oMath xmlns:m="http://schemas.openxmlformats.org/officeDocument/2006/math">
                    <m:r>
                      <a:rPr lang="en-US" sz="2400" b="0" i="1" smtClean="0">
                        <a:solidFill>
                          <a:schemeClr val="accent4"/>
                        </a:solidFill>
                        <a:latin typeface="Cambria Math"/>
                      </a:rPr>
                      <m:t>71.5%</m:t>
                    </m:r>
                  </m:oMath>
                </a14:m>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smtClean="0">
                    <a:solidFill>
                      <a:schemeClr val="accent4"/>
                    </a:solidFill>
                    <a:latin typeface="+mj-lt"/>
                  </a:rPr>
                  <a:t>All previous + Magnetic-based feature: </a:t>
                </a:r>
                <a14:m>
                  <m:oMath xmlns:m="http://schemas.openxmlformats.org/officeDocument/2006/math">
                    <m:r>
                      <a:rPr lang="en-US" sz="2400" b="0" i="1" smtClean="0">
                        <a:solidFill>
                          <a:schemeClr val="accent4"/>
                        </a:solidFill>
                        <a:latin typeface="Cambria Math"/>
                      </a:rPr>
                      <m:t>85</m:t>
                    </m:r>
                    <m:r>
                      <a:rPr lang="en-US" sz="2400" b="0" i="1">
                        <a:solidFill>
                          <a:schemeClr val="accent4"/>
                        </a:solidFill>
                        <a:latin typeface="Cambria Math"/>
                      </a:rPr>
                      <m:t>.</m:t>
                    </m:r>
                    <m:r>
                      <a:rPr lang="en-US" sz="2400" b="0" i="1" smtClean="0">
                        <a:solidFill>
                          <a:schemeClr val="accent4"/>
                        </a:solidFill>
                        <a:latin typeface="Cambria Math"/>
                      </a:rPr>
                      <m:t>3</m:t>
                    </m:r>
                    <m:r>
                      <a:rPr lang="en-US" sz="2400" b="0" i="1">
                        <a:solidFill>
                          <a:schemeClr val="accent4"/>
                        </a:solidFill>
                        <a:latin typeface="Cambria Math"/>
                      </a:rPr>
                      <m:t>%</m:t>
                    </m:r>
                  </m:oMath>
                </a14:m>
                <a:endParaRPr lang="en-US" sz="2400" b="0" dirty="0" smtClean="0">
                  <a:solidFill>
                    <a:schemeClr val="accent4"/>
                  </a:solidFill>
                  <a:latin typeface="+mj-lt"/>
                </a:endParaRPr>
              </a:p>
              <a:p>
                <a:pPr marL="342900" indent="-342900" algn="l">
                  <a:buFont typeface="Arial" panose="020B0604020202020204" pitchFamily="34" charset="0"/>
                  <a:buChar char="•"/>
                </a:pPr>
                <a:r>
                  <a:rPr lang="en-US" sz="2400" b="0" dirty="0" smtClean="0">
                    <a:solidFill>
                      <a:schemeClr val="tx1"/>
                    </a:solidFill>
                    <a:latin typeface="+mj-lt"/>
                  </a:rPr>
                  <a:t>All previous + toothbrushing order: </a:t>
                </a:r>
                <a14:m>
                  <m:oMath xmlns:m="http://schemas.openxmlformats.org/officeDocument/2006/math">
                    <m:r>
                      <a:rPr lang="en-US" sz="2400" b="0" i="1" smtClean="0">
                        <a:solidFill>
                          <a:schemeClr val="tx1"/>
                        </a:solidFill>
                        <a:latin typeface="Cambria Math"/>
                      </a:rPr>
                      <m:t>87.4%</m:t>
                    </m:r>
                  </m:oMath>
                </a14:m>
                <a:endParaRPr lang="en-US" sz="2400" b="0" dirty="0">
                  <a:solidFill>
                    <a:schemeClr val="tx1"/>
                  </a:solidFill>
                  <a:latin typeface="+mj-lt"/>
                </a:endParaRPr>
              </a:p>
              <a:p>
                <a:pPr marL="342900" indent="-342900" algn="l">
                  <a:buFont typeface="Arial" panose="020B0604020202020204" pitchFamily="34" charset="0"/>
                  <a:buChar char="•"/>
                </a:pPr>
                <a:endParaRPr lang="en-US" sz="2400" b="0" dirty="0" smtClean="0">
                  <a:latin typeface="+mj-lt"/>
                </a:endParaRPr>
              </a:p>
              <a:p>
                <a:pPr algn="l"/>
                <a:endParaRPr lang="en-US" sz="2400" b="0" dirty="0">
                  <a:latin typeface="+mj-lt"/>
                </a:endParaRPr>
              </a:p>
            </p:txBody>
          </p:sp>
        </mc:Choice>
        <mc:Fallback xmlns="">
          <p:sp>
            <p:nvSpPr>
              <p:cNvPr id="8" name="TextBox 7"/>
              <p:cNvSpPr txBox="1">
                <a:spLocks noRot="1" noChangeAspect="1" noMove="1" noResize="1" noEditPoints="1" noAdjustHandles="1" noChangeArrowheads="1" noChangeShapeType="1" noTextEdit="1"/>
              </p:cNvSpPr>
              <p:nvPr/>
            </p:nvSpPr>
            <p:spPr>
              <a:xfrm>
                <a:off x="533400" y="122128"/>
                <a:ext cx="6726521" cy="2677656"/>
              </a:xfrm>
              <a:prstGeom prst="rect">
                <a:avLst/>
              </a:prstGeom>
              <a:blipFill rotWithShape="1">
                <a:blip r:embed="rId4"/>
                <a:stretch>
                  <a:fillRect l="-1451" t="-1595"/>
                </a:stretch>
              </a:blipFill>
            </p:spPr>
            <p:txBody>
              <a:bodyPr/>
              <a:lstStyle/>
              <a:p>
                <a:r>
                  <a:rPr lang="en-US">
                    <a:noFill/>
                  </a:rPr>
                  <a:t> </a:t>
                </a:r>
              </a:p>
            </p:txBody>
          </p:sp>
        </mc:Fallback>
      </mc:AlternateContent>
      <p:sp>
        <p:nvSpPr>
          <p:cNvPr id="9" name="Rounded Rectangle 8"/>
          <p:cNvSpPr/>
          <p:nvPr/>
        </p:nvSpPr>
        <p:spPr>
          <a:xfrm>
            <a:off x="6096000" y="2514600"/>
            <a:ext cx="762000" cy="5334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36</a:t>
            </a:fld>
            <a:endParaRPr lang="en-US" altLang="ko-KR" dirty="0"/>
          </a:p>
        </p:txBody>
      </p:sp>
      <p:sp>
        <p:nvSpPr>
          <p:cNvPr id="7" name="TextBox 6"/>
          <p:cNvSpPr txBox="1"/>
          <p:nvPr/>
        </p:nvSpPr>
        <p:spPr>
          <a:xfrm>
            <a:off x="1446745" y="6167735"/>
            <a:ext cx="6478055" cy="461665"/>
          </a:xfrm>
          <a:prstGeom prst="rect">
            <a:avLst/>
          </a:prstGeom>
          <a:noFill/>
        </p:spPr>
        <p:txBody>
          <a:bodyPr wrap="none" rtlCol="0">
            <a:spAutoFit/>
          </a:bodyPr>
          <a:lstStyle/>
          <a:p>
            <a:r>
              <a:rPr lang="en-US" sz="2400" dirty="0" smtClean="0">
                <a:solidFill>
                  <a:schemeClr val="tx1"/>
                </a:solidFill>
              </a:rPr>
              <a:t>Toothbrushing Surface Recognition Result</a:t>
            </a:r>
            <a:endParaRPr lang="en-US" sz="2400" dirty="0">
              <a:solidFill>
                <a:schemeClr val="tx1"/>
              </a:solidFill>
            </a:endParaRPr>
          </a:p>
        </p:txBody>
      </p:sp>
    </p:spTree>
    <p:extLst>
      <p:ext uri="{BB962C8B-B14F-4D97-AF65-F5344CB8AC3E}">
        <p14:creationId xmlns:p14="http://schemas.microsoft.com/office/powerpoint/2010/main" val="977405569"/>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81000" y="228600"/>
            <a:ext cx="8305800" cy="609600"/>
          </a:xfrm>
        </p:spPr>
        <p:txBody>
          <a:bodyPr>
            <a:normAutofit/>
          </a:bodyPr>
          <a:lstStyle/>
          <a:p>
            <a:r>
              <a:rPr lang="en-US" dirty="0" smtClean="0"/>
              <a:t>Confusion Matrix for Surface Recognition</a:t>
            </a:r>
            <a:endParaRPr lang="en-US" dirty="0"/>
          </a:p>
        </p:txBody>
      </p:sp>
      <p:pic>
        <p:nvPicPr>
          <p:cNvPr id="20482"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762000"/>
            <a:ext cx="5867400" cy="587368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1371600" y="2743200"/>
            <a:ext cx="381000" cy="11430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ounded Rectangle 6"/>
          <p:cNvSpPr/>
          <p:nvPr/>
        </p:nvSpPr>
        <p:spPr>
          <a:xfrm>
            <a:off x="3924300" y="6324599"/>
            <a:ext cx="1562100" cy="296875"/>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Slide Number Placeholder 4"/>
          <p:cNvSpPr>
            <a:spLocks noGrp="1"/>
          </p:cNvSpPr>
          <p:nvPr>
            <p:ph type="sldNum" sz="quarter" idx="11"/>
          </p:nvPr>
        </p:nvSpPr>
        <p:spPr/>
        <p:txBody>
          <a:bodyPr/>
          <a:lstStyle/>
          <a:p>
            <a:fld id="{F09EA980-2521-46E0-B0C0-4A60E13A63FD}" type="slidenum">
              <a:rPr lang="ko-KR" altLang="en-US" smtClean="0"/>
              <a:pPr/>
              <a:t>37</a:t>
            </a:fld>
            <a:endParaRPr lang="en-US" altLang="ko-KR" dirty="0"/>
          </a:p>
        </p:txBody>
      </p:sp>
    </p:spTree>
    <p:extLst>
      <p:ext uri="{BB962C8B-B14F-4D97-AF65-F5344CB8AC3E}">
        <p14:creationId xmlns:p14="http://schemas.microsoft.com/office/powerpoint/2010/main" val="507003995"/>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09800"/>
            <a:ext cx="4495800" cy="450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146304" y="381000"/>
            <a:ext cx="8845296" cy="1938992"/>
          </a:xfrm>
          <a:prstGeom prst="rect">
            <a:avLst/>
          </a:prstGeom>
          <a:noFill/>
        </p:spPr>
        <p:txBody>
          <a:bodyPr wrap="square" rtlCol="0">
            <a:spAutoFit/>
          </a:bodyPr>
          <a:lstStyle/>
          <a:p>
            <a:pPr marL="342900" indent="-342900" algn="l">
              <a:buFont typeface="Arial" panose="020B0604020202020204" pitchFamily="34" charset="0"/>
              <a:buChar char="•"/>
            </a:pPr>
            <a:r>
              <a:rPr lang="en-US" sz="2400" b="0" dirty="0" smtClean="0">
                <a:solidFill>
                  <a:schemeClr val="tx1"/>
                </a:solidFill>
                <a:latin typeface="+mj-lt"/>
              </a:rPr>
              <a:t>Strength: able to distinguish upper or lower chewing surfaces</a:t>
            </a:r>
          </a:p>
          <a:p>
            <a:pPr marL="800100" lvl="1" indent="-342900" algn="l">
              <a:buFont typeface="Arial" panose="020B0604020202020204" pitchFamily="34" charset="0"/>
              <a:buChar char="•"/>
            </a:pPr>
            <a:r>
              <a:rPr lang="en-US" sz="2400" b="0" dirty="0">
                <a:solidFill>
                  <a:schemeClr val="tx1"/>
                </a:solidFill>
                <a:latin typeface="+mj-lt"/>
              </a:rPr>
              <a:t>Left Lower Chewing(LLC) and Left Upper Chewing(LUC</a:t>
            </a:r>
            <a:r>
              <a:rPr lang="en-US" sz="2400" b="0" dirty="0" smtClean="0">
                <a:solidFill>
                  <a:schemeClr val="tx1"/>
                </a:solidFill>
                <a:latin typeface="+mj-lt"/>
              </a:rPr>
              <a:t>)</a:t>
            </a:r>
          </a:p>
          <a:p>
            <a:pPr marL="800100" lvl="1" indent="-342900" algn="l">
              <a:buFont typeface="Arial" panose="020B0604020202020204" pitchFamily="34" charset="0"/>
              <a:buChar char="•"/>
            </a:pPr>
            <a:r>
              <a:rPr lang="en-US" sz="2400" b="0" dirty="0" smtClean="0">
                <a:solidFill>
                  <a:schemeClr val="tx1"/>
                </a:solidFill>
                <a:latin typeface="+mj-lt"/>
              </a:rPr>
              <a:t>Same for RLC and RUC</a:t>
            </a:r>
            <a:endParaRPr lang="en-US" sz="2400" b="0" dirty="0">
              <a:solidFill>
                <a:schemeClr val="tx1"/>
              </a:solidFill>
              <a:latin typeface="+mj-lt"/>
            </a:endParaRPr>
          </a:p>
          <a:p>
            <a:pPr marL="800100" lvl="1" indent="-342900" algn="l">
              <a:buFont typeface="Arial" panose="020B0604020202020204" pitchFamily="34" charset="0"/>
              <a:buChar char="•"/>
            </a:pPr>
            <a:endParaRPr lang="en-US" sz="2400" b="0" dirty="0" smtClean="0">
              <a:solidFill>
                <a:schemeClr val="tx1"/>
              </a:solidFill>
              <a:latin typeface="+mj-lt"/>
            </a:endParaRPr>
          </a:p>
          <a:p>
            <a:pPr algn="l"/>
            <a:r>
              <a:rPr lang="en-US" sz="2400" b="0" dirty="0">
                <a:solidFill>
                  <a:schemeClr val="tx1"/>
                </a:solidFill>
                <a:latin typeface="+mj-lt"/>
              </a:rPr>
              <a:t> </a:t>
            </a:r>
            <a:r>
              <a:rPr lang="en-US" sz="2400" b="0" dirty="0" smtClean="0">
                <a:solidFill>
                  <a:schemeClr val="tx1"/>
                </a:solidFill>
                <a:latin typeface="+mj-lt"/>
              </a:rPr>
              <a:t>    </a:t>
            </a:r>
            <a:endParaRPr lang="en-US" b="0" dirty="0">
              <a:solidFill>
                <a:schemeClr val="tx1"/>
              </a:solidFill>
              <a:latin typeface="+mj-lt"/>
            </a:endParaRPr>
          </a:p>
        </p:txBody>
      </p:sp>
      <p:sp>
        <p:nvSpPr>
          <p:cNvPr id="7" name="Rounded Rectangle 6"/>
          <p:cNvSpPr/>
          <p:nvPr/>
        </p:nvSpPr>
        <p:spPr>
          <a:xfrm>
            <a:off x="2590800" y="3429000"/>
            <a:ext cx="2590800" cy="3048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ounded Rectangle 7"/>
          <p:cNvSpPr/>
          <p:nvPr/>
        </p:nvSpPr>
        <p:spPr>
          <a:xfrm>
            <a:off x="4191000" y="3429000"/>
            <a:ext cx="304800" cy="30480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ounded Rectangle 8"/>
          <p:cNvSpPr/>
          <p:nvPr/>
        </p:nvSpPr>
        <p:spPr>
          <a:xfrm>
            <a:off x="4876800" y="3429000"/>
            <a:ext cx="304800" cy="30480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9"/>
          <p:cNvSpPr/>
          <p:nvPr/>
        </p:nvSpPr>
        <p:spPr>
          <a:xfrm>
            <a:off x="2590800" y="4114800"/>
            <a:ext cx="2590800" cy="3048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ular Callout 1"/>
          <p:cNvSpPr/>
          <p:nvPr/>
        </p:nvSpPr>
        <p:spPr>
          <a:xfrm>
            <a:off x="1219200" y="3733800"/>
            <a:ext cx="914400" cy="533400"/>
          </a:xfrm>
          <a:prstGeom prst="wedgeRectCallout">
            <a:avLst>
              <a:gd name="adj1" fmla="val 274930"/>
              <a:gd name="adj2" fmla="val 40997"/>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p:cNvSpPr txBox="1"/>
          <p:nvPr/>
        </p:nvSpPr>
        <p:spPr>
          <a:xfrm>
            <a:off x="1279234" y="3862329"/>
            <a:ext cx="641522" cy="369332"/>
          </a:xfrm>
          <a:prstGeom prst="rect">
            <a:avLst/>
          </a:prstGeom>
          <a:noFill/>
        </p:spPr>
        <p:txBody>
          <a:bodyPr wrap="none" rtlCol="0">
            <a:spAutoFit/>
          </a:bodyPr>
          <a:lstStyle/>
          <a:p>
            <a:r>
              <a:rPr lang="en-US" dirty="0" smtClean="0"/>
              <a:t>0.6%</a:t>
            </a:r>
            <a:endParaRPr lang="en-US" dirty="0"/>
          </a:p>
        </p:txBody>
      </p:sp>
      <p:sp>
        <p:nvSpPr>
          <p:cNvPr id="11" name="Rectangular Callout 10"/>
          <p:cNvSpPr/>
          <p:nvPr/>
        </p:nvSpPr>
        <p:spPr>
          <a:xfrm>
            <a:off x="1219200" y="3200400"/>
            <a:ext cx="914400" cy="533400"/>
          </a:xfrm>
          <a:prstGeom prst="wedgeRectCallout">
            <a:avLst>
              <a:gd name="adj1" fmla="val 376625"/>
              <a:gd name="adj2" fmla="val 30828"/>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p:cNvSpPr txBox="1"/>
          <p:nvPr/>
        </p:nvSpPr>
        <p:spPr>
          <a:xfrm>
            <a:off x="1447800" y="3282434"/>
            <a:ext cx="466794" cy="369332"/>
          </a:xfrm>
          <a:prstGeom prst="rect">
            <a:avLst/>
          </a:prstGeom>
          <a:noFill/>
        </p:spPr>
        <p:txBody>
          <a:bodyPr wrap="none" rtlCol="0">
            <a:spAutoFit/>
          </a:bodyPr>
          <a:lstStyle/>
          <a:p>
            <a:r>
              <a:rPr lang="en-US" dirty="0" smtClean="0"/>
              <a:t>0%</a:t>
            </a:r>
            <a:endParaRPr lang="en-US" dirty="0"/>
          </a:p>
        </p:txBody>
      </p:sp>
      <p:sp>
        <p:nvSpPr>
          <p:cNvPr id="14" name="Slide Number Placeholder 13"/>
          <p:cNvSpPr>
            <a:spLocks noGrp="1"/>
          </p:cNvSpPr>
          <p:nvPr>
            <p:ph type="sldNum" sz="quarter" idx="11"/>
          </p:nvPr>
        </p:nvSpPr>
        <p:spPr/>
        <p:txBody>
          <a:bodyPr/>
          <a:lstStyle/>
          <a:p>
            <a:fld id="{F09EA980-2521-46E0-B0C0-4A60E13A63FD}" type="slidenum">
              <a:rPr lang="ko-KR" altLang="en-US" smtClean="0"/>
              <a:pPr/>
              <a:t>38</a:t>
            </a:fld>
            <a:endParaRPr lang="en-US" altLang="ko-KR" dirty="0"/>
          </a:p>
        </p:txBody>
      </p:sp>
    </p:spTree>
    <p:extLst>
      <p:ext uri="{BB962C8B-B14F-4D97-AF65-F5344CB8AC3E}">
        <p14:creationId xmlns:p14="http://schemas.microsoft.com/office/powerpoint/2010/main" val="42061948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fade">
                                      <p:cBhvr>
                                        <p:cTn id="7" dur="500"/>
                                        <p:tgtEl>
                                          <p:spTgt spid="7"/>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fade">
                                      <p:cBhvr>
                                        <p:cTn id="10" dur="500"/>
                                        <p:tgtEl>
                                          <p:spTgt spid="10"/>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8"/>
                                        </p:tgtEl>
                                        <p:attrNameLst>
                                          <p:attrName>style.visibility</p:attrName>
                                        </p:attrNameLst>
                                      </p:cBhvr>
                                      <p:to>
                                        <p:strVal val="visible"/>
                                      </p:to>
                                    </p:set>
                                    <p:animEffect transition="in" filter="fade">
                                      <p:cBhvr>
                                        <p:cTn id="13" dur="500"/>
                                        <p:tgtEl>
                                          <p:spTgt spid="8"/>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9"/>
                                        </p:tgtEl>
                                        <p:attrNameLst>
                                          <p:attrName>style.visibility</p:attrName>
                                        </p:attrNameLst>
                                      </p:cBhvr>
                                      <p:to>
                                        <p:strVal val="visible"/>
                                      </p:to>
                                    </p:set>
                                    <p:animEffect transition="in" filter="fade">
                                      <p:cBhvr>
                                        <p:cTn id="16" dur="500"/>
                                        <p:tgtEl>
                                          <p:spTgt spid="9"/>
                                        </p:tgtEl>
                                      </p:cBhvr>
                                    </p:animEffect>
                                  </p:childTnLst>
                                </p:cTn>
                              </p:par>
                              <p:par>
                                <p:cTn id="17" presetID="10" presetClass="entr" presetSubtype="0" fill="hold" nodeType="withEffect">
                                  <p:stCondLst>
                                    <p:cond delay="0"/>
                                  </p:stCondLst>
                                  <p:childTnLst>
                                    <p:set>
                                      <p:cBhvr>
                                        <p:cTn id="18" dur="1" fill="hold">
                                          <p:stCondLst>
                                            <p:cond delay="0"/>
                                          </p:stCondLst>
                                        </p:cTn>
                                        <p:tgtEl>
                                          <p:spTgt spid="6">
                                            <p:txEl>
                                              <p:pRg st="1" end="1"/>
                                            </p:txEl>
                                          </p:spTgt>
                                        </p:tgtEl>
                                        <p:attrNameLst>
                                          <p:attrName>style.visibility</p:attrName>
                                        </p:attrNameLst>
                                      </p:cBhvr>
                                      <p:to>
                                        <p:strVal val="visible"/>
                                      </p:to>
                                    </p:set>
                                    <p:animEffect transition="in" filter="fade">
                                      <p:cBhvr>
                                        <p:cTn id="19" dur="500"/>
                                        <p:tgtEl>
                                          <p:spTgt spid="6">
                                            <p:txEl>
                                              <p:pRg st="1" end="1"/>
                                            </p:txEl>
                                          </p:spTgt>
                                        </p:tgtEl>
                                      </p:cBhvr>
                                    </p:animEffect>
                                  </p:childTnLst>
                                </p:cTn>
                              </p:par>
                              <p:par>
                                <p:cTn id="20" presetID="10" presetClass="entr" presetSubtype="0" fill="hold" nodeType="withEffect">
                                  <p:stCondLst>
                                    <p:cond delay="0"/>
                                  </p:stCondLst>
                                  <p:childTnLst>
                                    <p:set>
                                      <p:cBhvr>
                                        <p:cTn id="21" dur="1" fill="hold">
                                          <p:stCondLst>
                                            <p:cond delay="0"/>
                                          </p:stCondLst>
                                        </p:cTn>
                                        <p:tgtEl>
                                          <p:spTgt spid="6">
                                            <p:txEl>
                                              <p:pRg st="2" end="2"/>
                                            </p:txEl>
                                          </p:spTgt>
                                        </p:tgtEl>
                                        <p:attrNameLst>
                                          <p:attrName>style.visibility</p:attrName>
                                        </p:attrNameLst>
                                      </p:cBhvr>
                                      <p:to>
                                        <p:strVal val="visible"/>
                                      </p:to>
                                    </p:set>
                                    <p:animEffect transition="in" filter="fade">
                                      <p:cBhvr>
                                        <p:cTn id="22" dur="500"/>
                                        <p:tgtEl>
                                          <p:spTgt spid="6">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grpId="0" nodeType="click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50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2"/>
                                        </p:tgtEl>
                                        <p:attrNameLst>
                                          <p:attrName>style.visibility</p:attrName>
                                        </p:attrNameLst>
                                      </p:cBhvr>
                                      <p:to>
                                        <p:strVal val="visible"/>
                                      </p:to>
                                    </p:set>
                                    <p:animEffect transition="in" filter="fade">
                                      <p:cBhvr>
                                        <p:cTn id="30" dur="500"/>
                                        <p:tgtEl>
                                          <p:spTgt spid="2"/>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2"/>
                                        </p:tgtEl>
                                        <p:attrNameLst>
                                          <p:attrName>style.visibility</p:attrName>
                                        </p:attrNameLst>
                                      </p:cBhvr>
                                      <p:to>
                                        <p:strVal val="visible"/>
                                      </p:to>
                                    </p:set>
                                    <p:animEffect transition="in" filter="fade">
                                      <p:cBhvr>
                                        <p:cTn id="33" dur="500"/>
                                        <p:tgtEl>
                                          <p:spTgt spid="12"/>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9" grpId="0" animBg="1"/>
      <p:bldP spid="10" grpId="0" animBg="1"/>
      <p:bldP spid="2" grpId="0" animBg="1"/>
      <p:bldP spid="4" grpId="0"/>
      <p:bldP spid="11" grpId="0" animBg="1"/>
      <p:bldP spid="12" grpId="0"/>
    </p:bldLst>
  </p:timing>
</p:sld>
</file>

<file path=ppt/slides/slide39.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09800"/>
            <a:ext cx="4495800" cy="450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381000"/>
            <a:ext cx="8229600" cy="1569660"/>
          </a:xfrm>
          <a:prstGeom prst="rect">
            <a:avLst/>
          </a:prstGeom>
          <a:noFill/>
        </p:spPr>
        <p:txBody>
          <a:bodyPr wrap="square" rtlCol="0">
            <a:spAutoFit/>
          </a:bodyPr>
          <a:lstStyle/>
          <a:p>
            <a:pPr marL="342900" indent="-342900" algn="l">
              <a:buFont typeface="Arial" panose="020B0604020202020204" pitchFamily="34" charset="0"/>
              <a:buChar char="•"/>
            </a:pPr>
            <a:r>
              <a:rPr lang="en-US" sz="2400" b="0" dirty="0" smtClean="0">
                <a:solidFill>
                  <a:schemeClr val="accent4"/>
                </a:solidFill>
                <a:latin typeface="+mj-lt"/>
              </a:rPr>
              <a:t>Strength: able to distinguish upper or lower chewing surfaces</a:t>
            </a:r>
          </a:p>
          <a:p>
            <a:pPr marL="342900" indent="-342900" algn="l">
              <a:buFont typeface="Arial" panose="020B0604020202020204" pitchFamily="34" charset="0"/>
              <a:buChar char="•"/>
            </a:pPr>
            <a:r>
              <a:rPr lang="en-US" sz="2400" b="0" dirty="0" smtClean="0">
                <a:solidFill>
                  <a:schemeClr val="tx1"/>
                </a:solidFill>
                <a:latin typeface="+mj-lt"/>
              </a:rPr>
              <a:t>Strength: recognize forearm rotation (Left Lower Outer) with high accuracy</a:t>
            </a:r>
            <a:endParaRPr lang="en-US" sz="2400" b="0" dirty="0">
              <a:solidFill>
                <a:schemeClr val="tx1"/>
              </a:solidFill>
              <a:latin typeface="+mj-lt"/>
            </a:endParaRPr>
          </a:p>
        </p:txBody>
      </p:sp>
      <p:sp>
        <p:nvSpPr>
          <p:cNvPr id="7" name="Rounded Rectangle 6"/>
          <p:cNvSpPr/>
          <p:nvPr/>
        </p:nvSpPr>
        <p:spPr>
          <a:xfrm>
            <a:off x="2476500" y="3200400"/>
            <a:ext cx="4533900" cy="3048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381000" y="2362200"/>
            <a:ext cx="914400" cy="533400"/>
          </a:xfrm>
          <a:prstGeom prst="wedgeRectCallout">
            <a:avLst>
              <a:gd name="adj1" fmla="val 346964"/>
              <a:gd name="adj2" fmla="val 129618"/>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609600" y="2444234"/>
            <a:ext cx="583814" cy="369332"/>
          </a:xfrm>
          <a:prstGeom prst="rect">
            <a:avLst/>
          </a:prstGeom>
          <a:noFill/>
        </p:spPr>
        <p:txBody>
          <a:bodyPr wrap="none" rtlCol="0">
            <a:spAutoFit/>
          </a:bodyPr>
          <a:lstStyle/>
          <a:p>
            <a:r>
              <a:rPr lang="en-US" dirty="0" smtClean="0"/>
              <a:t>96%</a:t>
            </a:r>
            <a:endParaRPr lang="en-US" dirty="0"/>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39</a:t>
            </a:fld>
            <a:endParaRPr lang="en-US" altLang="ko-KR" dirty="0"/>
          </a:p>
        </p:txBody>
      </p:sp>
    </p:spTree>
    <p:extLst>
      <p:ext uri="{BB962C8B-B14F-4D97-AF65-F5344CB8AC3E}">
        <p14:creationId xmlns:p14="http://schemas.microsoft.com/office/powerpoint/2010/main" val="15571125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Lst>
  </p:timing>
</p:sld>
</file>

<file path=ppt/slides/slide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042794"/>
            <a:ext cx="3657599" cy="5832790"/>
          </a:xfrm>
          <a:prstGeom prst="rect">
            <a:avLst/>
          </a:prstGeom>
        </p:spPr>
      </p:pic>
      <p:sp>
        <p:nvSpPr>
          <p:cNvPr id="12" name="Freeform 11"/>
          <p:cNvSpPr/>
          <p:nvPr/>
        </p:nvSpPr>
        <p:spPr>
          <a:xfrm>
            <a:off x="269625" y="2119745"/>
            <a:ext cx="445488" cy="1702219"/>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492369" y="4607328"/>
            <a:ext cx="597249" cy="1676271"/>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flipH="1">
            <a:off x="2512906" y="4492512"/>
            <a:ext cx="636412" cy="1717788"/>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flipH="1">
            <a:off x="2831112" y="2057400"/>
            <a:ext cx="445488" cy="1702219"/>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TextBox 25"/>
          <p:cNvSpPr txBox="1"/>
          <p:nvPr/>
        </p:nvSpPr>
        <p:spPr>
          <a:xfrm>
            <a:off x="4015276" y="5772865"/>
            <a:ext cx="4572000" cy="954107"/>
          </a:xfrm>
          <a:prstGeom prst="rect">
            <a:avLst/>
          </a:prstGeom>
          <a:noFill/>
        </p:spPr>
        <p:txBody>
          <a:bodyPr wrap="square" rtlCol="0">
            <a:spAutoFit/>
          </a:bodyPr>
          <a:lstStyle/>
          <a:p>
            <a:pPr algn="l"/>
            <a:r>
              <a:rPr lang="en-US" sz="2800" b="0" dirty="0" smtClean="0">
                <a:solidFill>
                  <a:schemeClr val="tx1"/>
                </a:solidFill>
                <a:latin typeface="Arial" panose="020B0604020202020204" pitchFamily="34" charset="0"/>
                <a:cs typeface="Arial" panose="020B0604020202020204" pitchFamily="34" charset="0"/>
              </a:rPr>
              <a:t>Outer and Inner Surfaces</a:t>
            </a:r>
          </a:p>
          <a:p>
            <a:pPr algn="l"/>
            <a:r>
              <a:rPr lang="en-US" sz="2800" b="0" dirty="0" smtClean="0">
                <a:solidFill>
                  <a:schemeClr val="tx1"/>
                </a:solidFill>
                <a:latin typeface="Arial" panose="020B0604020202020204" pitchFamily="34" charset="0"/>
                <a:cs typeface="Arial" panose="020B0604020202020204" pitchFamily="34" charset="0"/>
              </a:rPr>
              <a:t>(10 surfaces)</a:t>
            </a:r>
            <a:endParaRPr lang="en-US" sz="2800" b="0" dirty="0">
              <a:solidFill>
                <a:schemeClr val="tx1"/>
              </a:solidFill>
              <a:latin typeface="Arial" panose="020B0604020202020204" pitchFamily="34" charset="0"/>
              <a:cs typeface="Arial" panose="020B0604020202020204" pitchFamily="34" charset="0"/>
            </a:endParaRPr>
          </a:p>
        </p:txBody>
      </p:sp>
      <p:sp>
        <p:nvSpPr>
          <p:cNvPr id="27" name="Freeform 26"/>
          <p:cNvSpPr/>
          <p:nvPr/>
        </p:nvSpPr>
        <p:spPr>
          <a:xfrm>
            <a:off x="1112316" y="1515765"/>
            <a:ext cx="1184706" cy="161423"/>
          </a:xfrm>
          <a:custGeom>
            <a:avLst/>
            <a:gdLst>
              <a:gd name="connsiteX0" fmla="*/ 0 w 1418493"/>
              <a:gd name="connsiteY0" fmla="*/ 269631 h 364643"/>
              <a:gd name="connsiteX1" fmla="*/ 58616 w 1418493"/>
              <a:gd name="connsiteY1" fmla="*/ 257908 h 364643"/>
              <a:gd name="connsiteX2" fmla="*/ 82062 w 1418493"/>
              <a:gd name="connsiteY2" fmla="*/ 222739 h 364643"/>
              <a:gd name="connsiteX3" fmla="*/ 152400 w 1418493"/>
              <a:gd name="connsiteY3" fmla="*/ 199292 h 364643"/>
              <a:gd name="connsiteX4" fmla="*/ 234462 w 1418493"/>
              <a:gd name="connsiteY4" fmla="*/ 175846 h 364643"/>
              <a:gd name="connsiteX5" fmla="*/ 269631 w 1418493"/>
              <a:gd name="connsiteY5" fmla="*/ 164123 h 364643"/>
              <a:gd name="connsiteX6" fmla="*/ 375139 w 1418493"/>
              <a:gd name="connsiteY6" fmla="*/ 82062 h 364643"/>
              <a:gd name="connsiteX7" fmla="*/ 445477 w 1418493"/>
              <a:gd name="connsiteY7" fmla="*/ 58615 h 364643"/>
              <a:gd name="connsiteX8" fmla="*/ 480647 w 1418493"/>
              <a:gd name="connsiteY8" fmla="*/ 46892 h 364643"/>
              <a:gd name="connsiteX9" fmla="*/ 562708 w 1418493"/>
              <a:gd name="connsiteY9" fmla="*/ 35169 h 364643"/>
              <a:gd name="connsiteX10" fmla="*/ 597877 w 1418493"/>
              <a:gd name="connsiteY10" fmla="*/ 23446 h 364643"/>
              <a:gd name="connsiteX11" fmla="*/ 703385 w 1418493"/>
              <a:gd name="connsiteY11" fmla="*/ 0 h 364643"/>
              <a:gd name="connsiteX12" fmla="*/ 973016 w 1418493"/>
              <a:gd name="connsiteY12" fmla="*/ 11723 h 364643"/>
              <a:gd name="connsiteX13" fmla="*/ 1043354 w 1418493"/>
              <a:gd name="connsiteY13" fmla="*/ 46892 h 364643"/>
              <a:gd name="connsiteX14" fmla="*/ 1148862 w 1418493"/>
              <a:gd name="connsiteY14" fmla="*/ 93785 h 364643"/>
              <a:gd name="connsiteX15" fmla="*/ 1172308 w 1418493"/>
              <a:gd name="connsiteY15" fmla="*/ 128954 h 364643"/>
              <a:gd name="connsiteX16" fmla="*/ 1207477 w 1418493"/>
              <a:gd name="connsiteY16" fmla="*/ 140677 h 364643"/>
              <a:gd name="connsiteX17" fmla="*/ 1277816 w 1418493"/>
              <a:gd name="connsiteY17" fmla="*/ 187569 h 364643"/>
              <a:gd name="connsiteX18" fmla="*/ 1336431 w 1418493"/>
              <a:gd name="connsiteY18" fmla="*/ 257908 h 364643"/>
              <a:gd name="connsiteX19" fmla="*/ 1371600 w 1418493"/>
              <a:gd name="connsiteY19" fmla="*/ 293077 h 364643"/>
              <a:gd name="connsiteX20" fmla="*/ 1406770 w 1418493"/>
              <a:gd name="connsiteY20" fmla="*/ 363415 h 364643"/>
              <a:gd name="connsiteX21" fmla="*/ 1418493 w 1418493"/>
              <a:gd name="connsiteY21" fmla="*/ 363415 h 3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8493" h="364643">
                <a:moveTo>
                  <a:pt x="0" y="269631"/>
                </a:moveTo>
                <a:cubicBezTo>
                  <a:pt x="19539" y="265723"/>
                  <a:pt x="41316" y="267794"/>
                  <a:pt x="58616" y="257908"/>
                </a:cubicBezTo>
                <a:cubicBezTo>
                  <a:pt x="70849" y="250918"/>
                  <a:pt x="70114" y="230206"/>
                  <a:pt x="82062" y="222739"/>
                </a:cubicBezTo>
                <a:cubicBezTo>
                  <a:pt x="103020" y="209640"/>
                  <a:pt x="128954" y="207107"/>
                  <a:pt x="152400" y="199292"/>
                </a:cubicBezTo>
                <a:cubicBezTo>
                  <a:pt x="236704" y="171190"/>
                  <a:pt x="131449" y="205278"/>
                  <a:pt x="234462" y="175846"/>
                </a:cubicBezTo>
                <a:cubicBezTo>
                  <a:pt x="246344" y="172451"/>
                  <a:pt x="257908" y="168031"/>
                  <a:pt x="269631" y="164123"/>
                </a:cubicBezTo>
                <a:cubicBezTo>
                  <a:pt x="299977" y="133777"/>
                  <a:pt x="333070" y="96086"/>
                  <a:pt x="375139" y="82062"/>
                </a:cubicBezTo>
                <a:lnTo>
                  <a:pt x="445477" y="58615"/>
                </a:lnTo>
                <a:cubicBezTo>
                  <a:pt x="457200" y="54707"/>
                  <a:pt x="468414" y="48640"/>
                  <a:pt x="480647" y="46892"/>
                </a:cubicBezTo>
                <a:lnTo>
                  <a:pt x="562708" y="35169"/>
                </a:lnTo>
                <a:cubicBezTo>
                  <a:pt x="574431" y="31261"/>
                  <a:pt x="585995" y="26841"/>
                  <a:pt x="597877" y="23446"/>
                </a:cubicBezTo>
                <a:cubicBezTo>
                  <a:pt x="636505" y="12410"/>
                  <a:pt x="663097" y="8058"/>
                  <a:pt x="703385" y="0"/>
                </a:cubicBezTo>
                <a:cubicBezTo>
                  <a:pt x="793262" y="3908"/>
                  <a:pt x="883319" y="4823"/>
                  <a:pt x="973016" y="11723"/>
                </a:cubicBezTo>
                <a:cubicBezTo>
                  <a:pt x="1011792" y="14706"/>
                  <a:pt x="1009030" y="31637"/>
                  <a:pt x="1043354" y="46892"/>
                </a:cubicBezTo>
                <a:cubicBezTo>
                  <a:pt x="1168911" y="102696"/>
                  <a:pt x="1069270" y="40724"/>
                  <a:pt x="1148862" y="93785"/>
                </a:cubicBezTo>
                <a:cubicBezTo>
                  <a:pt x="1156677" y="105508"/>
                  <a:pt x="1161306" y="120152"/>
                  <a:pt x="1172308" y="128954"/>
                </a:cubicBezTo>
                <a:cubicBezTo>
                  <a:pt x="1181957" y="136673"/>
                  <a:pt x="1196675" y="134676"/>
                  <a:pt x="1207477" y="140677"/>
                </a:cubicBezTo>
                <a:cubicBezTo>
                  <a:pt x="1232110" y="154362"/>
                  <a:pt x="1257891" y="167643"/>
                  <a:pt x="1277816" y="187569"/>
                </a:cubicBezTo>
                <a:cubicBezTo>
                  <a:pt x="1380572" y="290328"/>
                  <a:pt x="1254818" y="159972"/>
                  <a:pt x="1336431" y="257908"/>
                </a:cubicBezTo>
                <a:cubicBezTo>
                  <a:pt x="1347045" y="270644"/>
                  <a:pt x="1359877" y="281354"/>
                  <a:pt x="1371600" y="293077"/>
                </a:cubicBezTo>
                <a:cubicBezTo>
                  <a:pt x="1381135" y="321680"/>
                  <a:pt x="1384046" y="340691"/>
                  <a:pt x="1406770" y="363415"/>
                </a:cubicBezTo>
                <a:cubicBezTo>
                  <a:pt x="1409533" y="366178"/>
                  <a:pt x="1414585" y="363415"/>
                  <a:pt x="1418493" y="363415"/>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Freeform 27"/>
          <p:cNvSpPr/>
          <p:nvPr/>
        </p:nvSpPr>
        <p:spPr>
          <a:xfrm flipV="1">
            <a:off x="1236447" y="6249919"/>
            <a:ext cx="1184706" cy="243372"/>
          </a:xfrm>
          <a:custGeom>
            <a:avLst/>
            <a:gdLst>
              <a:gd name="connsiteX0" fmla="*/ 0 w 1418493"/>
              <a:gd name="connsiteY0" fmla="*/ 269631 h 364643"/>
              <a:gd name="connsiteX1" fmla="*/ 58616 w 1418493"/>
              <a:gd name="connsiteY1" fmla="*/ 257908 h 364643"/>
              <a:gd name="connsiteX2" fmla="*/ 82062 w 1418493"/>
              <a:gd name="connsiteY2" fmla="*/ 222739 h 364643"/>
              <a:gd name="connsiteX3" fmla="*/ 152400 w 1418493"/>
              <a:gd name="connsiteY3" fmla="*/ 199292 h 364643"/>
              <a:gd name="connsiteX4" fmla="*/ 234462 w 1418493"/>
              <a:gd name="connsiteY4" fmla="*/ 175846 h 364643"/>
              <a:gd name="connsiteX5" fmla="*/ 269631 w 1418493"/>
              <a:gd name="connsiteY5" fmla="*/ 164123 h 364643"/>
              <a:gd name="connsiteX6" fmla="*/ 375139 w 1418493"/>
              <a:gd name="connsiteY6" fmla="*/ 82062 h 364643"/>
              <a:gd name="connsiteX7" fmla="*/ 445477 w 1418493"/>
              <a:gd name="connsiteY7" fmla="*/ 58615 h 364643"/>
              <a:gd name="connsiteX8" fmla="*/ 480647 w 1418493"/>
              <a:gd name="connsiteY8" fmla="*/ 46892 h 364643"/>
              <a:gd name="connsiteX9" fmla="*/ 562708 w 1418493"/>
              <a:gd name="connsiteY9" fmla="*/ 35169 h 364643"/>
              <a:gd name="connsiteX10" fmla="*/ 597877 w 1418493"/>
              <a:gd name="connsiteY10" fmla="*/ 23446 h 364643"/>
              <a:gd name="connsiteX11" fmla="*/ 703385 w 1418493"/>
              <a:gd name="connsiteY11" fmla="*/ 0 h 364643"/>
              <a:gd name="connsiteX12" fmla="*/ 973016 w 1418493"/>
              <a:gd name="connsiteY12" fmla="*/ 11723 h 364643"/>
              <a:gd name="connsiteX13" fmla="*/ 1043354 w 1418493"/>
              <a:gd name="connsiteY13" fmla="*/ 46892 h 364643"/>
              <a:gd name="connsiteX14" fmla="*/ 1148862 w 1418493"/>
              <a:gd name="connsiteY14" fmla="*/ 93785 h 364643"/>
              <a:gd name="connsiteX15" fmla="*/ 1172308 w 1418493"/>
              <a:gd name="connsiteY15" fmla="*/ 128954 h 364643"/>
              <a:gd name="connsiteX16" fmla="*/ 1207477 w 1418493"/>
              <a:gd name="connsiteY16" fmla="*/ 140677 h 364643"/>
              <a:gd name="connsiteX17" fmla="*/ 1277816 w 1418493"/>
              <a:gd name="connsiteY17" fmla="*/ 187569 h 364643"/>
              <a:gd name="connsiteX18" fmla="*/ 1336431 w 1418493"/>
              <a:gd name="connsiteY18" fmla="*/ 257908 h 364643"/>
              <a:gd name="connsiteX19" fmla="*/ 1371600 w 1418493"/>
              <a:gd name="connsiteY19" fmla="*/ 293077 h 364643"/>
              <a:gd name="connsiteX20" fmla="*/ 1406770 w 1418493"/>
              <a:gd name="connsiteY20" fmla="*/ 363415 h 364643"/>
              <a:gd name="connsiteX21" fmla="*/ 1418493 w 1418493"/>
              <a:gd name="connsiteY21" fmla="*/ 363415 h 3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8493" h="364643">
                <a:moveTo>
                  <a:pt x="0" y="269631"/>
                </a:moveTo>
                <a:cubicBezTo>
                  <a:pt x="19539" y="265723"/>
                  <a:pt x="41316" y="267794"/>
                  <a:pt x="58616" y="257908"/>
                </a:cubicBezTo>
                <a:cubicBezTo>
                  <a:pt x="70849" y="250918"/>
                  <a:pt x="70114" y="230206"/>
                  <a:pt x="82062" y="222739"/>
                </a:cubicBezTo>
                <a:cubicBezTo>
                  <a:pt x="103020" y="209640"/>
                  <a:pt x="128954" y="207107"/>
                  <a:pt x="152400" y="199292"/>
                </a:cubicBezTo>
                <a:cubicBezTo>
                  <a:pt x="236704" y="171190"/>
                  <a:pt x="131449" y="205278"/>
                  <a:pt x="234462" y="175846"/>
                </a:cubicBezTo>
                <a:cubicBezTo>
                  <a:pt x="246344" y="172451"/>
                  <a:pt x="257908" y="168031"/>
                  <a:pt x="269631" y="164123"/>
                </a:cubicBezTo>
                <a:cubicBezTo>
                  <a:pt x="299977" y="133777"/>
                  <a:pt x="333070" y="96086"/>
                  <a:pt x="375139" y="82062"/>
                </a:cubicBezTo>
                <a:lnTo>
                  <a:pt x="445477" y="58615"/>
                </a:lnTo>
                <a:cubicBezTo>
                  <a:pt x="457200" y="54707"/>
                  <a:pt x="468414" y="48640"/>
                  <a:pt x="480647" y="46892"/>
                </a:cubicBezTo>
                <a:lnTo>
                  <a:pt x="562708" y="35169"/>
                </a:lnTo>
                <a:cubicBezTo>
                  <a:pt x="574431" y="31261"/>
                  <a:pt x="585995" y="26841"/>
                  <a:pt x="597877" y="23446"/>
                </a:cubicBezTo>
                <a:cubicBezTo>
                  <a:pt x="636505" y="12410"/>
                  <a:pt x="663097" y="8058"/>
                  <a:pt x="703385" y="0"/>
                </a:cubicBezTo>
                <a:cubicBezTo>
                  <a:pt x="793262" y="3908"/>
                  <a:pt x="883319" y="4823"/>
                  <a:pt x="973016" y="11723"/>
                </a:cubicBezTo>
                <a:cubicBezTo>
                  <a:pt x="1011792" y="14706"/>
                  <a:pt x="1009030" y="31637"/>
                  <a:pt x="1043354" y="46892"/>
                </a:cubicBezTo>
                <a:cubicBezTo>
                  <a:pt x="1168911" y="102696"/>
                  <a:pt x="1069270" y="40724"/>
                  <a:pt x="1148862" y="93785"/>
                </a:cubicBezTo>
                <a:cubicBezTo>
                  <a:pt x="1156677" y="105508"/>
                  <a:pt x="1161306" y="120152"/>
                  <a:pt x="1172308" y="128954"/>
                </a:cubicBezTo>
                <a:cubicBezTo>
                  <a:pt x="1181957" y="136673"/>
                  <a:pt x="1196675" y="134676"/>
                  <a:pt x="1207477" y="140677"/>
                </a:cubicBezTo>
                <a:cubicBezTo>
                  <a:pt x="1232110" y="154362"/>
                  <a:pt x="1257891" y="167643"/>
                  <a:pt x="1277816" y="187569"/>
                </a:cubicBezTo>
                <a:cubicBezTo>
                  <a:pt x="1380572" y="290328"/>
                  <a:pt x="1254818" y="159972"/>
                  <a:pt x="1336431" y="257908"/>
                </a:cubicBezTo>
                <a:cubicBezTo>
                  <a:pt x="1347045" y="270644"/>
                  <a:pt x="1359877" y="281354"/>
                  <a:pt x="1371600" y="293077"/>
                </a:cubicBezTo>
                <a:cubicBezTo>
                  <a:pt x="1381135" y="321680"/>
                  <a:pt x="1384046" y="340691"/>
                  <a:pt x="1406770" y="363415"/>
                </a:cubicBezTo>
                <a:cubicBezTo>
                  <a:pt x="1409533" y="366178"/>
                  <a:pt x="1414585" y="363415"/>
                  <a:pt x="1418493" y="363415"/>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2"/>
          <p:cNvSpPr>
            <a:spLocks noGrp="1" noChangeArrowheads="1"/>
          </p:cNvSpPr>
          <p:nvPr>
            <p:ph type="title"/>
          </p:nvPr>
        </p:nvSpPr>
        <p:spPr bwMode="black">
          <a:xfrm>
            <a:off x="915629" y="228600"/>
            <a:ext cx="8729662" cy="914400"/>
          </a:xfrm>
        </p:spPr>
        <p:txBody>
          <a:bodyPr/>
          <a:lstStyle/>
          <a:p>
            <a:r>
              <a:rPr lang="en-US" altLang="ko-KR" dirty="0" smtClean="0">
                <a:ea typeface="Gulim" pitchFamily="34" charset="-127"/>
              </a:rPr>
              <a:t>The Bass Toothbrushing Technique</a:t>
            </a:r>
            <a:endParaRPr lang="en-US" altLang="ko-KR" dirty="0">
              <a:ea typeface="Gulim" pitchFamily="34" charset="-127"/>
            </a:endParaRPr>
          </a:p>
        </p:txBody>
      </p:sp>
      <p:sp>
        <p:nvSpPr>
          <p:cNvPr id="14" name="Freeform 13"/>
          <p:cNvSpPr/>
          <p:nvPr/>
        </p:nvSpPr>
        <p:spPr>
          <a:xfrm>
            <a:off x="855666" y="2122253"/>
            <a:ext cx="383931" cy="1676400"/>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Freeform 14"/>
          <p:cNvSpPr/>
          <p:nvPr/>
        </p:nvSpPr>
        <p:spPr>
          <a:xfrm>
            <a:off x="915629" y="4343400"/>
            <a:ext cx="647935" cy="1567675"/>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Freeform 18"/>
          <p:cNvSpPr/>
          <p:nvPr/>
        </p:nvSpPr>
        <p:spPr>
          <a:xfrm flipH="1">
            <a:off x="2019300" y="4375918"/>
            <a:ext cx="609600" cy="1600200"/>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Freeform 19"/>
          <p:cNvSpPr/>
          <p:nvPr/>
        </p:nvSpPr>
        <p:spPr>
          <a:xfrm flipH="1">
            <a:off x="2247900" y="2122169"/>
            <a:ext cx="381000" cy="1676400"/>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back_out.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57600" y="1208172"/>
            <a:ext cx="5178912" cy="4237291"/>
          </a:xfrm>
          <a:prstGeom prst="rect">
            <a:avLst/>
          </a:prstGeom>
        </p:spPr>
      </p:pic>
      <p:sp>
        <p:nvSpPr>
          <p:cNvPr id="6" name="Slide Number Placeholder 5"/>
          <p:cNvSpPr>
            <a:spLocks noGrp="1"/>
          </p:cNvSpPr>
          <p:nvPr>
            <p:ph type="sldNum" sz="quarter" idx="11"/>
          </p:nvPr>
        </p:nvSpPr>
        <p:spPr/>
        <p:txBody>
          <a:bodyPr/>
          <a:lstStyle/>
          <a:p>
            <a:fld id="{F09EA980-2521-46E0-B0C0-4A60E13A63FD}" type="slidenum">
              <a:rPr lang="ko-KR" altLang="en-US" smtClean="0"/>
              <a:pPr/>
              <a:t>4</a:t>
            </a:fld>
            <a:endParaRPr lang="en-US" altLang="ko-KR" dirty="0"/>
          </a:p>
        </p:txBody>
      </p:sp>
      <p:sp>
        <p:nvSpPr>
          <p:cNvPr id="21" name="TextBox 20"/>
          <p:cNvSpPr txBox="1"/>
          <p:nvPr/>
        </p:nvSpPr>
        <p:spPr>
          <a:xfrm>
            <a:off x="1137213" y="2886705"/>
            <a:ext cx="7315200" cy="954107"/>
          </a:xfrm>
          <a:prstGeom prst="rect">
            <a:avLst/>
          </a:prstGeom>
          <a:noFill/>
        </p:spPr>
        <p:txBody>
          <a:bodyPr wrap="square" rtlCol="0">
            <a:spAutoFit/>
          </a:bodyPr>
          <a:lstStyle/>
          <a:p>
            <a:pPr algn="l"/>
            <a:r>
              <a:rPr lang="en-US" sz="2800" b="0" dirty="0" smtClean="0">
                <a:solidFill>
                  <a:schemeClr val="tx1"/>
                </a:solidFill>
                <a:latin typeface="+mj-lt"/>
              </a:rPr>
              <a:t>The American Dental Association (ADA) recommends the Bass technique</a:t>
            </a:r>
            <a:endParaRPr lang="en-US" sz="2800" b="0" dirty="0">
              <a:solidFill>
                <a:schemeClr val="tx1"/>
              </a:solidFill>
              <a:latin typeface="+mj-lt"/>
            </a:endParaRPr>
          </a:p>
        </p:txBody>
      </p:sp>
    </p:spTree>
    <p:extLst>
      <p:ext uri="{BB962C8B-B14F-4D97-AF65-F5344CB8AC3E}">
        <p14:creationId xmlns:p14="http://schemas.microsoft.com/office/powerpoint/2010/main" val="2098177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fade">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27"/>
                                        </p:tgtEl>
                                        <p:attrNameLst>
                                          <p:attrName>style.visibility</p:attrName>
                                        </p:attrNameLst>
                                      </p:cBhvr>
                                      <p:to>
                                        <p:strVal val="visible"/>
                                      </p:to>
                                    </p:set>
                                    <p:anim calcmode="lin" valueType="num">
                                      <p:cBhvr additive="base">
                                        <p:cTn id="12" dur="500" fill="hold"/>
                                        <p:tgtEl>
                                          <p:spTgt spid="27"/>
                                        </p:tgtEl>
                                        <p:attrNameLst>
                                          <p:attrName>ppt_x</p:attrName>
                                        </p:attrNameLst>
                                      </p:cBhvr>
                                      <p:tavLst>
                                        <p:tav tm="0">
                                          <p:val>
                                            <p:strVal val="#ppt_x"/>
                                          </p:val>
                                        </p:tav>
                                        <p:tav tm="100000">
                                          <p:val>
                                            <p:strVal val="#ppt_x"/>
                                          </p:val>
                                        </p:tav>
                                      </p:tavLst>
                                    </p:anim>
                                    <p:anim calcmode="lin" valueType="num">
                                      <p:cBhvr additive="base">
                                        <p:cTn id="13" dur="500" fill="hold"/>
                                        <p:tgtEl>
                                          <p:spTgt spid="27"/>
                                        </p:tgtEl>
                                        <p:attrNameLst>
                                          <p:attrName>ppt_y</p:attrName>
                                        </p:attrNameLst>
                                      </p:cBhvr>
                                      <p:tavLst>
                                        <p:tav tm="0">
                                          <p:val>
                                            <p:strVal val="1+#ppt_h/2"/>
                                          </p:val>
                                        </p:tav>
                                        <p:tav tm="100000">
                                          <p:val>
                                            <p:strVal val="#ppt_y"/>
                                          </p:val>
                                        </p:tav>
                                      </p:tavLst>
                                    </p:anim>
                                  </p:childTnLst>
                                </p:cTn>
                              </p:par>
                              <p:par>
                                <p:cTn id="14" presetID="10" presetClass="entr" presetSubtype="0"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fade">
                                      <p:cBhvr>
                                        <p:cTn id="16" dur="500"/>
                                        <p:tgtEl>
                                          <p:spTgt spid="26"/>
                                        </p:tgtEl>
                                      </p:cBhvr>
                                    </p:animEffect>
                                  </p:childTnLst>
                                </p:cTn>
                              </p:par>
                              <p:par>
                                <p:cTn id="17" presetID="2" presetClass="entr" presetSubtype="4"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 calcmode="lin" valueType="num">
                                      <p:cBhvr additive="base">
                                        <p:cTn id="19" dur="500" fill="hold"/>
                                        <p:tgtEl>
                                          <p:spTgt spid="12"/>
                                        </p:tgtEl>
                                        <p:attrNameLst>
                                          <p:attrName>ppt_x</p:attrName>
                                        </p:attrNameLst>
                                      </p:cBhvr>
                                      <p:tavLst>
                                        <p:tav tm="0">
                                          <p:val>
                                            <p:strVal val="#ppt_x"/>
                                          </p:val>
                                        </p:tav>
                                        <p:tav tm="100000">
                                          <p:val>
                                            <p:strVal val="#ppt_x"/>
                                          </p:val>
                                        </p:tav>
                                      </p:tavLst>
                                    </p:anim>
                                    <p:anim calcmode="lin" valueType="num">
                                      <p:cBhvr additive="base">
                                        <p:cTn id="20" dur="500" fill="hold"/>
                                        <p:tgtEl>
                                          <p:spTgt spid="12"/>
                                        </p:tgtEl>
                                        <p:attrNameLst>
                                          <p:attrName>ppt_y</p:attrName>
                                        </p:attrNameLst>
                                      </p:cBhvr>
                                      <p:tavLst>
                                        <p:tav tm="0">
                                          <p:val>
                                            <p:strVal val="1+#ppt_h/2"/>
                                          </p:val>
                                        </p:tav>
                                        <p:tav tm="100000">
                                          <p:val>
                                            <p:strVal val="#ppt_y"/>
                                          </p:val>
                                        </p:tav>
                                      </p:tavLst>
                                    </p:anim>
                                  </p:childTnLst>
                                </p:cTn>
                              </p:par>
                              <p:par>
                                <p:cTn id="21" presetID="2" presetClass="entr" presetSubtype="4" fill="hold" grpId="0" nodeType="withEffect">
                                  <p:stCondLst>
                                    <p:cond delay="0"/>
                                  </p:stCondLst>
                                  <p:childTnLst>
                                    <p:set>
                                      <p:cBhvr>
                                        <p:cTn id="22" dur="1" fill="hold">
                                          <p:stCondLst>
                                            <p:cond delay="0"/>
                                          </p:stCondLst>
                                        </p:cTn>
                                        <p:tgtEl>
                                          <p:spTgt spid="14"/>
                                        </p:tgtEl>
                                        <p:attrNameLst>
                                          <p:attrName>style.visibility</p:attrName>
                                        </p:attrNameLst>
                                      </p:cBhvr>
                                      <p:to>
                                        <p:strVal val="visible"/>
                                      </p:to>
                                    </p:set>
                                    <p:anim calcmode="lin" valueType="num">
                                      <p:cBhvr additive="base">
                                        <p:cTn id="23" dur="500" fill="hold"/>
                                        <p:tgtEl>
                                          <p:spTgt spid="14"/>
                                        </p:tgtEl>
                                        <p:attrNameLst>
                                          <p:attrName>ppt_x</p:attrName>
                                        </p:attrNameLst>
                                      </p:cBhvr>
                                      <p:tavLst>
                                        <p:tav tm="0">
                                          <p:val>
                                            <p:strVal val="#ppt_x"/>
                                          </p:val>
                                        </p:tav>
                                        <p:tav tm="100000">
                                          <p:val>
                                            <p:strVal val="#ppt_x"/>
                                          </p:val>
                                        </p:tav>
                                      </p:tavLst>
                                    </p:anim>
                                    <p:anim calcmode="lin" valueType="num">
                                      <p:cBhvr additive="base">
                                        <p:cTn id="24" dur="500" fill="hold"/>
                                        <p:tgtEl>
                                          <p:spTgt spid="14"/>
                                        </p:tgtEl>
                                        <p:attrNameLst>
                                          <p:attrName>ppt_y</p:attrName>
                                        </p:attrNameLst>
                                      </p:cBhvr>
                                      <p:tavLst>
                                        <p:tav tm="0">
                                          <p:val>
                                            <p:strVal val="1+#ppt_h/2"/>
                                          </p:val>
                                        </p:tav>
                                        <p:tav tm="100000">
                                          <p:val>
                                            <p:strVal val="#ppt_y"/>
                                          </p:val>
                                        </p:tav>
                                      </p:tavLst>
                                    </p:anim>
                                  </p:childTnLst>
                                </p:cTn>
                              </p:par>
                              <p:par>
                                <p:cTn id="25" presetID="2" presetClass="entr" presetSubtype="4" fill="hold" grpId="0" nodeType="withEffect">
                                  <p:stCondLst>
                                    <p:cond delay="0"/>
                                  </p:stCondLst>
                                  <p:childTnLst>
                                    <p:set>
                                      <p:cBhvr>
                                        <p:cTn id="26" dur="1" fill="hold">
                                          <p:stCondLst>
                                            <p:cond delay="0"/>
                                          </p:stCondLst>
                                        </p:cTn>
                                        <p:tgtEl>
                                          <p:spTgt spid="16"/>
                                        </p:tgtEl>
                                        <p:attrNameLst>
                                          <p:attrName>style.visibility</p:attrName>
                                        </p:attrNameLst>
                                      </p:cBhvr>
                                      <p:to>
                                        <p:strVal val="visible"/>
                                      </p:to>
                                    </p:set>
                                    <p:anim calcmode="lin" valueType="num">
                                      <p:cBhvr additive="base">
                                        <p:cTn id="27" dur="500" fill="hold"/>
                                        <p:tgtEl>
                                          <p:spTgt spid="16"/>
                                        </p:tgtEl>
                                        <p:attrNameLst>
                                          <p:attrName>ppt_x</p:attrName>
                                        </p:attrNameLst>
                                      </p:cBhvr>
                                      <p:tavLst>
                                        <p:tav tm="0">
                                          <p:val>
                                            <p:strVal val="#ppt_x"/>
                                          </p:val>
                                        </p:tav>
                                        <p:tav tm="100000">
                                          <p:val>
                                            <p:strVal val="#ppt_x"/>
                                          </p:val>
                                        </p:tav>
                                      </p:tavLst>
                                    </p:anim>
                                    <p:anim calcmode="lin" valueType="num">
                                      <p:cBhvr additive="base">
                                        <p:cTn id="28" dur="500" fill="hold"/>
                                        <p:tgtEl>
                                          <p:spTgt spid="16"/>
                                        </p:tgtEl>
                                        <p:attrNameLst>
                                          <p:attrName>ppt_y</p:attrName>
                                        </p:attrNameLst>
                                      </p:cBhvr>
                                      <p:tavLst>
                                        <p:tav tm="0">
                                          <p:val>
                                            <p:strVal val="1+#ppt_h/2"/>
                                          </p:val>
                                        </p:tav>
                                        <p:tav tm="100000">
                                          <p:val>
                                            <p:strVal val="#ppt_y"/>
                                          </p:val>
                                        </p:tav>
                                      </p:tavLst>
                                    </p:anim>
                                  </p:childTnLst>
                                </p:cTn>
                              </p:par>
                              <p:par>
                                <p:cTn id="29" presetID="2" presetClass="entr" presetSubtype="4" fill="hold" grpId="0" nodeType="withEffect">
                                  <p:stCondLst>
                                    <p:cond delay="0"/>
                                  </p:stCondLst>
                                  <p:childTnLst>
                                    <p:set>
                                      <p:cBhvr>
                                        <p:cTn id="30" dur="1" fill="hold">
                                          <p:stCondLst>
                                            <p:cond delay="0"/>
                                          </p:stCondLst>
                                        </p:cTn>
                                        <p:tgtEl>
                                          <p:spTgt spid="15"/>
                                        </p:tgtEl>
                                        <p:attrNameLst>
                                          <p:attrName>style.visibility</p:attrName>
                                        </p:attrNameLst>
                                      </p:cBhvr>
                                      <p:to>
                                        <p:strVal val="visible"/>
                                      </p:to>
                                    </p:set>
                                    <p:anim calcmode="lin" valueType="num">
                                      <p:cBhvr additive="base">
                                        <p:cTn id="31" dur="500" fill="hold"/>
                                        <p:tgtEl>
                                          <p:spTgt spid="15"/>
                                        </p:tgtEl>
                                        <p:attrNameLst>
                                          <p:attrName>ppt_x</p:attrName>
                                        </p:attrNameLst>
                                      </p:cBhvr>
                                      <p:tavLst>
                                        <p:tav tm="0">
                                          <p:val>
                                            <p:strVal val="#ppt_x"/>
                                          </p:val>
                                        </p:tav>
                                        <p:tav tm="100000">
                                          <p:val>
                                            <p:strVal val="#ppt_x"/>
                                          </p:val>
                                        </p:tav>
                                      </p:tavLst>
                                    </p:anim>
                                    <p:anim calcmode="lin" valueType="num">
                                      <p:cBhvr additive="base">
                                        <p:cTn id="32" dur="500" fill="hold"/>
                                        <p:tgtEl>
                                          <p:spTgt spid="15"/>
                                        </p:tgtEl>
                                        <p:attrNameLst>
                                          <p:attrName>ppt_y</p:attrName>
                                        </p:attrNameLst>
                                      </p:cBhvr>
                                      <p:tavLst>
                                        <p:tav tm="0">
                                          <p:val>
                                            <p:strVal val="1+#ppt_h/2"/>
                                          </p:val>
                                        </p:tav>
                                        <p:tav tm="100000">
                                          <p:val>
                                            <p:strVal val="#ppt_y"/>
                                          </p:val>
                                        </p:tav>
                                      </p:tavLst>
                                    </p:anim>
                                  </p:childTnLst>
                                </p:cTn>
                              </p:par>
                              <p:par>
                                <p:cTn id="33" presetID="2" presetClass="entr" presetSubtype="4" fill="hold" grpId="0" nodeType="withEffect">
                                  <p:stCondLst>
                                    <p:cond delay="0"/>
                                  </p:stCondLst>
                                  <p:childTnLst>
                                    <p:set>
                                      <p:cBhvr>
                                        <p:cTn id="34" dur="1" fill="hold">
                                          <p:stCondLst>
                                            <p:cond delay="0"/>
                                          </p:stCondLst>
                                        </p:cTn>
                                        <p:tgtEl>
                                          <p:spTgt spid="28"/>
                                        </p:tgtEl>
                                        <p:attrNameLst>
                                          <p:attrName>style.visibility</p:attrName>
                                        </p:attrNameLst>
                                      </p:cBhvr>
                                      <p:to>
                                        <p:strVal val="visible"/>
                                      </p:to>
                                    </p:set>
                                    <p:anim calcmode="lin" valueType="num">
                                      <p:cBhvr additive="base">
                                        <p:cTn id="35" dur="500" fill="hold"/>
                                        <p:tgtEl>
                                          <p:spTgt spid="28"/>
                                        </p:tgtEl>
                                        <p:attrNameLst>
                                          <p:attrName>ppt_x</p:attrName>
                                        </p:attrNameLst>
                                      </p:cBhvr>
                                      <p:tavLst>
                                        <p:tav tm="0">
                                          <p:val>
                                            <p:strVal val="#ppt_x"/>
                                          </p:val>
                                        </p:tav>
                                        <p:tav tm="100000">
                                          <p:val>
                                            <p:strVal val="#ppt_x"/>
                                          </p:val>
                                        </p:tav>
                                      </p:tavLst>
                                    </p:anim>
                                    <p:anim calcmode="lin" valueType="num">
                                      <p:cBhvr additive="base">
                                        <p:cTn id="36" dur="500" fill="hold"/>
                                        <p:tgtEl>
                                          <p:spTgt spid="28"/>
                                        </p:tgtEl>
                                        <p:attrNameLst>
                                          <p:attrName>ppt_y</p:attrName>
                                        </p:attrNameLst>
                                      </p:cBhvr>
                                      <p:tavLst>
                                        <p:tav tm="0">
                                          <p:val>
                                            <p:strVal val="1+#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17"/>
                                        </p:tgtEl>
                                        <p:attrNameLst>
                                          <p:attrName>style.visibility</p:attrName>
                                        </p:attrNameLst>
                                      </p:cBhvr>
                                      <p:to>
                                        <p:strVal val="visible"/>
                                      </p:to>
                                    </p:set>
                                    <p:anim calcmode="lin" valueType="num">
                                      <p:cBhvr additive="base">
                                        <p:cTn id="39" dur="500" fill="hold"/>
                                        <p:tgtEl>
                                          <p:spTgt spid="17"/>
                                        </p:tgtEl>
                                        <p:attrNameLst>
                                          <p:attrName>ppt_x</p:attrName>
                                        </p:attrNameLst>
                                      </p:cBhvr>
                                      <p:tavLst>
                                        <p:tav tm="0">
                                          <p:val>
                                            <p:strVal val="#ppt_x"/>
                                          </p:val>
                                        </p:tav>
                                        <p:tav tm="100000">
                                          <p:val>
                                            <p:strVal val="#ppt_x"/>
                                          </p:val>
                                        </p:tav>
                                      </p:tavLst>
                                    </p:anim>
                                    <p:anim calcmode="lin" valueType="num">
                                      <p:cBhvr additive="base">
                                        <p:cTn id="40" dur="500" fill="hold"/>
                                        <p:tgtEl>
                                          <p:spTgt spid="17"/>
                                        </p:tgtEl>
                                        <p:attrNameLst>
                                          <p:attrName>ppt_y</p:attrName>
                                        </p:attrNameLst>
                                      </p:cBhvr>
                                      <p:tavLst>
                                        <p:tav tm="0">
                                          <p:val>
                                            <p:strVal val="1+#ppt_h/2"/>
                                          </p:val>
                                        </p:tav>
                                        <p:tav tm="100000">
                                          <p:val>
                                            <p:strVal val="#ppt_y"/>
                                          </p:val>
                                        </p:tav>
                                      </p:tavLst>
                                    </p:anim>
                                  </p:childTnLst>
                                </p:cTn>
                              </p:par>
                              <p:par>
                                <p:cTn id="41" presetID="2" presetClass="entr" presetSubtype="4" fill="hold" grpId="0" nodeType="withEffect">
                                  <p:stCondLst>
                                    <p:cond delay="0"/>
                                  </p:stCondLst>
                                  <p:childTnLst>
                                    <p:set>
                                      <p:cBhvr>
                                        <p:cTn id="42" dur="1" fill="hold">
                                          <p:stCondLst>
                                            <p:cond delay="0"/>
                                          </p:stCondLst>
                                        </p:cTn>
                                        <p:tgtEl>
                                          <p:spTgt spid="19"/>
                                        </p:tgtEl>
                                        <p:attrNameLst>
                                          <p:attrName>style.visibility</p:attrName>
                                        </p:attrNameLst>
                                      </p:cBhvr>
                                      <p:to>
                                        <p:strVal val="visible"/>
                                      </p:to>
                                    </p:set>
                                    <p:anim calcmode="lin" valueType="num">
                                      <p:cBhvr additive="base">
                                        <p:cTn id="43" dur="500" fill="hold"/>
                                        <p:tgtEl>
                                          <p:spTgt spid="19"/>
                                        </p:tgtEl>
                                        <p:attrNameLst>
                                          <p:attrName>ppt_x</p:attrName>
                                        </p:attrNameLst>
                                      </p:cBhvr>
                                      <p:tavLst>
                                        <p:tav tm="0">
                                          <p:val>
                                            <p:strVal val="#ppt_x"/>
                                          </p:val>
                                        </p:tav>
                                        <p:tav tm="100000">
                                          <p:val>
                                            <p:strVal val="#ppt_x"/>
                                          </p:val>
                                        </p:tav>
                                      </p:tavLst>
                                    </p:anim>
                                    <p:anim calcmode="lin" valueType="num">
                                      <p:cBhvr additive="base">
                                        <p:cTn id="44" dur="500" fill="hold"/>
                                        <p:tgtEl>
                                          <p:spTgt spid="19"/>
                                        </p:tgtEl>
                                        <p:attrNameLst>
                                          <p:attrName>ppt_y</p:attrName>
                                        </p:attrNameLst>
                                      </p:cBhvr>
                                      <p:tavLst>
                                        <p:tav tm="0">
                                          <p:val>
                                            <p:strVal val="1+#ppt_h/2"/>
                                          </p:val>
                                        </p:tav>
                                        <p:tav tm="100000">
                                          <p:val>
                                            <p:strVal val="#ppt_y"/>
                                          </p:val>
                                        </p:tav>
                                      </p:tavLst>
                                    </p:anim>
                                  </p:childTnLst>
                                </p:cTn>
                              </p:par>
                              <p:par>
                                <p:cTn id="45" presetID="2" presetClass="entr" presetSubtype="4" fill="hold" grpId="0" nodeType="withEffect">
                                  <p:stCondLst>
                                    <p:cond delay="0"/>
                                  </p:stCondLst>
                                  <p:childTnLst>
                                    <p:set>
                                      <p:cBhvr>
                                        <p:cTn id="46" dur="1" fill="hold">
                                          <p:stCondLst>
                                            <p:cond delay="0"/>
                                          </p:stCondLst>
                                        </p:cTn>
                                        <p:tgtEl>
                                          <p:spTgt spid="18"/>
                                        </p:tgtEl>
                                        <p:attrNameLst>
                                          <p:attrName>style.visibility</p:attrName>
                                        </p:attrNameLst>
                                      </p:cBhvr>
                                      <p:to>
                                        <p:strVal val="visible"/>
                                      </p:to>
                                    </p:set>
                                    <p:anim calcmode="lin" valueType="num">
                                      <p:cBhvr additive="base">
                                        <p:cTn id="47" dur="500" fill="hold"/>
                                        <p:tgtEl>
                                          <p:spTgt spid="18"/>
                                        </p:tgtEl>
                                        <p:attrNameLst>
                                          <p:attrName>ppt_x</p:attrName>
                                        </p:attrNameLst>
                                      </p:cBhvr>
                                      <p:tavLst>
                                        <p:tav tm="0">
                                          <p:val>
                                            <p:strVal val="#ppt_x"/>
                                          </p:val>
                                        </p:tav>
                                        <p:tav tm="100000">
                                          <p:val>
                                            <p:strVal val="#ppt_x"/>
                                          </p:val>
                                        </p:tav>
                                      </p:tavLst>
                                    </p:anim>
                                    <p:anim calcmode="lin" valueType="num">
                                      <p:cBhvr additive="base">
                                        <p:cTn id="48" dur="500" fill="hold"/>
                                        <p:tgtEl>
                                          <p:spTgt spid="18"/>
                                        </p:tgtEl>
                                        <p:attrNameLst>
                                          <p:attrName>ppt_y</p:attrName>
                                        </p:attrNameLst>
                                      </p:cBhvr>
                                      <p:tavLst>
                                        <p:tav tm="0">
                                          <p:val>
                                            <p:strVal val="1+#ppt_h/2"/>
                                          </p:val>
                                        </p:tav>
                                        <p:tav tm="100000">
                                          <p:val>
                                            <p:strVal val="#ppt_y"/>
                                          </p:val>
                                        </p:tav>
                                      </p:tavLst>
                                    </p:anim>
                                  </p:childTnLst>
                                </p:cTn>
                              </p:par>
                              <p:par>
                                <p:cTn id="49" presetID="2" presetClass="entr" presetSubtype="4" fill="hold" grpId="0" nodeType="withEffect">
                                  <p:stCondLst>
                                    <p:cond delay="0"/>
                                  </p:stCondLst>
                                  <p:childTnLst>
                                    <p:set>
                                      <p:cBhvr>
                                        <p:cTn id="50" dur="1" fill="hold">
                                          <p:stCondLst>
                                            <p:cond delay="0"/>
                                          </p:stCondLst>
                                        </p:cTn>
                                        <p:tgtEl>
                                          <p:spTgt spid="20"/>
                                        </p:tgtEl>
                                        <p:attrNameLst>
                                          <p:attrName>style.visibility</p:attrName>
                                        </p:attrNameLst>
                                      </p:cBhvr>
                                      <p:to>
                                        <p:strVal val="visible"/>
                                      </p:to>
                                    </p:set>
                                    <p:anim calcmode="lin" valueType="num">
                                      <p:cBhvr additive="base">
                                        <p:cTn id="51" dur="500" fill="hold"/>
                                        <p:tgtEl>
                                          <p:spTgt spid="20"/>
                                        </p:tgtEl>
                                        <p:attrNameLst>
                                          <p:attrName>ppt_x</p:attrName>
                                        </p:attrNameLst>
                                      </p:cBhvr>
                                      <p:tavLst>
                                        <p:tav tm="0">
                                          <p:val>
                                            <p:strVal val="#ppt_x"/>
                                          </p:val>
                                        </p:tav>
                                        <p:tav tm="100000">
                                          <p:val>
                                            <p:strVal val="#ppt_x"/>
                                          </p:val>
                                        </p:tav>
                                      </p:tavLst>
                                    </p:anim>
                                    <p:anim calcmode="lin" valueType="num">
                                      <p:cBhvr additive="base">
                                        <p:cTn id="52" dur="500" fill="hold"/>
                                        <p:tgtEl>
                                          <p:spTgt spid="20"/>
                                        </p:tgtEl>
                                        <p:attrNameLst>
                                          <p:attrName>ppt_y</p:attrName>
                                        </p:attrNameLst>
                                      </p:cBhvr>
                                      <p:tavLst>
                                        <p:tav tm="0">
                                          <p:val>
                                            <p:strVal val="1+#ppt_h/2"/>
                                          </p:val>
                                        </p:tav>
                                        <p:tav tm="100000">
                                          <p:val>
                                            <p:strVal val="#ppt_y"/>
                                          </p:val>
                                        </p:tav>
                                      </p:tavLst>
                                    </p:anim>
                                  </p:childTnLst>
                                </p:cTn>
                              </p:par>
                              <p:par>
                                <p:cTn id="53" presetID="10" presetClass="exit" presetSubtype="0" fill="hold" grpId="1" nodeType="withEffect">
                                  <p:stCondLst>
                                    <p:cond delay="0"/>
                                  </p:stCondLst>
                                  <p:childTnLst>
                                    <p:animEffect transition="out" filter="fade">
                                      <p:cBhvr>
                                        <p:cTn id="54" dur="500"/>
                                        <p:tgtEl>
                                          <p:spTgt spid="21"/>
                                        </p:tgtEl>
                                      </p:cBhvr>
                                    </p:animEffect>
                                    <p:set>
                                      <p:cBhvr>
                                        <p:cTn id="55" dur="1" fill="hold">
                                          <p:stCondLst>
                                            <p:cond delay="499"/>
                                          </p:stCondLst>
                                        </p:cTn>
                                        <p:tgtEl>
                                          <p:spTgt spid="21"/>
                                        </p:tgtEl>
                                        <p:attrNameLst>
                                          <p:attrName>style.visibility</p:attrName>
                                        </p:attrNameLst>
                                      </p:cBhvr>
                                      <p:to>
                                        <p:strVal val="hidden"/>
                                      </p:to>
                                    </p:set>
                                  </p:childTnLst>
                                </p:cTn>
                              </p:par>
                              <p:par>
                                <p:cTn id="56" presetID="10" presetClass="entr" presetSubtype="0" fill="hold" nodeType="withEffect">
                                  <p:stCondLst>
                                    <p:cond delay="0"/>
                                  </p:stCondLst>
                                  <p:childTnLst>
                                    <p:set>
                                      <p:cBhvr>
                                        <p:cTn id="57" dur="1" fill="hold">
                                          <p:stCondLst>
                                            <p:cond delay="0"/>
                                          </p:stCondLst>
                                        </p:cTn>
                                        <p:tgtEl>
                                          <p:spTgt spid="5"/>
                                        </p:tgtEl>
                                        <p:attrNameLst>
                                          <p:attrName>style.visibility</p:attrName>
                                        </p:attrNameLst>
                                      </p:cBhvr>
                                      <p:to>
                                        <p:strVal val="visible"/>
                                      </p:to>
                                    </p:set>
                                    <p:animEffect transition="in" filter="fade">
                                      <p:cBhvr>
                                        <p:cTn id="58" dur="500"/>
                                        <p:tgtEl>
                                          <p:spTgt spid="5"/>
                                        </p:tgtEl>
                                      </p:cBhvr>
                                    </p:animEffect>
                                  </p:childTnLst>
                                </p:cTn>
                              </p:par>
                            </p:childTnLst>
                          </p:cTn>
                        </p:par>
                      </p:childTnLst>
                    </p:cTn>
                  </p:par>
                  <p:par>
                    <p:cTn id="59" fill="hold">
                      <p:stCondLst>
                        <p:cond delay="indefinite"/>
                      </p:stCondLst>
                      <p:childTnLst>
                        <p:par>
                          <p:cTn id="60" fill="hold">
                            <p:stCondLst>
                              <p:cond delay="0"/>
                            </p:stCondLst>
                            <p:childTnLst>
                              <p:par>
                                <p:cTn id="61" presetID="2" presetClass="entr" presetSubtype="4" fill="hold" nodeType="clickEffect">
                                  <p:stCondLst>
                                    <p:cond delay="0"/>
                                  </p:stCondLst>
                                  <p:childTnLst>
                                    <p:set>
                                      <p:cBhvr>
                                        <p:cTn id="62" dur="1" fill="hold">
                                          <p:stCondLst>
                                            <p:cond delay="0"/>
                                          </p:stCondLst>
                                        </p:cTn>
                                        <p:tgtEl>
                                          <p:spTgt spid="4"/>
                                        </p:tgtEl>
                                        <p:attrNameLst>
                                          <p:attrName>style.visibility</p:attrName>
                                        </p:attrNameLst>
                                      </p:cBhvr>
                                      <p:to>
                                        <p:strVal val="visible"/>
                                      </p:to>
                                    </p:set>
                                    <p:anim calcmode="lin" valueType="num">
                                      <p:cBhvr additive="base">
                                        <p:cTn id="63" dur="500" fill="hold"/>
                                        <p:tgtEl>
                                          <p:spTgt spid="4"/>
                                        </p:tgtEl>
                                        <p:attrNameLst>
                                          <p:attrName>ppt_x</p:attrName>
                                        </p:attrNameLst>
                                      </p:cBhvr>
                                      <p:tavLst>
                                        <p:tav tm="0">
                                          <p:val>
                                            <p:strVal val="#ppt_x"/>
                                          </p:val>
                                        </p:tav>
                                        <p:tav tm="100000">
                                          <p:val>
                                            <p:strVal val="#ppt_x"/>
                                          </p:val>
                                        </p:tav>
                                      </p:tavLst>
                                    </p:anim>
                                    <p:anim calcmode="lin" valueType="num">
                                      <p:cBhvr additive="base">
                                        <p:cTn id="64" dur="500" fill="hold"/>
                                        <p:tgtEl>
                                          <p:spTgt spid="4"/>
                                        </p:tgtEl>
                                        <p:attrNameLst>
                                          <p:attrName>ppt_y</p:attrName>
                                        </p:attrNameLst>
                                      </p:cBhvr>
                                      <p:tavLst>
                                        <p:tav tm="0">
                                          <p:val>
                                            <p:strVal val="1+#ppt_h/2"/>
                                          </p:val>
                                        </p:tav>
                                        <p:tav tm="100000">
                                          <p:val>
                                            <p:strVal val="#ppt_y"/>
                                          </p:val>
                                        </p:tav>
                                      </p:tavLst>
                                    </p:anim>
                                  </p:childTnLst>
                                </p:cTn>
                              </p:par>
                              <p:par>
                                <p:cTn id="65" presetID="1" presetClass="mediacall" presetSubtype="0" fill="hold" nodeType="withEffect">
                                  <p:stCondLst>
                                    <p:cond delay="0"/>
                                  </p:stCondLst>
                                  <p:childTnLst>
                                    <p:cmd type="call" cmd="playFrom(0.0)">
                                      <p:cBhvr>
                                        <p:cTn id="66" dur="116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7" fill="hold" display="0">
                  <p:stCondLst>
                    <p:cond delay="indefinite"/>
                  </p:stCondLst>
                </p:cTn>
                <p:tgtEl>
                  <p:spTgt spid="4"/>
                </p:tgtEl>
              </p:cMediaNode>
            </p:video>
          </p:childTnLst>
        </p:cTn>
      </p:par>
    </p:tnLst>
    <p:bldLst>
      <p:bldP spid="12" grpId="0" animBg="1"/>
      <p:bldP spid="16" grpId="0" animBg="1"/>
      <p:bldP spid="17" grpId="0" animBg="1"/>
      <p:bldP spid="18" grpId="0" animBg="1"/>
      <p:bldP spid="26" grpId="0"/>
      <p:bldP spid="27" grpId="0" animBg="1"/>
      <p:bldP spid="28" grpId="0" animBg="1"/>
      <p:bldP spid="14" grpId="0" animBg="1"/>
      <p:bldP spid="15" grpId="0" animBg="1"/>
      <p:bldP spid="19" grpId="0" animBg="1"/>
      <p:bldP spid="20" grpId="0" animBg="1"/>
      <p:bldP spid="21" grpId="0"/>
      <p:bldP spid="21" grpId="1"/>
    </p:bldLst>
  </p:timing>
</p:sld>
</file>

<file path=ppt/slides/slide40.xml><?xml version="1.0" encoding="utf-8"?>
<p:sld xmlns:a="http://schemas.openxmlformats.org/drawingml/2006/main" xmlns:r="http://schemas.openxmlformats.org/officeDocument/2006/relationships" xmlns:p="http://schemas.openxmlformats.org/presentationml/2006/main" showMasterSp="0">
  <p:cSld>
    <p:bg>
      <p:bgPr>
        <a:solidFill>
          <a:schemeClr val="bg1"/>
        </a:solidFill>
        <a:effectLst/>
      </p:bgPr>
    </p:bg>
    <p:spTree>
      <p:nvGrpSpPr>
        <p:cNvPr id="1" name=""/>
        <p:cNvGrpSpPr/>
        <p:nvPr/>
      </p:nvGrpSpPr>
      <p:grpSpPr>
        <a:xfrm>
          <a:off x="0" y="0"/>
          <a:ext cx="0" cy="0"/>
          <a:chOff x="0" y="0"/>
          <a:chExt cx="0" cy="0"/>
        </a:xfrm>
      </p:grpSpPr>
      <p:pic>
        <p:nvPicPr>
          <p:cNvPr id="5"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362200" y="2209800"/>
            <a:ext cx="4495800" cy="45006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TextBox 5"/>
          <p:cNvSpPr txBox="1"/>
          <p:nvPr/>
        </p:nvSpPr>
        <p:spPr>
          <a:xfrm>
            <a:off x="381000" y="381000"/>
            <a:ext cx="8229600" cy="1938992"/>
          </a:xfrm>
          <a:prstGeom prst="rect">
            <a:avLst/>
          </a:prstGeom>
          <a:noFill/>
        </p:spPr>
        <p:txBody>
          <a:bodyPr wrap="square" rtlCol="0">
            <a:spAutoFit/>
          </a:bodyPr>
          <a:lstStyle/>
          <a:p>
            <a:pPr marL="342900" indent="-342900" algn="l">
              <a:buFont typeface="Arial" panose="020B0604020202020204" pitchFamily="34" charset="0"/>
              <a:buChar char="•"/>
            </a:pPr>
            <a:r>
              <a:rPr lang="en-US" sz="2400" b="0" dirty="0" smtClean="0">
                <a:solidFill>
                  <a:schemeClr val="accent4"/>
                </a:solidFill>
                <a:latin typeface="+mj-lt"/>
              </a:rPr>
              <a:t>Strength: able to distinguish upper or lower chewing surfaces</a:t>
            </a:r>
          </a:p>
          <a:p>
            <a:pPr marL="342900" indent="-342900" algn="l">
              <a:buFont typeface="Arial" panose="020B0604020202020204" pitchFamily="34" charset="0"/>
              <a:buChar char="•"/>
            </a:pPr>
            <a:r>
              <a:rPr lang="en-US" sz="2400" b="0" dirty="0" smtClean="0">
                <a:solidFill>
                  <a:schemeClr val="accent4"/>
                </a:solidFill>
                <a:latin typeface="+mj-lt"/>
              </a:rPr>
              <a:t>Strength: recognize forearm rotation with high accuracy</a:t>
            </a:r>
          </a:p>
          <a:p>
            <a:pPr marL="342900" indent="-342900" algn="l">
              <a:buFont typeface="Arial" panose="020B0604020202020204" pitchFamily="34" charset="0"/>
              <a:buChar char="•"/>
            </a:pPr>
            <a:r>
              <a:rPr lang="en-US" sz="2400" b="0" dirty="0" smtClean="0">
                <a:solidFill>
                  <a:schemeClr val="tx1"/>
                </a:solidFill>
                <a:latin typeface="+mj-lt"/>
              </a:rPr>
              <a:t>Strength: Other complex surfaces</a:t>
            </a:r>
            <a:endParaRPr lang="en-US" sz="2400" b="0" dirty="0" smtClean="0">
              <a:latin typeface="+mj-lt"/>
            </a:endParaRPr>
          </a:p>
          <a:p>
            <a:pPr algn="l"/>
            <a:r>
              <a:rPr lang="en-US" sz="2400" b="0" dirty="0">
                <a:latin typeface="+mj-lt"/>
              </a:rPr>
              <a:t> </a:t>
            </a:r>
            <a:r>
              <a:rPr lang="en-US" sz="2400" b="0" dirty="0" smtClean="0">
                <a:latin typeface="+mj-lt"/>
              </a:rPr>
              <a:t>    </a:t>
            </a:r>
            <a:endParaRPr lang="en-US" b="0" dirty="0">
              <a:latin typeface="+mj-lt"/>
            </a:endParaRPr>
          </a:p>
        </p:txBody>
      </p:sp>
      <p:sp>
        <p:nvSpPr>
          <p:cNvPr id="7" name="Rounded Rectangle 6"/>
          <p:cNvSpPr/>
          <p:nvPr/>
        </p:nvSpPr>
        <p:spPr>
          <a:xfrm>
            <a:off x="2513954" y="5791200"/>
            <a:ext cx="4533900" cy="3048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ular Callout 12"/>
          <p:cNvSpPr/>
          <p:nvPr/>
        </p:nvSpPr>
        <p:spPr>
          <a:xfrm>
            <a:off x="244835" y="5975085"/>
            <a:ext cx="914400" cy="533400"/>
          </a:xfrm>
          <a:prstGeom prst="wedgeRectCallout">
            <a:avLst>
              <a:gd name="adj1" fmla="val 645269"/>
              <a:gd name="adj2" fmla="val -50858"/>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TextBox 13"/>
          <p:cNvSpPr txBox="1"/>
          <p:nvPr/>
        </p:nvSpPr>
        <p:spPr>
          <a:xfrm>
            <a:off x="408356" y="6057119"/>
            <a:ext cx="583814" cy="369332"/>
          </a:xfrm>
          <a:prstGeom prst="rect">
            <a:avLst/>
          </a:prstGeom>
          <a:noFill/>
        </p:spPr>
        <p:txBody>
          <a:bodyPr wrap="none" rtlCol="0">
            <a:spAutoFit/>
          </a:bodyPr>
          <a:lstStyle/>
          <a:p>
            <a:r>
              <a:rPr lang="en-US" dirty="0" smtClean="0"/>
              <a:t>96%</a:t>
            </a:r>
            <a:endParaRPr lang="en-US" dirty="0"/>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40</a:t>
            </a:fld>
            <a:endParaRPr lang="en-US" altLang="ko-KR" dirty="0"/>
          </a:p>
        </p:txBody>
      </p:sp>
      <p:sp>
        <p:nvSpPr>
          <p:cNvPr id="8" name="Rounded Rectangle 7"/>
          <p:cNvSpPr/>
          <p:nvPr/>
        </p:nvSpPr>
        <p:spPr>
          <a:xfrm>
            <a:off x="2448086" y="5073915"/>
            <a:ext cx="4533900" cy="3048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ular Callout 8"/>
          <p:cNvSpPr/>
          <p:nvPr/>
        </p:nvSpPr>
        <p:spPr>
          <a:xfrm>
            <a:off x="243063" y="5267355"/>
            <a:ext cx="914400" cy="533400"/>
          </a:xfrm>
          <a:prstGeom prst="wedgeRectCallout">
            <a:avLst>
              <a:gd name="adj1" fmla="val 572992"/>
              <a:gd name="adj2" fmla="val -54253"/>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32910" y="5334000"/>
            <a:ext cx="679994" cy="400110"/>
          </a:xfrm>
          <a:prstGeom prst="rect">
            <a:avLst/>
          </a:prstGeom>
          <a:noFill/>
        </p:spPr>
        <p:txBody>
          <a:bodyPr wrap="none" rtlCol="0">
            <a:spAutoFit/>
          </a:bodyPr>
          <a:lstStyle/>
          <a:p>
            <a:r>
              <a:rPr lang="en-US" dirty="0" smtClean="0"/>
              <a:t>95%</a:t>
            </a:r>
            <a:endParaRPr lang="en-US" dirty="0"/>
          </a:p>
        </p:txBody>
      </p:sp>
      <p:sp>
        <p:nvSpPr>
          <p:cNvPr id="11" name="Rounded Rectangle 10"/>
          <p:cNvSpPr/>
          <p:nvPr/>
        </p:nvSpPr>
        <p:spPr>
          <a:xfrm>
            <a:off x="2524286" y="3930915"/>
            <a:ext cx="4533900" cy="304800"/>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ular Callout 11"/>
          <p:cNvSpPr/>
          <p:nvPr/>
        </p:nvSpPr>
        <p:spPr>
          <a:xfrm>
            <a:off x="240307" y="4114800"/>
            <a:ext cx="914400" cy="533400"/>
          </a:xfrm>
          <a:prstGeom prst="wedgeRectCallout">
            <a:avLst>
              <a:gd name="adj1" fmla="val 440319"/>
              <a:gd name="adj2" fmla="val -67831"/>
            </a:avLst>
          </a:prstGeom>
          <a:no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TextBox 14"/>
          <p:cNvSpPr txBox="1"/>
          <p:nvPr/>
        </p:nvSpPr>
        <p:spPr>
          <a:xfrm>
            <a:off x="386052" y="4191000"/>
            <a:ext cx="679994" cy="400110"/>
          </a:xfrm>
          <a:prstGeom prst="rect">
            <a:avLst/>
          </a:prstGeom>
          <a:noFill/>
        </p:spPr>
        <p:txBody>
          <a:bodyPr wrap="none" rtlCol="0">
            <a:spAutoFit/>
          </a:bodyPr>
          <a:lstStyle/>
          <a:p>
            <a:r>
              <a:rPr lang="en-US" dirty="0" smtClean="0"/>
              <a:t>94%</a:t>
            </a:r>
            <a:endParaRPr lang="en-US" dirty="0"/>
          </a:p>
        </p:txBody>
      </p:sp>
    </p:spTree>
    <p:extLst>
      <p:ext uri="{BB962C8B-B14F-4D97-AF65-F5344CB8AC3E}">
        <p14:creationId xmlns:p14="http://schemas.microsoft.com/office/powerpoint/2010/main" val="10902810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500"/>
                                        <p:tgtEl>
                                          <p:spTgt spid="13"/>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fade">
                                      <p:cBhvr>
                                        <p:cTn id="10" dur="500"/>
                                        <p:tgtEl>
                                          <p:spTgt spid="14"/>
                                        </p:tgtEl>
                                      </p:cBhvr>
                                    </p:animEffect>
                                  </p:childTnLst>
                                </p:cTn>
                              </p:par>
                              <p:par>
                                <p:cTn id="11" presetID="10" presetClass="entr" presetSubtype="0" fill="hold" grpId="0" nodeType="with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fade">
                                      <p:cBhvr>
                                        <p:cTn id="13" dur="500"/>
                                        <p:tgtEl>
                                          <p:spTgt spid="9"/>
                                        </p:tgtEl>
                                      </p:cBhvr>
                                    </p:animEffect>
                                  </p:childTnLst>
                                </p:cTn>
                              </p:par>
                              <p:par>
                                <p:cTn id="14" presetID="10" presetClass="entr" presetSubtype="0" fill="hold" grpId="0" nodeType="withEffect">
                                  <p:stCondLst>
                                    <p:cond delay="0"/>
                                  </p:stCondLst>
                                  <p:childTnLst>
                                    <p:set>
                                      <p:cBhvr>
                                        <p:cTn id="15" dur="1" fill="hold">
                                          <p:stCondLst>
                                            <p:cond delay="0"/>
                                          </p:stCondLst>
                                        </p:cTn>
                                        <p:tgtEl>
                                          <p:spTgt spid="10"/>
                                        </p:tgtEl>
                                        <p:attrNameLst>
                                          <p:attrName>style.visibility</p:attrName>
                                        </p:attrNameLst>
                                      </p:cBhvr>
                                      <p:to>
                                        <p:strVal val="visible"/>
                                      </p:to>
                                    </p:set>
                                    <p:animEffect transition="in" filter="fade">
                                      <p:cBhvr>
                                        <p:cTn id="16" dur="500"/>
                                        <p:tgtEl>
                                          <p:spTgt spid="10"/>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fade">
                                      <p:cBhvr>
                                        <p:cTn id="19" dur="500"/>
                                        <p:tgtEl>
                                          <p:spTgt spid="12"/>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fade">
                                      <p:cBhvr>
                                        <p:cTn id="2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p:bldP spid="9" grpId="0" animBg="1"/>
      <p:bldP spid="10" grpId="0"/>
      <p:bldP spid="12" grpId="0" animBg="1"/>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36622" y="304800"/>
            <a:ext cx="8729662" cy="609600"/>
          </a:xfrm>
        </p:spPr>
        <p:txBody>
          <a:bodyPr>
            <a:normAutofit/>
          </a:bodyPr>
          <a:lstStyle/>
          <a:p>
            <a:r>
              <a:rPr lang="en-US" dirty="0" smtClean="0"/>
              <a:t>Incorrect Toothbrushing Techniques</a:t>
            </a:r>
            <a:endParaRPr lang="en-US" dirty="0"/>
          </a:p>
        </p:txBody>
      </p:sp>
      <p:sp>
        <p:nvSpPr>
          <p:cNvPr id="4" name="Content Placeholder 3"/>
          <p:cNvSpPr>
            <a:spLocks noGrp="1"/>
          </p:cNvSpPr>
          <p:nvPr>
            <p:ph sz="quarter" idx="1"/>
          </p:nvPr>
        </p:nvSpPr>
        <p:spPr>
          <a:xfrm>
            <a:off x="228600" y="1447800"/>
            <a:ext cx="8839200" cy="4572000"/>
          </a:xfrm>
        </p:spPr>
        <p:txBody>
          <a:bodyPr/>
          <a:lstStyle/>
          <a:p>
            <a:r>
              <a:rPr lang="en-US" sz="2400" b="0" dirty="0" smtClean="0"/>
              <a:t>Use the one-class SVM classifier</a:t>
            </a:r>
          </a:p>
          <a:p>
            <a:r>
              <a:rPr lang="en-US" sz="2400" b="0" dirty="0" smtClean="0"/>
              <a:t>Train the algorithms using correct toothbrushing data</a:t>
            </a:r>
          </a:p>
          <a:p>
            <a:pPr lvl="1"/>
            <a:r>
              <a:rPr lang="en-US" sz="2000" dirty="0" smtClean="0"/>
              <a:t>Recall up to 90% </a:t>
            </a:r>
          </a:p>
          <a:p>
            <a:pPr lvl="1"/>
            <a:r>
              <a:rPr lang="en-US" sz="2000" dirty="0" smtClean="0"/>
              <a:t>True Negative Rate up to 66%</a:t>
            </a:r>
            <a:endParaRPr lang="en-US" sz="2000" dirty="0"/>
          </a:p>
        </p:txBody>
      </p:sp>
      <p:pic>
        <p:nvPicPr>
          <p:cNvPr id="22530"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025780" y="3200401"/>
            <a:ext cx="4375020" cy="346709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6" name="Rounded Rectangle 5"/>
          <p:cNvSpPr/>
          <p:nvPr/>
        </p:nvSpPr>
        <p:spPr>
          <a:xfrm>
            <a:off x="5715000" y="3505200"/>
            <a:ext cx="457200" cy="1452966"/>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Slide Number Placeholder 6"/>
          <p:cNvSpPr>
            <a:spLocks noGrp="1"/>
          </p:cNvSpPr>
          <p:nvPr>
            <p:ph type="sldNum" sz="quarter" idx="11"/>
          </p:nvPr>
        </p:nvSpPr>
        <p:spPr/>
        <p:txBody>
          <a:bodyPr/>
          <a:lstStyle/>
          <a:p>
            <a:fld id="{F09EA980-2521-46E0-B0C0-4A60E13A63FD}" type="slidenum">
              <a:rPr lang="ko-KR" altLang="en-US" smtClean="0"/>
              <a:pPr/>
              <a:t>41</a:t>
            </a:fld>
            <a:endParaRPr lang="en-US" altLang="ko-KR" dirty="0"/>
          </a:p>
        </p:txBody>
      </p:sp>
    </p:spTree>
    <p:extLst>
      <p:ext uri="{BB962C8B-B14F-4D97-AF65-F5344CB8AC3E}">
        <p14:creationId xmlns:p14="http://schemas.microsoft.com/office/powerpoint/2010/main" val="4262297233"/>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3187"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192322" y="3476356"/>
            <a:ext cx="6781800" cy="1786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2" name="Title 1"/>
          <p:cNvSpPr>
            <a:spLocks noGrp="1"/>
          </p:cNvSpPr>
          <p:nvPr>
            <p:ph type="title"/>
          </p:nvPr>
        </p:nvSpPr>
        <p:spPr>
          <a:xfrm>
            <a:off x="1036622" y="304800"/>
            <a:ext cx="8729662" cy="609600"/>
          </a:xfrm>
        </p:spPr>
        <p:txBody>
          <a:bodyPr>
            <a:normAutofit/>
          </a:bodyPr>
          <a:lstStyle/>
          <a:p>
            <a:r>
              <a:rPr lang="en-US" dirty="0" smtClean="0"/>
              <a:t>Impact on Battery Life</a:t>
            </a:r>
            <a:endParaRPr lang="en-US" dirty="0"/>
          </a:p>
        </p:txBody>
      </p:sp>
      <p:sp>
        <p:nvSpPr>
          <p:cNvPr id="4" name="Content Placeholder 3"/>
          <p:cNvSpPr>
            <a:spLocks noGrp="1"/>
          </p:cNvSpPr>
          <p:nvPr>
            <p:ph sz="quarter" idx="1"/>
          </p:nvPr>
        </p:nvSpPr>
        <p:spPr>
          <a:xfrm>
            <a:off x="228600" y="1447800"/>
            <a:ext cx="8839200" cy="4572000"/>
          </a:xfrm>
        </p:spPr>
        <p:txBody>
          <a:bodyPr/>
          <a:lstStyle/>
          <a:p>
            <a:r>
              <a:rPr lang="en-US" sz="2400" b="0" dirty="0" smtClean="0"/>
              <a:t>Watch battery capacity: 310 </a:t>
            </a:r>
            <a:r>
              <a:rPr lang="en-US" sz="2400" b="0" dirty="0" err="1" smtClean="0"/>
              <a:t>mAh</a:t>
            </a:r>
            <a:endParaRPr lang="en-US" sz="2400" b="0" dirty="0"/>
          </a:p>
        </p:txBody>
      </p:sp>
      <p:sp>
        <p:nvSpPr>
          <p:cNvPr id="7" name="Slide Number Placeholder 6"/>
          <p:cNvSpPr>
            <a:spLocks noGrp="1"/>
          </p:cNvSpPr>
          <p:nvPr>
            <p:ph type="sldNum" sz="quarter" idx="11"/>
          </p:nvPr>
        </p:nvSpPr>
        <p:spPr/>
        <p:txBody>
          <a:bodyPr/>
          <a:lstStyle/>
          <a:p>
            <a:fld id="{F09EA980-2521-46E0-B0C0-4A60E13A63FD}" type="slidenum">
              <a:rPr lang="ko-KR" altLang="en-US" smtClean="0"/>
              <a:pPr/>
              <a:t>42</a:t>
            </a:fld>
            <a:endParaRPr lang="en-US" altLang="ko-KR" dirty="0"/>
          </a:p>
        </p:txBody>
      </p:sp>
      <p:sp>
        <p:nvSpPr>
          <p:cNvPr id="8" name="Rounded Rectangle 7"/>
          <p:cNvSpPr/>
          <p:nvPr/>
        </p:nvSpPr>
        <p:spPr>
          <a:xfrm>
            <a:off x="1036622" y="4369676"/>
            <a:ext cx="7093200" cy="430924"/>
          </a:xfrm>
          <a:prstGeom prst="roundRect">
            <a:avLst/>
          </a:prstGeom>
          <a:noFill/>
          <a:ln w="38100">
            <a:solidFill>
              <a:srgbClr val="FF0000"/>
            </a:solidFill>
            <a:prstDash val="sysDo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TextBox 2"/>
          <p:cNvSpPr txBox="1"/>
          <p:nvPr/>
        </p:nvSpPr>
        <p:spPr>
          <a:xfrm>
            <a:off x="2556064" y="5410200"/>
            <a:ext cx="3985386" cy="461665"/>
          </a:xfrm>
          <a:prstGeom prst="rect">
            <a:avLst/>
          </a:prstGeom>
          <a:noFill/>
        </p:spPr>
        <p:txBody>
          <a:bodyPr wrap="none" rtlCol="0">
            <a:spAutoFit/>
          </a:bodyPr>
          <a:lstStyle/>
          <a:p>
            <a:r>
              <a:rPr lang="en-US" sz="2400" b="0" dirty="0" smtClean="0">
                <a:solidFill>
                  <a:schemeClr val="tx1"/>
                </a:solidFill>
                <a:latin typeface="+mj-lt"/>
              </a:rPr>
              <a:t>2 Min Energy Consumption </a:t>
            </a:r>
            <a:endParaRPr lang="en-US" sz="2400" b="0" dirty="0">
              <a:solidFill>
                <a:schemeClr val="tx1"/>
              </a:solidFill>
              <a:latin typeface="+mj-lt"/>
            </a:endParaRPr>
          </a:p>
        </p:txBody>
      </p:sp>
    </p:spTree>
    <p:extLst>
      <p:ext uri="{BB962C8B-B14F-4D97-AF65-F5344CB8AC3E}">
        <p14:creationId xmlns:p14="http://schemas.microsoft.com/office/powerpoint/2010/main" val="1476588687"/>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1053220" y="304800"/>
            <a:ext cx="8729662" cy="609600"/>
          </a:xfrm>
        </p:spPr>
        <p:txBody>
          <a:bodyPr/>
          <a:lstStyle/>
          <a:p>
            <a:r>
              <a:rPr lang="en-US" dirty="0" smtClean="0"/>
              <a:t>Conclusion</a:t>
            </a:r>
            <a:endParaRPr lang="en-US" dirty="0"/>
          </a:p>
        </p:txBody>
      </p:sp>
      <p:sp>
        <p:nvSpPr>
          <p:cNvPr id="4" name="Content Placeholder 3"/>
          <p:cNvSpPr>
            <a:spLocks noGrp="1"/>
          </p:cNvSpPr>
          <p:nvPr>
            <p:ph sz="quarter" idx="1"/>
          </p:nvPr>
        </p:nvSpPr>
        <p:spPr>
          <a:xfrm>
            <a:off x="457200" y="1447800"/>
            <a:ext cx="7772400" cy="4953000"/>
          </a:xfrm>
        </p:spPr>
        <p:txBody>
          <a:bodyPr>
            <a:normAutofit/>
          </a:bodyPr>
          <a:lstStyle/>
          <a:p>
            <a:r>
              <a:rPr lang="en-US" b="0" dirty="0" smtClean="0"/>
              <a:t>A novel magnetic sensing technique to recognize toothbrush orientation and motion</a:t>
            </a:r>
          </a:p>
          <a:p>
            <a:endParaRPr lang="en-US" b="0" dirty="0" smtClean="0"/>
          </a:p>
          <a:p>
            <a:r>
              <a:rPr lang="en-US" b="0" dirty="0" smtClean="0"/>
              <a:t>Construct gesture models to recognize arm motions in toothbrushing.</a:t>
            </a:r>
          </a:p>
          <a:p>
            <a:pPr marL="0" indent="0">
              <a:buNone/>
            </a:pPr>
            <a:endParaRPr lang="en-US" b="0" dirty="0" smtClean="0"/>
          </a:p>
          <a:p>
            <a:r>
              <a:rPr lang="en-US" b="0" dirty="0" smtClean="0"/>
              <a:t>Experimental results with 12 users for 3 weeks show the system achieved 85.6% of average surface recognition precision</a:t>
            </a:r>
            <a:endParaRPr lang="en-US" b="0" dirty="0"/>
          </a:p>
        </p:txBody>
      </p:sp>
      <p:sp>
        <p:nvSpPr>
          <p:cNvPr id="6" name="Slide Number Placeholder 5"/>
          <p:cNvSpPr>
            <a:spLocks noGrp="1"/>
          </p:cNvSpPr>
          <p:nvPr>
            <p:ph type="sldNum" sz="quarter" idx="11"/>
          </p:nvPr>
        </p:nvSpPr>
        <p:spPr/>
        <p:txBody>
          <a:bodyPr/>
          <a:lstStyle/>
          <a:p>
            <a:fld id="{F09EA980-2521-46E0-B0C0-4A60E13A63FD}" type="slidenum">
              <a:rPr lang="ko-KR" altLang="en-US" smtClean="0"/>
              <a:pPr/>
              <a:t>43</a:t>
            </a:fld>
            <a:endParaRPr lang="en-US" altLang="ko-KR" dirty="0"/>
          </a:p>
        </p:txBody>
      </p:sp>
    </p:spTree>
    <p:extLst>
      <p:ext uri="{BB962C8B-B14F-4D97-AF65-F5344CB8AC3E}">
        <p14:creationId xmlns:p14="http://schemas.microsoft.com/office/powerpoint/2010/main" val="9001712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fade">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4">
                                            <p:txEl>
                                              <p:pRg st="2" end="2"/>
                                            </p:txEl>
                                          </p:spTgt>
                                        </p:tgtEl>
                                        <p:attrNameLst>
                                          <p:attrName>style.visibility</p:attrName>
                                        </p:attrNameLst>
                                      </p:cBhvr>
                                      <p:to>
                                        <p:strVal val="visible"/>
                                      </p:to>
                                    </p:set>
                                    <p:animEffect transition="in" filter="fade">
                                      <p:cBhvr>
                                        <p:cTn id="12" dur="500"/>
                                        <p:tgtEl>
                                          <p:spTgt spid="4">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4">
                                            <p:txEl>
                                              <p:pRg st="4" end="4"/>
                                            </p:txEl>
                                          </p:spTgt>
                                        </p:tgtEl>
                                        <p:attrNameLst>
                                          <p:attrName>style.visibility</p:attrName>
                                        </p:attrNameLst>
                                      </p:cBhvr>
                                      <p:to>
                                        <p:strVal val="visible"/>
                                      </p:to>
                                    </p:set>
                                    <p:animEffect transition="in" filter="fade">
                                      <p:cBhvr>
                                        <p:cTn id="17" dur="500"/>
                                        <p:tgtEl>
                                          <p:spTgt spid="4">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endParaRPr lang="en-US"/>
          </a:p>
        </p:txBody>
      </p:sp>
      <p:sp>
        <p:nvSpPr>
          <p:cNvPr id="6" name="Text Placeholder 5"/>
          <p:cNvSpPr>
            <a:spLocks noGrp="1"/>
          </p:cNvSpPr>
          <p:nvPr>
            <p:ph type="body" idx="1"/>
          </p:nvPr>
        </p:nvSpPr>
        <p:spPr/>
        <p:txBody>
          <a:bodyPr/>
          <a:lstStyle/>
          <a:p>
            <a:pPr algn="ctr"/>
            <a:r>
              <a:rPr lang="en-US" sz="7200" dirty="0" smtClean="0"/>
              <a:t>Thank you!</a:t>
            </a:r>
            <a:endParaRPr lang="en-US" sz="7200" dirty="0"/>
          </a:p>
        </p:txBody>
      </p:sp>
      <p:sp>
        <p:nvSpPr>
          <p:cNvPr id="4" name="Slide Number Placeholder 3"/>
          <p:cNvSpPr>
            <a:spLocks noGrp="1"/>
          </p:cNvSpPr>
          <p:nvPr>
            <p:ph type="sldNum" sz="quarter" idx="11"/>
          </p:nvPr>
        </p:nvSpPr>
        <p:spPr/>
        <p:txBody>
          <a:bodyPr/>
          <a:lstStyle/>
          <a:p>
            <a:fld id="{F09EA980-2521-46E0-B0C0-4A60E13A63FD}" type="slidenum">
              <a:rPr lang="ko-KR" altLang="en-US" smtClean="0"/>
              <a:pPr/>
              <a:t>44</a:t>
            </a:fld>
            <a:endParaRPr lang="en-US" altLang="ko-KR" dirty="0"/>
          </a:p>
        </p:txBody>
      </p:sp>
    </p:spTree>
    <p:extLst>
      <p:ext uri="{BB962C8B-B14F-4D97-AF65-F5344CB8AC3E}">
        <p14:creationId xmlns:p14="http://schemas.microsoft.com/office/powerpoint/2010/main" val="3223359219"/>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 y="1066800"/>
            <a:ext cx="3642545" cy="5808784"/>
          </a:xfrm>
          <a:prstGeom prst="rect">
            <a:avLst/>
          </a:prstGeom>
        </p:spPr>
      </p:pic>
      <p:sp>
        <p:nvSpPr>
          <p:cNvPr id="12" name="Freeform 11"/>
          <p:cNvSpPr/>
          <p:nvPr/>
        </p:nvSpPr>
        <p:spPr>
          <a:xfrm>
            <a:off x="558837" y="2233181"/>
            <a:ext cx="383931" cy="1676400"/>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Freeform 15"/>
          <p:cNvSpPr/>
          <p:nvPr/>
        </p:nvSpPr>
        <p:spPr>
          <a:xfrm>
            <a:off x="685800" y="4495800"/>
            <a:ext cx="544597" cy="1447800"/>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Freeform 16"/>
          <p:cNvSpPr/>
          <p:nvPr/>
        </p:nvSpPr>
        <p:spPr>
          <a:xfrm flipH="1">
            <a:off x="2233246" y="4469049"/>
            <a:ext cx="609600" cy="1600200"/>
          </a:xfrm>
          <a:custGeom>
            <a:avLst/>
            <a:gdLst>
              <a:gd name="connsiteX0" fmla="*/ 0 w 715108"/>
              <a:gd name="connsiteY0" fmla="*/ 0 h 1711569"/>
              <a:gd name="connsiteX1" fmla="*/ 11723 w 715108"/>
              <a:gd name="connsiteY1" fmla="*/ 140677 h 1711569"/>
              <a:gd name="connsiteX2" fmla="*/ 23446 w 715108"/>
              <a:gd name="connsiteY2" fmla="*/ 199292 h 1711569"/>
              <a:gd name="connsiteX3" fmla="*/ 46893 w 715108"/>
              <a:gd name="connsiteY3" fmla="*/ 281354 h 1711569"/>
              <a:gd name="connsiteX4" fmla="*/ 70339 w 715108"/>
              <a:gd name="connsiteY4" fmla="*/ 433754 h 1711569"/>
              <a:gd name="connsiteX5" fmla="*/ 82062 w 715108"/>
              <a:gd name="connsiteY5" fmla="*/ 468923 h 1711569"/>
              <a:gd name="connsiteX6" fmla="*/ 93785 w 715108"/>
              <a:gd name="connsiteY6" fmla="*/ 527538 h 1711569"/>
              <a:gd name="connsiteX7" fmla="*/ 105508 w 715108"/>
              <a:gd name="connsiteY7" fmla="*/ 562707 h 1711569"/>
              <a:gd name="connsiteX8" fmla="*/ 128954 w 715108"/>
              <a:gd name="connsiteY8" fmla="*/ 679938 h 1711569"/>
              <a:gd name="connsiteX9" fmla="*/ 152400 w 715108"/>
              <a:gd name="connsiteY9" fmla="*/ 750277 h 1711569"/>
              <a:gd name="connsiteX10" fmla="*/ 187569 w 715108"/>
              <a:gd name="connsiteY10" fmla="*/ 879230 h 1711569"/>
              <a:gd name="connsiteX11" fmla="*/ 211016 w 715108"/>
              <a:gd name="connsiteY11" fmla="*/ 902677 h 1711569"/>
              <a:gd name="connsiteX12" fmla="*/ 246185 w 715108"/>
              <a:gd name="connsiteY12" fmla="*/ 1019907 h 1711569"/>
              <a:gd name="connsiteX13" fmla="*/ 269631 w 715108"/>
              <a:gd name="connsiteY13" fmla="*/ 1090246 h 1711569"/>
              <a:gd name="connsiteX14" fmla="*/ 293077 w 715108"/>
              <a:gd name="connsiteY14" fmla="*/ 1125415 h 1711569"/>
              <a:gd name="connsiteX15" fmla="*/ 328246 w 715108"/>
              <a:gd name="connsiteY15" fmla="*/ 1242646 h 1711569"/>
              <a:gd name="connsiteX16" fmla="*/ 375139 w 715108"/>
              <a:gd name="connsiteY16" fmla="*/ 1312984 h 1711569"/>
              <a:gd name="connsiteX17" fmla="*/ 398585 w 715108"/>
              <a:gd name="connsiteY17" fmla="*/ 1383323 h 1711569"/>
              <a:gd name="connsiteX18" fmla="*/ 422031 w 715108"/>
              <a:gd name="connsiteY18" fmla="*/ 1418492 h 1711569"/>
              <a:gd name="connsiteX19" fmla="*/ 457200 w 715108"/>
              <a:gd name="connsiteY19" fmla="*/ 1488830 h 1711569"/>
              <a:gd name="connsiteX20" fmla="*/ 468923 w 715108"/>
              <a:gd name="connsiteY20" fmla="*/ 1524000 h 1711569"/>
              <a:gd name="connsiteX21" fmla="*/ 539262 w 715108"/>
              <a:gd name="connsiteY21" fmla="*/ 1594338 h 1711569"/>
              <a:gd name="connsiteX22" fmla="*/ 562708 w 715108"/>
              <a:gd name="connsiteY22" fmla="*/ 1629507 h 1711569"/>
              <a:gd name="connsiteX23" fmla="*/ 621323 w 715108"/>
              <a:gd name="connsiteY23" fmla="*/ 1676400 h 1711569"/>
              <a:gd name="connsiteX24" fmla="*/ 691662 w 715108"/>
              <a:gd name="connsiteY24" fmla="*/ 1699846 h 1711569"/>
              <a:gd name="connsiteX25" fmla="*/ 715108 w 715108"/>
              <a:gd name="connsiteY25" fmla="*/ 1711569 h 171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Lst>
            <a:rect l="l" t="t" r="r" b="b"/>
            <a:pathLst>
              <a:path w="715108" h="1711569">
                <a:moveTo>
                  <a:pt x="0" y="0"/>
                </a:moveTo>
                <a:cubicBezTo>
                  <a:pt x="3908" y="46892"/>
                  <a:pt x="6225" y="93944"/>
                  <a:pt x="11723" y="140677"/>
                </a:cubicBezTo>
                <a:cubicBezTo>
                  <a:pt x="14051" y="160466"/>
                  <a:pt x="18613" y="179962"/>
                  <a:pt x="23446" y="199292"/>
                </a:cubicBezTo>
                <a:cubicBezTo>
                  <a:pt x="40185" y="266249"/>
                  <a:pt x="32275" y="200955"/>
                  <a:pt x="46893" y="281354"/>
                </a:cubicBezTo>
                <a:cubicBezTo>
                  <a:pt x="56243" y="332778"/>
                  <a:pt x="59007" y="382757"/>
                  <a:pt x="70339" y="433754"/>
                </a:cubicBezTo>
                <a:cubicBezTo>
                  <a:pt x="73020" y="445817"/>
                  <a:pt x="79065" y="456935"/>
                  <a:pt x="82062" y="468923"/>
                </a:cubicBezTo>
                <a:cubicBezTo>
                  <a:pt x="86895" y="488253"/>
                  <a:pt x="88952" y="508208"/>
                  <a:pt x="93785" y="527538"/>
                </a:cubicBezTo>
                <a:cubicBezTo>
                  <a:pt x="96782" y="539526"/>
                  <a:pt x="102729" y="550666"/>
                  <a:pt x="105508" y="562707"/>
                </a:cubicBezTo>
                <a:cubicBezTo>
                  <a:pt x="114469" y="601537"/>
                  <a:pt x="116352" y="642132"/>
                  <a:pt x="128954" y="679938"/>
                </a:cubicBezTo>
                <a:cubicBezTo>
                  <a:pt x="136769" y="703384"/>
                  <a:pt x="147553" y="726042"/>
                  <a:pt x="152400" y="750277"/>
                </a:cubicBezTo>
                <a:cubicBezTo>
                  <a:pt x="156978" y="773169"/>
                  <a:pt x="172696" y="864357"/>
                  <a:pt x="187569" y="879230"/>
                </a:cubicBezTo>
                <a:lnTo>
                  <a:pt x="211016" y="902677"/>
                </a:lnTo>
                <a:cubicBezTo>
                  <a:pt x="228734" y="973547"/>
                  <a:pt x="217643" y="934281"/>
                  <a:pt x="246185" y="1019907"/>
                </a:cubicBezTo>
                <a:cubicBezTo>
                  <a:pt x="246185" y="1019908"/>
                  <a:pt x="269630" y="1090245"/>
                  <a:pt x="269631" y="1090246"/>
                </a:cubicBezTo>
                <a:lnTo>
                  <a:pt x="293077" y="1125415"/>
                </a:lnTo>
                <a:cubicBezTo>
                  <a:pt x="299630" y="1151627"/>
                  <a:pt x="316830" y="1225523"/>
                  <a:pt x="328246" y="1242646"/>
                </a:cubicBezTo>
                <a:lnTo>
                  <a:pt x="375139" y="1312984"/>
                </a:lnTo>
                <a:cubicBezTo>
                  <a:pt x="382954" y="1336430"/>
                  <a:pt x="384876" y="1362759"/>
                  <a:pt x="398585" y="1383323"/>
                </a:cubicBezTo>
                <a:cubicBezTo>
                  <a:pt x="406400" y="1395046"/>
                  <a:pt x="415730" y="1405890"/>
                  <a:pt x="422031" y="1418492"/>
                </a:cubicBezTo>
                <a:cubicBezTo>
                  <a:pt x="470566" y="1515563"/>
                  <a:pt x="390007" y="1388041"/>
                  <a:pt x="457200" y="1488830"/>
                </a:cubicBezTo>
                <a:cubicBezTo>
                  <a:pt x="461108" y="1500553"/>
                  <a:pt x="461336" y="1514246"/>
                  <a:pt x="468923" y="1524000"/>
                </a:cubicBezTo>
                <a:cubicBezTo>
                  <a:pt x="489280" y="1550173"/>
                  <a:pt x="520869" y="1566749"/>
                  <a:pt x="539262" y="1594338"/>
                </a:cubicBezTo>
                <a:cubicBezTo>
                  <a:pt x="547077" y="1606061"/>
                  <a:pt x="553907" y="1618505"/>
                  <a:pt x="562708" y="1629507"/>
                </a:cubicBezTo>
                <a:cubicBezTo>
                  <a:pt x="576149" y="1646308"/>
                  <a:pt x="602411" y="1667995"/>
                  <a:pt x="621323" y="1676400"/>
                </a:cubicBezTo>
                <a:cubicBezTo>
                  <a:pt x="643907" y="1686437"/>
                  <a:pt x="669557" y="1688793"/>
                  <a:pt x="691662" y="1699846"/>
                </a:cubicBezTo>
                <a:lnTo>
                  <a:pt x="715108" y="1711569"/>
                </a:ln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reeform 17"/>
          <p:cNvSpPr/>
          <p:nvPr/>
        </p:nvSpPr>
        <p:spPr>
          <a:xfrm flipH="1">
            <a:off x="2538046" y="2133600"/>
            <a:ext cx="381000" cy="1676400"/>
          </a:xfrm>
          <a:custGeom>
            <a:avLst/>
            <a:gdLst>
              <a:gd name="connsiteX0" fmla="*/ 0 w 445487"/>
              <a:gd name="connsiteY0" fmla="*/ 1524000 h 1524000"/>
              <a:gd name="connsiteX1" fmla="*/ 35170 w 445487"/>
              <a:gd name="connsiteY1" fmla="*/ 1113692 h 1524000"/>
              <a:gd name="connsiteX2" fmla="*/ 58616 w 445487"/>
              <a:gd name="connsiteY2" fmla="*/ 1031630 h 1524000"/>
              <a:gd name="connsiteX3" fmla="*/ 70339 w 445487"/>
              <a:gd name="connsiteY3" fmla="*/ 949569 h 1524000"/>
              <a:gd name="connsiteX4" fmla="*/ 93785 w 445487"/>
              <a:gd name="connsiteY4" fmla="*/ 879230 h 1524000"/>
              <a:gd name="connsiteX5" fmla="*/ 105508 w 445487"/>
              <a:gd name="connsiteY5" fmla="*/ 832338 h 1524000"/>
              <a:gd name="connsiteX6" fmla="*/ 128954 w 445487"/>
              <a:gd name="connsiteY6" fmla="*/ 762000 h 1524000"/>
              <a:gd name="connsiteX7" fmla="*/ 140677 w 445487"/>
              <a:gd name="connsiteY7" fmla="*/ 715107 h 1524000"/>
              <a:gd name="connsiteX8" fmla="*/ 164124 w 445487"/>
              <a:gd name="connsiteY8" fmla="*/ 644769 h 1524000"/>
              <a:gd name="connsiteX9" fmla="*/ 175847 w 445487"/>
              <a:gd name="connsiteY9" fmla="*/ 609600 h 1524000"/>
              <a:gd name="connsiteX10" fmla="*/ 199293 w 445487"/>
              <a:gd name="connsiteY10" fmla="*/ 504092 h 1524000"/>
              <a:gd name="connsiteX11" fmla="*/ 222739 w 445487"/>
              <a:gd name="connsiteY11" fmla="*/ 433753 h 1524000"/>
              <a:gd name="connsiteX12" fmla="*/ 234462 w 445487"/>
              <a:gd name="connsiteY12" fmla="*/ 398584 h 1524000"/>
              <a:gd name="connsiteX13" fmla="*/ 246185 w 445487"/>
              <a:gd name="connsiteY13" fmla="*/ 363415 h 1524000"/>
              <a:gd name="connsiteX14" fmla="*/ 281354 w 445487"/>
              <a:gd name="connsiteY14" fmla="*/ 328246 h 1524000"/>
              <a:gd name="connsiteX15" fmla="*/ 316524 w 445487"/>
              <a:gd name="connsiteY15" fmla="*/ 269630 h 1524000"/>
              <a:gd name="connsiteX16" fmla="*/ 375139 w 445487"/>
              <a:gd name="connsiteY16" fmla="*/ 164123 h 1524000"/>
              <a:gd name="connsiteX17" fmla="*/ 398585 w 445487"/>
              <a:gd name="connsiteY17" fmla="*/ 128953 h 1524000"/>
              <a:gd name="connsiteX18" fmla="*/ 422031 w 445487"/>
              <a:gd name="connsiteY18" fmla="*/ 82061 h 1524000"/>
              <a:gd name="connsiteX19" fmla="*/ 445477 w 445487"/>
              <a:gd name="connsiteY19" fmla="*/ 0 h 15240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Lst>
            <a:rect l="l" t="t" r="r" b="b"/>
            <a:pathLst>
              <a:path w="445487" h="1524000">
                <a:moveTo>
                  <a:pt x="0" y="1524000"/>
                </a:moveTo>
                <a:cubicBezTo>
                  <a:pt x="4601" y="1459593"/>
                  <a:pt x="26058" y="1141029"/>
                  <a:pt x="35170" y="1113692"/>
                </a:cubicBezTo>
                <a:cubicBezTo>
                  <a:pt x="45215" y="1083558"/>
                  <a:pt x="52728" y="1064016"/>
                  <a:pt x="58616" y="1031630"/>
                </a:cubicBezTo>
                <a:cubicBezTo>
                  <a:pt x="63559" y="1004444"/>
                  <a:pt x="64126" y="976493"/>
                  <a:pt x="70339" y="949569"/>
                </a:cubicBezTo>
                <a:cubicBezTo>
                  <a:pt x="75896" y="925487"/>
                  <a:pt x="87791" y="903207"/>
                  <a:pt x="93785" y="879230"/>
                </a:cubicBezTo>
                <a:cubicBezTo>
                  <a:pt x="97693" y="863599"/>
                  <a:pt x="100878" y="847770"/>
                  <a:pt x="105508" y="832338"/>
                </a:cubicBezTo>
                <a:cubicBezTo>
                  <a:pt x="112610" y="808666"/>
                  <a:pt x="122960" y="785976"/>
                  <a:pt x="128954" y="762000"/>
                </a:cubicBezTo>
                <a:cubicBezTo>
                  <a:pt x="132862" y="746369"/>
                  <a:pt x="136047" y="730540"/>
                  <a:pt x="140677" y="715107"/>
                </a:cubicBezTo>
                <a:cubicBezTo>
                  <a:pt x="147779" y="691435"/>
                  <a:pt x="156308" y="668215"/>
                  <a:pt x="164124" y="644769"/>
                </a:cubicBezTo>
                <a:cubicBezTo>
                  <a:pt x="168032" y="633046"/>
                  <a:pt x="173424" y="621717"/>
                  <a:pt x="175847" y="609600"/>
                </a:cubicBezTo>
                <a:cubicBezTo>
                  <a:pt x="182540" y="576132"/>
                  <a:pt x="189359" y="537205"/>
                  <a:pt x="199293" y="504092"/>
                </a:cubicBezTo>
                <a:cubicBezTo>
                  <a:pt x="206395" y="480420"/>
                  <a:pt x="214924" y="457199"/>
                  <a:pt x="222739" y="433753"/>
                </a:cubicBezTo>
                <a:lnTo>
                  <a:pt x="234462" y="398584"/>
                </a:lnTo>
                <a:cubicBezTo>
                  <a:pt x="238370" y="386861"/>
                  <a:pt x="237447" y="372153"/>
                  <a:pt x="246185" y="363415"/>
                </a:cubicBezTo>
                <a:lnTo>
                  <a:pt x="281354" y="328246"/>
                </a:lnTo>
                <a:cubicBezTo>
                  <a:pt x="303769" y="261002"/>
                  <a:pt x="277902" y="321125"/>
                  <a:pt x="316524" y="269630"/>
                </a:cubicBezTo>
                <a:cubicBezTo>
                  <a:pt x="427407" y="121786"/>
                  <a:pt x="329449" y="255504"/>
                  <a:pt x="375139" y="164123"/>
                </a:cubicBezTo>
                <a:cubicBezTo>
                  <a:pt x="381440" y="151521"/>
                  <a:pt x="391595" y="141186"/>
                  <a:pt x="398585" y="128953"/>
                </a:cubicBezTo>
                <a:cubicBezTo>
                  <a:pt x="407255" y="113780"/>
                  <a:pt x="415541" y="98287"/>
                  <a:pt x="422031" y="82061"/>
                </a:cubicBezTo>
                <a:cubicBezTo>
                  <a:pt x="446713" y="20357"/>
                  <a:pt x="445477" y="34486"/>
                  <a:pt x="445477" y="0"/>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p:cNvSpPr txBox="1"/>
          <p:nvPr/>
        </p:nvSpPr>
        <p:spPr>
          <a:xfrm>
            <a:off x="3589574" y="5823129"/>
            <a:ext cx="5196654" cy="954107"/>
          </a:xfrm>
          <a:prstGeom prst="rect">
            <a:avLst/>
          </a:prstGeom>
          <a:noFill/>
        </p:spPr>
        <p:txBody>
          <a:bodyPr wrap="square" rtlCol="0">
            <a:spAutoFit/>
          </a:bodyPr>
          <a:lstStyle/>
          <a:p>
            <a:pPr algn="l"/>
            <a:r>
              <a:rPr lang="en-US" sz="2800" b="0" dirty="0" smtClean="0">
                <a:solidFill>
                  <a:schemeClr val="tx1"/>
                </a:solidFill>
                <a:latin typeface="+mj-lt"/>
                <a:cs typeface="Arial" panose="020B0604020202020204" pitchFamily="34" charset="0"/>
              </a:rPr>
              <a:t>Chewing Surfaces</a:t>
            </a:r>
          </a:p>
          <a:p>
            <a:pPr algn="l"/>
            <a:r>
              <a:rPr lang="en-US" sz="2800" b="0" dirty="0" smtClean="0">
                <a:solidFill>
                  <a:schemeClr val="tx1"/>
                </a:solidFill>
                <a:latin typeface="+mj-lt"/>
              </a:rPr>
              <a:t>4 surfaces</a:t>
            </a:r>
            <a:endParaRPr lang="en-US" sz="2800" b="0" dirty="0">
              <a:solidFill>
                <a:schemeClr val="tx1"/>
              </a:solidFill>
              <a:latin typeface="+mj-lt"/>
            </a:endParaRPr>
          </a:p>
        </p:txBody>
      </p:sp>
      <p:sp>
        <p:nvSpPr>
          <p:cNvPr id="11" name="Rectangle 2"/>
          <p:cNvSpPr>
            <a:spLocks noGrp="1" noChangeArrowheads="1"/>
          </p:cNvSpPr>
          <p:nvPr>
            <p:ph type="title"/>
          </p:nvPr>
        </p:nvSpPr>
        <p:spPr bwMode="black">
          <a:xfrm>
            <a:off x="914400" y="228600"/>
            <a:ext cx="8729662" cy="914400"/>
          </a:xfrm>
        </p:spPr>
        <p:txBody>
          <a:bodyPr/>
          <a:lstStyle/>
          <a:p>
            <a:r>
              <a:rPr lang="en-US" altLang="ko-KR" dirty="0" smtClean="0">
                <a:ea typeface="Gulim" pitchFamily="34" charset="-127"/>
              </a:rPr>
              <a:t>The Bass Toothbrushing Technique</a:t>
            </a:r>
            <a:endParaRPr lang="en-US" altLang="ko-KR" dirty="0">
              <a:ea typeface="Gulim" pitchFamily="34" charset="-127"/>
            </a:endParaRPr>
          </a:p>
        </p:txBody>
      </p:sp>
      <p:pic>
        <p:nvPicPr>
          <p:cNvPr id="4" name="chewing.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66194" y="1143000"/>
            <a:ext cx="5215467" cy="4267200"/>
          </a:xfrm>
          <a:prstGeom prst="rect">
            <a:avLst/>
          </a:prstGeom>
        </p:spPr>
      </p:pic>
      <p:sp>
        <p:nvSpPr>
          <p:cNvPr id="6" name="Slide Number Placeholder 5"/>
          <p:cNvSpPr>
            <a:spLocks noGrp="1"/>
          </p:cNvSpPr>
          <p:nvPr>
            <p:ph type="sldNum" sz="quarter" idx="11"/>
          </p:nvPr>
        </p:nvSpPr>
        <p:spPr/>
        <p:txBody>
          <a:bodyPr/>
          <a:lstStyle/>
          <a:p>
            <a:fld id="{F09EA980-2521-46E0-B0C0-4A60E13A63FD}" type="slidenum">
              <a:rPr lang="ko-KR" altLang="en-US" smtClean="0"/>
              <a:pPr/>
              <a:t>5</a:t>
            </a:fld>
            <a:endParaRPr lang="en-US" altLang="ko-KR" dirty="0"/>
          </a:p>
        </p:txBody>
      </p:sp>
    </p:spTree>
    <p:extLst>
      <p:ext uri="{BB962C8B-B14F-4D97-AF65-F5344CB8AC3E}">
        <p14:creationId xmlns:p14="http://schemas.microsoft.com/office/powerpoint/2010/main" val="3431544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16"/>
                                        </p:tgtEl>
                                        <p:attrNameLst>
                                          <p:attrName>style.visibility</p:attrName>
                                        </p:attrNameLst>
                                      </p:cBhvr>
                                      <p:to>
                                        <p:strVal val="visible"/>
                                      </p:to>
                                    </p:set>
                                    <p:anim calcmode="lin" valueType="num">
                                      <p:cBhvr additive="base">
                                        <p:cTn id="11" dur="500" fill="hold"/>
                                        <p:tgtEl>
                                          <p:spTgt spid="16"/>
                                        </p:tgtEl>
                                        <p:attrNameLst>
                                          <p:attrName>ppt_x</p:attrName>
                                        </p:attrNameLst>
                                      </p:cBhvr>
                                      <p:tavLst>
                                        <p:tav tm="0">
                                          <p:val>
                                            <p:strVal val="#ppt_x"/>
                                          </p:val>
                                        </p:tav>
                                        <p:tav tm="100000">
                                          <p:val>
                                            <p:strVal val="#ppt_x"/>
                                          </p:val>
                                        </p:tav>
                                      </p:tavLst>
                                    </p:anim>
                                    <p:anim calcmode="lin" valueType="num">
                                      <p:cBhvr additive="base">
                                        <p:cTn id="12" dur="500" fill="hold"/>
                                        <p:tgtEl>
                                          <p:spTgt spid="16"/>
                                        </p:tgtEl>
                                        <p:attrNameLst>
                                          <p:attrName>ppt_y</p:attrName>
                                        </p:attrNameLst>
                                      </p:cBhvr>
                                      <p:tavLst>
                                        <p:tav tm="0">
                                          <p:val>
                                            <p:strVal val="1+#ppt_h/2"/>
                                          </p:val>
                                        </p:tav>
                                        <p:tav tm="100000">
                                          <p:val>
                                            <p:strVal val="#ppt_y"/>
                                          </p:val>
                                        </p:tav>
                                      </p:tavLst>
                                    </p:anim>
                                  </p:childTnLst>
                                </p:cTn>
                              </p:par>
                              <p:par>
                                <p:cTn id="13" presetID="2" presetClass="entr" presetSubtype="4" fill="hold" grpId="0" nodeType="withEffect">
                                  <p:stCondLst>
                                    <p:cond delay="0"/>
                                  </p:stCondLst>
                                  <p:childTnLst>
                                    <p:set>
                                      <p:cBhvr>
                                        <p:cTn id="14" dur="1" fill="hold">
                                          <p:stCondLst>
                                            <p:cond delay="0"/>
                                          </p:stCondLst>
                                        </p:cTn>
                                        <p:tgtEl>
                                          <p:spTgt spid="17"/>
                                        </p:tgtEl>
                                        <p:attrNameLst>
                                          <p:attrName>style.visibility</p:attrName>
                                        </p:attrNameLst>
                                      </p:cBhvr>
                                      <p:to>
                                        <p:strVal val="visible"/>
                                      </p:to>
                                    </p:set>
                                    <p:anim calcmode="lin" valueType="num">
                                      <p:cBhvr additive="base">
                                        <p:cTn id="15" dur="500" fill="hold"/>
                                        <p:tgtEl>
                                          <p:spTgt spid="17"/>
                                        </p:tgtEl>
                                        <p:attrNameLst>
                                          <p:attrName>ppt_x</p:attrName>
                                        </p:attrNameLst>
                                      </p:cBhvr>
                                      <p:tavLst>
                                        <p:tav tm="0">
                                          <p:val>
                                            <p:strVal val="#ppt_x"/>
                                          </p:val>
                                        </p:tav>
                                        <p:tav tm="100000">
                                          <p:val>
                                            <p:strVal val="#ppt_x"/>
                                          </p:val>
                                        </p:tav>
                                      </p:tavLst>
                                    </p:anim>
                                    <p:anim calcmode="lin" valueType="num">
                                      <p:cBhvr additive="base">
                                        <p:cTn id="16" dur="500" fill="hold"/>
                                        <p:tgtEl>
                                          <p:spTgt spid="17"/>
                                        </p:tgtEl>
                                        <p:attrNameLst>
                                          <p:attrName>ppt_y</p:attrName>
                                        </p:attrNameLst>
                                      </p:cBhvr>
                                      <p:tavLst>
                                        <p:tav tm="0">
                                          <p:val>
                                            <p:strVal val="1+#ppt_h/2"/>
                                          </p:val>
                                        </p:tav>
                                        <p:tav tm="100000">
                                          <p:val>
                                            <p:strVal val="#ppt_y"/>
                                          </p:val>
                                        </p:tav>
                                      </p:tavLst>
                                    </p:anim>
                                  </p:childTnLst>
                                </p:cTn>
                              </p:par>
                              <p:par>
                                <p:cTn id="17" presetID="2" presetClass="entr" presetSubtype="4" fill="hold" grpId="0" nodeType="withEffect">
                                  <p:stCondLst>
                                    <p:cond delay="0"/>
                                  </p:stCondLst>
                                  <p:childTnLst>
                                    <p:set>
                                      <p:cBhvr>
                                        <p:cTn id="18" dur="1" fill="hold">
                                          <p:stCondLst>
                                            <p:cond delay="0"/>
                                          </p:stCondLst>
                                        </p:cTn>
                                        <p:tgtEl>
                                          <p:spTgt spid="18"/>
                                        </p:tgtEl>
                                        <p:attrNameLst>
                                          <p:attrName>style.visibility</p:attrName>
                                        </p:attrNameLst>
                                      </p:cBhvr>
                                      <p:to>
                                        <p:strVal val="visible"/>
                                      </p:to>
                                    </p:set>
                                    <p:anim calcmode="lin" valueType="num">
                                      <p:cBhvr additive="base">
                                        <p:cTn id="19" dur="500" fill="hold"/>
                                        <p:tgtEl>
                                          <p:spTgt spid="18"/>
                                        </p:tgtEl>
                                        <p:attrNameLst>
                                          <p:attrName>ppt_x</p:attrName>
                                        </p:attrNameLst>
                                      </p:cBhvr>
                                      <p:tavLst>
                                        <p:tav tm="0">
                                          <p:val>
                                            <p:strVal val="#ppt_x"/>
                                          </p:val>
                                        </p:tav>
                                        <p:tav tm="100000">
                                          <p:val>
                                            <p:strVal val="#ppt_x"/>
                                          </p:val>
                                        </p:tav>
                                      </p:tavLst>
                                    </p:anim>
                                    <p:anim calcmode="lin" valueType="num">
                                      <p:cBhvr additive="base">
                                        <p:cTn id="20"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nodeType="click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additive="base">
                                        <p:cTn id="25" dur="500" fill="hold"/>
                                        <p:tgtEl>
                                          <p:spTgt spid="4"/>
                                        </p:tgtEl>
                                        <p:attrNameLst>
                                          <p:attrName>ppt_x</p:attrName>
                                        </p:attrNameLst>
                                      </p:cBhvr>
                                      <p:tavLst>
                                        <p:tav tm="0">
                                          <p:val>
                                            <p:strVal val="#ppt_x"/>
                                          </p:val>
                                        </p:tav>
                                        <p:tav tm="100000">
                                          <p:val>
                                            <p:strVal val="#ppt_x"/>
                                          </p:val>
                                        </p:tav>
                                      </p:tavLst>
                                    </p:anim>
                                    <p:anim calcmode="lin" valueType="num">
                                      <p:cBhvr additive="base">
                                        <p:cTn id="26" dur="500" fill="hold"/>
                                        <p:tgtEl>
                                          <p:spTgt spid="4"/>
                                        </p:tgtEl>
                                        <p:attrNameLst>
                                          <p:attrName>ppt_y</p:attrName>
                                        </p:attrNameLst>
                                      </p:cBhvr>
                                      <p:tavLst>
                                        <p:tav tm="0">
                                          <p:val>
                                            <p:strVal val="1+#ppt_h/2"/>
                                          </p:val>
                                        </p:tav>
                                        <p:tav tm="100000">
                                          <p:val>
                                            <p:strVal val="#ppt_y"/>
                                          </p:val>
                                        </p:tav>
                                      </p:tavLst>
                                    </p:anim>
                                  </p:childTnLst>
                                </p:cTn>
                              </p:par>
                            </p:childTnLst>
                          </p:cTn>
                        </p:par>
                        <p:par>
                          <p:cTn id="27" fill="hold">
                            <p:stCondLst>
                              <p:cond delay="500"/>
                            </p:stCondLst>
                            <p:childTnLst>
                              <p:par>
                                <p:cTn id="28" presetID="1" presetClass="mediacall" presetSubtype="0" fill="hold" nodeType="afterEffect">
                                  <p:stCondLst>
                                    <p:cond delay="0"/>
                                  </p:stCondLst>
                                  <p:childTnLst>
                                    <p:cmd type="call" cmd="playFrom(0.0)">
                                      <p:cBhvr>
                                        <p:cTn id="29" dur="5400"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20755">
                <p:cTn id="30" fill="hold" display="0">
                  <p:stCondLst>
                    <p:cond delay="indefinite"/>
                  </p:stCondLst>
                </p:cTn>
                <p:tgtEl>
                  <p:spTgt spid="4"/>
                </p:tgtEl>
              </p:cMediaNode>
            </p:video>
          </p:childTnLst>
        </p:cTn>
      </p:par>
    </p:tnLst>
    <p:bldLst>
      <p:bldP spid="12" grpId="0" animBg="1"/>
      <p:bldP spid="16" grpId="0" animBg="1"/>
      <p:bldP spid="17" grpId="0" animBg="1"/>
      <p:bldP spid="18" grpId="0" animBg="1"/>
    </p:bldLst>
  </p:timing>
</p:sld>
</file>

<file path=ppt/slides/slide6.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pic>
        <p:nvPicPr>
          <p:cNvPr id="5" name="Picture 4"/>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485" y="1031381"/>
            <a:ext cx="3642546" cy="5808785"/>
          </a:xfrm>
          <a:prstGeom prst="rect">
            <a:avLst/>
          </a:prstGeom>
        </p:spPr>
      </p:pic>
      <p:sp>
        <p:nvSpPr>
          <p:cNvPr id="22" name="Freeform 21"/>
          <p:cNvSpPr/>
          <p:nvPr/>
        </p:nvSpPr>
        <p:spPr>
          <a:xfrm>
            <a:off x="1118511" y="1989991"/>
            <a:ext cx="1243690" cy="219809"/>
          </a:xfrm>
          <a:custGeom>
            <a:avLst/>
            <a:gdLst>
              <a:gd name="connsiteX0" fmla="*/ 0 w 1418493"/>
              <a:gd name="connsiteY0" fmla="*/ 269631 h 364643"/>
              <a:gd name="connsiteX1" fmla="*/ 58616 w 1418493"/>
              <a:gd name="connsiteY1" fmla="*/ 257908 h 364643"/>
              <a:gd name="connsiteX2" fmla="*/ 82062 w 1418493"/>
              <a:gd name="connsiteY2" fmla="*/ 222739 h 364643"/>
              <a:gd name="connsiteX3" fmla="*/ 152400 w 1418493"/>
              <a:gd name="connsiteY3" fmla="*/ 199292 h 364643"/>
              <a:gd name="connsiteX4" fmla="*/ 234462 w 1418493"/>
              <a:gd name="connsiteY4" fmla="*/ 175846 h 364643"/>
              <a:gd name="connsiteX5" fmla="*/ 269631 w 1418493"/>
              <a:gd name="connsiteY5" fmla="*/ 164123 h 364643"/>
              <a:gd name="connsiteX6" fmla="*/ 375139 w 1418493"/>
              <a:gd name="connsiteY6" fmla="*/ 82062 h 364643"/>
              <a:gd name="connsiteX7" fmla="*/ 445477 w 1418493"/>
              <a:gd name="connsiteY7" fmla="*/ 58615 h 364643"/>
              <a:gd name="connsiteX8" fmla="*/ 480647 w 1418493"/>
              <a:gd name="connsiteY8" fmla="*/ 46892 h 364643"/>
              <a:gd name="connsiteX9" fmla="*/ 562708 w 1418493"/>
              <a:gd name="connsiteY9" fmla="*/ 35169 h 364643"/>
              <a:gd name="connsiteX10" fmla="*/ 597877 w 1418493"/>
              <a:gd name="connsiteY10" fmla="*/ 23446 h 364643"/>
              <a:gd name="connsiteX11" fmla="*/ 703385 w 1418493"/>
              <a:gd name="connsiteY11" fmla="*/ 0 h 364643"/>
              <a:gd name="connsiteX12" fmla="*/ 973016 w 1418493"/>
              <a:gd name="connsiteY12" fmla="*/ 11723 h 364643"/>
              <a:gd name="connsiteX13" fmla="*/ 1043354 w 1418493"/>
              <a:gd name="connsiteY13" fmla="*/ 46892 h 364643"/>
              <a:gd name="connsiteX14" fmla="*/ 1148862 w 1418493"/>
              <a:gd name="connsiteY14" fmla="*/ 93785 h 364643"/>
              <a:gd name="connsiteX15" fmla="*/ 1172308 w 1418493"/>
              <a:gd name="connsiteY15" fmla="*/ 128954 h 364643"/>
              <a:gd name="connsiteX16" fmla="*/ 1207477 w 1418493"/>
              <a:gd name="connsiteY16" fmla="*/ 140677 h 364643"/>
              <a:gd name="connsiteX17" fmla="*/ 1277816 w 1418493"/>
              <a:gd name="connsiteY17" fmla="*/ 187569 h 364643"/>
              <a:gd name="connsiteX18" fmla="*/ 1336431 w 1418493"/>
              <a:gd name="connsiteY18" fmla="*/ 257908 h 364643"/>
              <a:gd name="connsiteX19" fmla="*/ 1371600 w 1418493"/>
              <a:gd name="connsiteY19" fmla="*/ 293077 h 364643"/>
              <a:gd name="connsiteX20" fmla="*/ 1406770 w 1418493"/>
              <a:gd name="connsiteY20" fmla="*/ 363415 h 364643"/>
              <a:gd name="connsiteX21" fmla="*/ 1418493 w 1418493"/>
              <a:gd name="connsiteY21" fmla="*/ 363415 h 3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8493" h="364643">
                <a:moveTo>
                  <a:pt x="0" y="269631"/>
                </a:moveTo>
                <a:cubicBezTo>
                  <a:pt x="19539" y="265723"/>
                  <a:pt x="41316" y="267794"/>
                  <a:pt x="58616" y="257908"/>
                </a:cubicBezTo>
                <a:cubicBezTo>
                  <a:pt x="70849" y="250918"/>
                  <a:pt x="70114" y="230206"/>
                  <a:pt x="82062" y="222739"/>
                </a:cubicBezTo>
                <a:cubicBezTo>
                  <a:pt x="103020" y="209640"/>
                  <a:pt x="128954" y="207107"/>
                  <a:pt x="152400" y="199292"/>
                </a:cubicBezTo>
                <a:cubicBezTo>
                  <a:pt x="236704" y="171190"/>
                  <a:pt x="131449" y="205278"/>
                  <a:pt x="234462" y="175846"/>
                </a:cubicBezTo>
                <a:cubicBezTo>
                  <a:pt x="246344" y="172451"/>
                  <a:pt x="257908" y="168031"/>
                  <a:pt x="269631" y="164123"/>
                </a:cubicBezTo>
                <a:cubicBezTo>
                  <a:pt x="299977" y="133777"/>
                  <a:pt x="333070" y="96086"/>
                  <a:pt x="375139" y="82062"/>
                </a:cubicBezTo>
                <a:lnTo>
                  <a:pt x="445477" y="58615"/>
                </a:lnTo>
                <a:cubicBezTo>
                  <a:pt x="457200" y="54707"/>
                  <a:pt x="468414" y="48640"/>
                  <a:pt x="480647" y="46892"/>
                </a:cubicBezTo>
                <a:lnTo>
                  <a:pt x="562708" y="35169"/>
                </a:lnTo>
                <a:cubicBezTo>
                  <a:pt x="574431" y="31261"/>
                  <a:pt x="585995" y="26841"/>
                  <a:pt x="597877" y="23446"/>
                </a:cubicBezTo>
                <a:cubicBezTo>
                  <a:pt x="636505" y="12410"/>
                  <a:pt x="663097" y="8058"/>
                  <a:pt x="703385" y="0"/>
                </a:cubicBezTo>
                <a:cubicBezTo>
                  <a:pt x="793262" y="3908"/>
                  <a:pt x="883319" y="4823"/>
                  <a:pt x="973016" y="11723"/>
                </a:cubicBezTo>
                <a:cubicBezTo>
                  <a:pt x="1011792" y="14706"/>
                  <a:pt x="1009030" y="31637"/>
                  <a:pt x="1043354" y="46892"/>
                </a:cubicBezTo>
                <a:cubicBezTo>
                  <a:pt x="1168911" y="102696"/>
                  <a:pt x="1069270" y="40724"/>
                  <a:pt x="1148862" y="93785"/>
                </a:cubicBezTo>
                <a:cubicBezTo>
                  <a:pt x="1156677" y="105508"/>
                  <a:pt x="1161306" y="120152"/>
                  <a:pt x="1172308" y="128954"/>
                </a:cubicBezTo>
                <a:cubicBezTo>
                  <a:pt x="1181957" y="136673"/>
                  <a:pt x="1196675" y="134676"/>
                  <a:pt x="1207477" y="140677"/>
                </a:cubicBezTo>
                <a:cubicBezTo>
                  <a:pt x="1232110" y="154362"/>
                  <a:pt x="1257891" y="167643"/>
                  <a:pt x="1277816" y="187569"/>
                </a:cubicBezTo>
                <a:cubicBezTo>
                  <a:pt x="1380572" y="290328"/>
                  <a:pt x="1254818" y="159972"/>
                  <a:pt x="1336431" y="257908"/>
                </a:cubicBezTo>
                <a:cubicBezTo>
                  <a:pt x="1347045" y="270644"/>
                  <a:pt x="1359877" y="281354"/>
                  <a:pt x="1371600" y="293077"/>
                </a:cubicBezTo>
                <a:cubicBezTo>
                  <a:pt x="1381135" y="321680"/>
                  <a:pt x="1384046" y="340691"/>
                  <a:pt x="1406770" y="363415"/>
                </a:cubicBezTo>
                <a:cubicBezTo>
                  <a:pt x="1409533" y="366178"/>
                  <a:pt x="1414585" y="363415"/>
                  <a:pt x="1418493" y="363415"/>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Freeform 22"/>
          <p:cNvSpPr/>
          <p:nvPr/>
        </p:nvSpPr>
        <p:spPr>
          <a:xfrm flipV="1">
            <a:off x="1206955" y="5791198"/>
            <a:ext cx="1066801" cy="228601"/>
          </a:xfrm>
          <a:custGeom>
            <a:avLst/>
            <a:gdLst>
              <a:gd name="connsiteX0" fmla="*/ 0 w 1418493"/>
              <a:gd name="connsiteY0" fmla="*/ 269631 h 364643"/>
              <a:gd name="connsiteX1" fmla="*/ 58616 w 1418493"/>
              <a:gd name="connsiteY1" fmla="*/ 257908 h 364643"/>
              <a:gd name="connsiteX2" fmla="*/ 82062 w 1418493"/>
              <a:gd name="connsiteY2" fmla="*/ 222739 h 364643"/>
              <a:gd name="connsiteX3" fmla="*/ 152400 w 1418493"/>
              <a:gd name="connsiteY3" fmla="*/ 199292 h 364643"/>
              <a:gd name="connsiteX4" fmla="*/ 234462 w 1418493"/>
              <a:gd name="connsiteY4" fmla="*/ 175846 h 364643"/>
              <a:gd name="connsiteX5" fmla="*/ 269631 w 1418493"/>
              <a:gd name="connsiteY5" fmla="*/ 164123 h 364643"/>
              <a:gd name="connsiteX6" fmla="*/ 375139 w 1418493"/>
              <a:gd name="connsiteY6" fmla="*/ 82062 h 364643"/>
              <a:gd name="connsiteX7" fmla="*/ 445477 w 1418493"/>
              <a:gd name="connsiteY7" fmla="*/ 58615 h 364643"/>
              <a:gd name="connsiteX8" fmla="*/ 480647 w 1418493"/>
              <a:gd name="connsiteY8" fmla="*/ 46892 h 364643"/>
              <a:gd name="connsiteX9" fmla="*/ 562708 w 1418493"/>
              <a:gd name="connsiteY9" fmla="*/ 35169 h 364643"/>
              <a:gd name="connsiteX10" fmla="*/ 597877 w 1418493"/>
              <a:gd name="connsiteY10" fmla="*/ 23446 h 364643"/>
              <a:gd name="connsiteX11" fmla="*/ 703385 w 1418493"/>
              <a:gd name="connsiteY11" fmla="*/ 0 h 364643"/>
              <a:gd name="connsiteX12" fmla="*/ 973016 w 1418493"/>
              <a:gd name="connsiteY12" fmla="*/ 11723 h 364643"/>
              <a:gd name="connsiteX13" fmla="*/ 1043354 w 1418493"/>
              <a:gd name="connsiteY13" fmla="*/ 46892 h 364643"/>
              <a:gd name="connsiteX14" fmla="*/ 1148862 w 1418493"/>
              <a:gd name="connsiteY14" fmla="*/ 93785 h 364643"/>
              <a:gd name="connsiteX15" fmla="*/ 1172308 w 1418493"/>
              <a:gd name="connsiteY15" fmla="*/ 128954 h 364643"/>
              <a:gd name="connsiteX16" fmla="*/ 1207477 w 1418493"/>
              <a:gd name="connsiteY16" fmla="*/ 140677 h 364643"/>
              <a:gd name="connsiteX17" fmla="*/ 1277816 w 1418493"/>
              <a:gd name="connsiteY17" fmla="*/ 187569 h 364643"/>
              <a:gd name="connsiteX18" fmla="*/ 1336431 w 1418493"/>
              <a:gd name="connsiteY18" fmla="*/ 257908 h 364643"/>
              <a:gd name="connsiteX19" fmla="*/ 1371600 w 1418493"/>
              <a:gd name="connsiteY19" fmla="*/ 293077 h 364643"/>
              <a:gd name="connsiteX20" fmla="*/ 1406770 w 1418493"/>
              <a:gd name="connsiteY20" fmla="*/ 363415 h 364643"/>
              <a:gd name="connsiteX21" fmla="*/ 1418493 w 1418493"/>
              <a:gd name="connsiteY21" fmla="*/ 363415 h 36464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Lst>
            <a:rect l="l" t="t" r="r" b="b"/>
            <a:pathLst>
              <a:path w="1418493" h="364643">
                <a:moveTo>
                  <a:pt x="0" y="269631"/>
                </a:moveTo>
                <a:cubicBezTo>
                  <a:pt x="19539" y="265723"/>
                  <a:pt x="41316" y="267794"/>
                  <a:pt x="58616" y="257908"/>
                </a:cubicBezTo>
                <a:cubicBezTo>
                  <a:pt x="70849" y="250918"/>
                  <a:pt x="70114" y="230206"/>
                  <a:pt x="82062" y="222739"/>
                </a:cubicBezTo>
                <a:cubicBezTo>
                  <a:pt x="103020" y="209640"/>
                  <a:pt x="128954" y="207107"/>
                  <a:pt x="152400" y="199292"/>
                </a:cubicBezTo>
                <a:cubicBezTo>
                  <a:pt x="236704" y="171190"/>
                  <a:pt x="131449" y="205278"/>
                  <a:pt x="234462" y="175846"/>
                </a:cubicBezTo>
                <a:cubicBezTo>
                  <a:pt x="246344" y="172451"/>
                  <a:pt x="257908" y="168031"/>
                  <a:pt x="269631" y="164123"/>
                </a:cubicBezTo>
                <a:cubicBezTo>
                  <a:pt x="299977" y="133777"/>
                  <a:pt x="333070" y="96086"/>
                  <a:pt x="375139" y="82062"/>
                </a:cubicBezTo>
                <a:lnTo>
                  <a:pt x="445477" y="58615"/>
                </a:lnTo>
                <a:cubicBezTo>
                  <a:pt x="457200" y="54707"/>
                  <a:pt x="468414" y="48640"/>
                  <a:pt x="480647" y="46892"/>
                </a:cubicBezTo>
                <a:lnTo>
                  <a:pt x="562708" y="35169"/>
                </a:lnTo>
                <a:cubicBezTo>
                  <a:pt x="574431" y="31261"/>
                  <a:pt x="585995" y="26841"/>
                  <a:pt x="597877" y="23446"/>
                </a:cubicBezTo>
                <a:cubicBezTo>
                  <a:pt x="636505" y="12410"/>
                  <a:pt x="663097" y="8058"/>
                  <a:pt x="703385" y="0"/>
                </a:cubicBezTo>
                <a:cubicBezTo>
                  <a:pt x="793262" y="3908"/>
                  <a:pt x="883319" y="4823"/>
                  <a:pt x="973016" y="11723"/>
                </a:cubicBezTo>
                <a:cubicBezTo>
                  <a:pt x="1011792" y="14706"/>
                  <a:pt x="1009030" y="31637"/>
                  <a:pt x="1043354" y="46892"/>
                </a:cubicBezTo>
                <a:cubicBezTo>
                  <a:pt x="1168911" y="102696"/>
                  <a:pt x="1069270" y="40724"/>
                  <a:pt x="1148862" y="93785"/>
                </a:cubicBezTo>
                <a:cubicBezTo>
                  <a:pt x="1156677" y="105508"/>
                  <a:pt x="1161306" y="120152"/>
                  <a:pt x="1172308" y="128954"/>
                </a:cubicBezTo>
                <a:cubicBezTo>
                  <a:pt x="1181957" y="136673"/>
                  <a:pt x="1196675" y="134676"/>
                  <a:pt x="1207477" y="140677"/>
                </a:cubicBezTo>
                <a:cubicBezTo>
                  <a:pt x="1232110" y="154362"/>
                  <a:pt x="1257891" y="167643"/>
                  <a:pt x="1277816" y="187569"/>
                </a:cubicBezTo>
                <a:cubicBezTo>
                  <a:pt x="1380572" y="290328"/>
                  <a:pt x="1254818" y="159972"/>
                  <a:pt x="1336431" y="257908"/>
                </a:cubicBezTo>
                <a:cubicBezTo>
                  <a:pt x="1347045" y="270644"/>
                  <a:pt x="1359877" y="281354"/>
                  <a:pt x="1371600" y="293077"/>
                </a:cubicBezTo>
                <a:cubicBezTo>
                  <a:pt x="1381135" y="321680"/>
                  <a:pt x="1384046" y="340691"/>
                  <a:pt x="1406770" y="363415"/>
                </a:cubicBezTo>
                <a:cubicBezTo>
                  <a:pt x="1409533" y="366178"/>
                  <a:pt x="1414585" y="363415"/>
                  <a:pt x="1418493" y="363415"/>
                </a:cubicBezTo>
              </a:path>
            </a:pathLst>
          </a:custGeom>
          <a:noFill/>
          <a:ln w="266700">
            <a:solidFill>
              <a:srgbClr val="92D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TextBox 7"/>
          <p:cNvSpPr txBox="1"/>
          <p:nvPr/>
        </p:nvSpPr>
        <p:spPr>
          <a:xfrm>
            <a:off x="3649031" y="5715000"/>
            <a:ext cx="4572000" cy="954107"/>
          </a:xfrm>
          <a:prstGeom prst="rect">
            <a:avLst/>
          </a:prstGeom>
          <a:noFill/>
        </p:spPr>
        <p:txBody>
          <a:bodyPr wrap="square" rtlCol="0">
            <a:spAutoFit/>
          </a:bodyPr>
          <a:lstStyle/>
          <a:p>
            <a:pPr algn="l"/>
            <a:r>
              <a:rPr lang="en-US" sz="2800" b="0" dirty="0" smtClean="0">
                <a:solidFill>
                  <a:schemeClr val="tx1"/>
                </a:solidFill>
                <a:latin typeface="Arial" panose="020B0604020202020204" pitchFamily="34" charset="0"/>
                <a:cs typeface="Arial" panose="020B0604020202020204" pitchFamily="34" charset="0"/>
              </a:rPr>
              <a:t>Front Inner Surfaces:</a:t>
            </a:r>
          </a:p>
          <a:p>
            <a:pPr algn="l"/>
            <a:r>
              <a:rPr lang="en-US" sz="2800" b="0" dirty="0" smtClean="0">
                <a:solidFill>
                  <a:schemeClr val="tx1"/>
                </a:solidFill>
                <a:latin typeface="Arial" panose="020B0604020202020204" pitchFamily="34" charset="0"/>
                <a:cs typeface="Arial" panose="020B0604020202020204" pitchFamily="34" charset="0"/>
              </a:rPr>
              <a:t>2 Surfaces</a:t>
            </a:r>
            <a:endParaRPr lang="en-US" sz="2800" b="0" dirty="0">
              <a:solidFill>
                <a:schemeClr val="tx1"/>
              </a:solidFill>
              <a:latin typeface="Arial" panose="020B0604020202020204" pitchFamily="34" charset="0"/>
              <a:cs typeface="Arial" panose="020B0604020202020204" pitchFamily="34" charset="0"/>
            </a:endParaRPr>
          </a:p>
        </p:txBody>
      </p:sp>
      <p:sp>
        <p:nvSpPr>
          <p:cNvPr id="9" name="Rectangle 2"/>
          <p:cNvSpPr>
            <a:spLocks noGrp="1" noChangeArrowheads="1"/>
          </p:cNvSpPr>
          <p:nvPr>
            <p:ph type="title"/>
          </p:nvPr>
        </p:nvSpPr>
        <p:spPr bwMode="black">
          <a:xfrm>
            <a:off x="914400" y="228600"/>
            <a:ext cx="8729662" cy="914400"/>
          </a:xfrm>
        </p:spPr>
        <p:txBody>
          <a:bodyPr/>
          <a:lstStyle/>
          <a:p>
            <a:r>
              <a:rPr lang="en-US" altLang="ko-KR" dirty="0" smtClean="0">
                <a:ea typeface="Gulim" pitchFamily="34" charset="-127"/>
              </a:rPr>
              <a:t>The Bass Toothbrushing Technique</a:t>
            </a:r>
            <a:endParaRPr lang="en-US" altLang="ko-KR" dirty="0">
              <a:ea typeface="Gulim" pitchFamily="34" charset="-127"/>
            </a:endParaRPr>
          </a:p>
        </p:txBody>
      </p:sp>
      <p:pic>
        <p:nvPicPr>
          <p:cNvPr id="2" name="front_in.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6"/>
          <a:stretch>
            <a:fillRect/>
          </a:stretch>
        </p:blipFill>
        <p:spPr>
          <a:xfrm>
            <a:off x="3631197" y="1143000"/>
            <a:ext cx="5360403" cy="4385784"/>
          </a:xfrm>
          <a:prstGeom prst="rect">
            <a:avLst/>
          </a:prstGeom>
        </p:spPr>
      </p:pic>
      <p:sp>
        <p:nvSpPr>
          <p:cNvPr id="6" name="Slide Number Placeholder 5"/>
          <p:cNvSpPr>
            <a:spLocks noGrp="1"/>
          </p:cNvSpPr>
          <p:nvPr>
            <p:ph type="sldNum" sz="quarter" idx="11"/>
          </p:nvPr>
        </p:nvSpPr>
        <p:spPr/>
        <p:txBody>
          <a:bodyPr/>
          <a:lstStyle/>
          <a:p>
            <a:fld id="{F09EA980-2521-46E0-B0C0-4A60E13A63FD}" type="slidenum">
              <a:rPr lang="ko-KR" altLang="en-US" smtClean="0"/>
              <a:pPr/>
              <a:t>6</a:t>
            </a:fld>
            <a:endParaRPr lang="en-US" altLang="ko-KR" dirty="0"/>
          </a:p>
        </p:txBody>
      </p:sp>
    </p:spTree>
    <p:extLst>
      <p:ext uri="{BB962C8B-B14F-4D97-AF65-F5344CB8AC3E}">
        <p14:creationId xmlns:p14="http://schemas.microsoft.com/office/powerpoint/2010/main" val="164592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0" nodeType="withEffect">
                                  <p:stCondLst>
                                    <p:cond delay="0"/>
                                  </p:stCondLst>
                                  <p:childTnLst>
                                    <p:set>
                                      <p:cBhvr>
                                        <p:cTn id="6" dur="1" fill="hold">
                                          <p:stCondLst>
                                            <p:cond delay="0"/>
                                          </p:stCondLst>
                                        </p:cTn>
                                        <p:tgtEl>
                                          <p:spTgt spid="22"/>
                                        </p:tgtEl>
                                        <p:attrNameLst>
                                          <p:attrName>style.visibility</p:attrName>
                                        </p:attrNameLst>
                                      </p:cBhvr>
                                      <p:to>
                                        <p:strVal val="visible"/>
                                      </p:to>
                                    </p:set>
                                    <p:anim calcmode="lin" valueType="num">
                                      <p:cBhvr additive="base">
                                        <p:cTn id="7" dur="500" fill="hold"/>
                                        <p:tgtEl>
                                          <p:spTgt spid="22"/>
                                        </p:tgtEl>
                                        <p:attrNameLst>
                                          <p:attrName>ppt_x</p:attrName>
                                        </p:attrNameLst>
                                      </p:cBhvr>
                                      <p:tavLst>
                                        <p:tav tm="0">
                                          <p:val>
                                            <p:strVal val="#ppt_x"/>
                                          </p:val>
                                        </p:tav>
                                        <p:tav tm="100000">
                                          <p:val>
                                            <p:strVal val="#ppt_x"/>
                                          </p:val>
                                        </p:tav>
                                      </p:tavLst>
                                    </p:anim>
                                    <p:anim calcmode="lin" valueType="num">
                                      <p:cBhvr additive="base">
                                        <p:cTn id="8" dur="500" fill="hold"/>
                                        <p:tgtEl>
                                          <p:spTgt spid="22"/>
                                        </p:tgtEl>
                                        <p:attrNameLst>
                                          <p:attrName>ppt_y</p:attrName>
                                        </p:attrNameLst>
                                      </p:cBhvr>
                                      <p:tavLst>
                                        <p:tav tm="0">
                                          <p:val>
                                            <p:strVal val="1+#ppt_h/2"/>
                                          </p:val>
                                        </p:tav>
                                        <p:tav tm="100000">
                                          <p:val>
                                            <p:strVal val="#ppt_y"/>
                                          </p:val>
                                        </p:tav>
                                      </p:tavLst>
                                    </p:anim>
                                  </p:childTnLst>
                                </p:cTn>
                              </p:par>
                              <p:par>
                                <p:cTn id="9" presetID="2" presetClass="entr" presetSubtype="4" fill="hold" grpId="0" nodeType="withEffect">
                                  <p:stCondLst>
                                    <p:cond delay="0"/>
                                  </p:stCondLst>
                                  <p:childTnLst>
                                    <p:set>
                                      <p:cBhvr>
                                        <p:cTn id="10" dur="1" fill="hold">
                                          <p:stCondLst>
                                            <p:cond delay="0"/>
                                          </p:stCondLst>
                                        </p:cTn>
                                        <p:tgtEl>
                                          <p:spTgt spid="23"/>
                                        </p:tgtEl>
                                        <p:attrNameLst>
                                          <p:attrName>style.visibility</p:attrName>
                                        </p:attrNameLst>
                                      </p:cBhvr>
                                      <p:to>
                                        <p:strVal val="visible"/>
                                      </p:to>
                                    </p:set>
                                    <p:anim calcmode="lin" valueType="num">
                                      <p:cBhvr additive="base">
                                        <p:cTn id="11" dur="500" fill="hold"/>
                                        <p:tgtEl>
                                          <p:spTgt spid="23"/>
                                        </p:tgtEl>
                                        <p:attrNameLst>
                                          <p:attrName>ppt_x</p:attrName>
                                        </p:attrNameLst>
                                      </p:cBhvr>
                                      <p:tavLst>
                                        <p:tav tm="0">
                                          <p:val>
                                            <p:strVal val="#ppt_x"/>
                                          </p:val>
                                        </p:tav>
                                        <p:tav tm="100000">
                                          <p:val>
                                            <p:strVal val="#ppt_x"/>
                                          </p:val>
                                        </p:tav>
                                      </p:tavLst>
                                    </p:anim>
                                    <p:anim calcmode="lin" valueType="num">
                                      <p:cBhvr additive="base">
                                        <p:cTn id="12" dur="500" fill="hold"/>
                                        <p:tgtEl>
                                          <p:spTgt spid="23"/>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
                                        </p:tgtEl>
                                        <p:attrNameLst>
                                          <p:attrName>style.visibility</p:attrName>
                                        </p:attrNameLst>
                                      </p:cBhvr>
                                      <p:to>
                                        <p:strVal val="visible"/>
                                      </p:to>
                                    </p:set>
                                    <p:anim calcmode="lin" valueType="num">
                                      <p:cBhvr additive="base">
                                        <p:cTn id="17" dur="500" fill="hold"/>
                                        <p:tgtEl>
                                          <p:spTgt spid="2"/>
                                        </p:tgtEl>
                                        <p:attrNameLst>
                                          <p:attrName>ppt_x</p:attrName>
                                        </p:attrNameLst>
                                      </p:cBhvr>
                                      <p:tavLst>
                                        <p:tav tm="0">
                                          <p:val>
                                            <p:strVal val="#ppt_x"/>
                                          </p:val>
                                        </p:tav>
                                        <p:tav tm="100000">
                                          <p:val>
                                            <p:strVal val="#ppt_x"/>
                                          </p:val>
                                        </p:tav>
                                      </p:tavLst>
                                    </p:anim>
                                    <p:anim calcmode="lin" valueType="num">
                                      <p:cBhvr additive="base">
                                        <p:cTn id="18" dur="500" fill="hold"/>
                                        <p:tgtEl>
                                          <p:spTgt spid="2"/>
                                        </p:tgtEl>
                                        <p:attrNameLst>
                                          <p:attrName>ppt_y</p:attrName>
                                        </p:attrNameLst>
                                      </p:cBhvr>
                                      <p:tavLst>
                                        <p:tav tm="0">
                                          <p:val>
                                            <p:strVal val="1+#ppt_h/2"/>
                                          </p:val>
                                        </p:tav>
                                        <p:tav tm="100000">
                                          <p:val>
                                            <p:strVal val="#ppt_y"/>
                                          </p:val>
                                        </p:tav>
                                      </p:tavLst>
                                    </p:anim>
                                  </p:childTnLst>
                                </p:cTn>
                              </p:par>
                            </p:childTnLst>
                          </p:cTn>
                        </p:par>
                        <p:par>
                          <p:cTn id="19" fill="hold">
                            <p:stCondLst>
                              <p:cond delay="500"/>
                            </p:stCondLst>
                            <p:childTnLst>
                              <p:par>
                                <p:cTn id="20" presetID="1" presetClass="mediacall" presetSubtype="0" fill="hold" nodeType="afterEffect">
                                  <p:stCondLst>
                                    <p:cond delay="0"/>
                                  </p:stCondLst>
                                  <p:childTnLst>
                                    <p:cmd type="call" cmd="playFrom(0.0)">
                                      <p:cBhvr>
                                        <p:cTn id="21" dur="56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22" fill="hold" display="0">
                  <p:stCondLst>
                    <p:cond delay="indefinite"/>
                  </p:stCondLst>
                </p:cTn>
                <p:tgtEl>
                  <p:spTgt spid="2"/>
                </p:tgtEl>
              </p:cMediaNode>
            </p:video>
          </p:childTnLst>
        </p:cTn>
      </p:par>
    </p:tnLst>
    <p:bldLst>
      <p:bldP spid="22" grpId="0" animBg="1"/>
      <p:bldP spid="23" grpId="0" animBg="1"/>
    </p:bldLst>
  </p:timing>
</p:sld>
</file>

<file path=ppt/slides/slide7.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8729662" cy="914400"/>
          </a:xfrm>
        </p:spPr>
        <p:txBody>
          <a:bodyPr/>
          <a:lstStyle/>
          <a:p>
            <a:r>
              <a:rPr lang="en-US" dirty="0"/>
              <a:t>Current </a:t>
            </a:r>
            <a:r>
              <a:rPr lang="en-US" dirty="0" smtClean="0"/>
              <a:t>Monitoring Systems</a:t>
            </a:r>
            <a:endParaRPr lang="en-US" dirty="0"/>
          </a:p>
        </p:txBody>
      </p:sp>
      <p:sp>
        <p:nvSpPr>
          <p:cNvPr id="4" name="Content Placeholder 3"/>
          <p:cNvSpPr>
            <a:spLocks noGrp="1"/>
          </p:cNvSpPr>
          <p:nvPr>
            <p:ph sz="quarter" idx="1"/>
          </p:nvPr>
        </p:nvSpPr>
        <p:spPr>
          <a:xfrm>
            <a:off x="369682" y="1143000"/>
            <a:ext cx="8469517" cy="4953000"/>
          </a:xfrm>
        </p:spPr>
        <p:txBody>
          <a:bodyPr/>
          <a:lstStyle/>
          <a:p>
            <a:r>
              <a:rPr lang="en-US" dirty="0" smtClean="0"/>
              <a:t>Vision-based (Oral-B)</a:t>
            </a:r>
          </a:p>
          <a:p>
            <a:pPr lvl="1"/>
            <a:r>
              <a:rPr lang="en-US" sz="2000" dirty="0" smtClean="0">
                <a:solidFill>
                  <a:schemeClr val="tx2"/>
                </a:solidFill>
              </a:rPr>
              <a:t>YC Chang et al. Playful </a:t>
            </a:r>
            <a:r>
              <a:rPr lang="en-US" sz="2000" dirty="0">
                <a:solidFill>
                  <a:schemeClr val="tx2"/>
                </a:solidFill>
              </a:rPr>
              <a:t>toothbrush: </a:t>
            </a:r>
            <a:r>
              <a:rPr lang="en-US" sz="2000" dirty="0" err="1">
                <a:solidFill>
                  <a:schemeClr val="tx2"/>
                </a:solidFill>
              </a:rPr>
              <a:t>ubicomp</a:t>
            </a:r>
            <a:r>
              <a:rPr lang="en-US" sz="2000" dirty="0">
                <a:solidFill>
                  <a:schemeClr val="tx2"/>
                </a:solidFill>
              </a:rPr>
              <a:t> technology for teaching tooth brushing to kindergarten </a:t>
            </a:r>
            <a:r>
              <a:rPr lang="en-US" sz="2000" dirty="0" smtClean="0">
                <a:solidFill>
                  <a:schemeClr val="tx2"/>
                </a:solidFill>
              </a:rPr>
              <a:t>children</a:t>
            </a:r>
            <a:r>
              <a:rPr lang="en-US" sz="2000" dirty="0">
                <a:solidFill>
                  <a:schemeClr val="tx2"/>
                </a:solidFill>
              </a:rPr>
              <a:t>. CHI '08</a:t>
            </a:r>
          </a:p>
          <a:p>
            <a:r>
              <a:rPr lang="en-US" dirty="0" smtClean="0"/>
              <a:t>Sensor-based(Philips, </a:t>
            </a:r>
            <a:r>
              <a:rPr lang="en-US" dirty="0" err="1" smtClean="0"/>
              <a:t>Kolibree</a:t>
            </a:r>
            <a:r>
              <a:rPr lang="en-US" dirty="0" smtClean="0"/>
              <a:t>)</a:t>
            </a:r>
          </a:p>
          <a:p>
            <a:pPr lvl="1"/>
            <a:r>
              <a:rPr lang="en-US" sz="2000" dirty="0" smtClean="0">
                <a:solidFill>
                  <a:schemeClr val="tx2"/>
                </a:solidFill>
              </a:rPr>
              <a:t>Y</a:t>
            </a:r>
            <a:r>
              <a:rPr lang="en-US" sz="2000" dirty="0">
                <a:solidFill>
                  <a:schemeClr val="tx2"/>
                </a:solidFill>
              </a:rPr>
              <a:t>. J. Lee, </a:t>
            </a:r>
            <a:r>
              <a:rPr lang="en-US" sz="2000" dirty="0" smtClean="0">
                <a:solidFill>
                  <a:schemeClr val="tx2"/>
                </a:solidFill>
              </a:rPr>
              <a:t>et.al. </a:t>
            </a:r>
            <a:r>
              <a:rPr lang="en-US" sz="2000" dirty="0">
                <a:solidFill>
                  <a:schemeClr val="tx2"/>
                </a:solidFill>
              </a:rPr>
              <a:t>Toothbrushing region detection using three-axis accelerometer and magnetic sensor. </a:t>
            </a:r>
            <a:r>
              <a:rPr lang="en-US" sz="2000" i="1" dirty="0">
                <a:solidFill>
                  <a:schemeClr val="tx2"/>
                </a:solidFill>
              </a:rPr>
              <a:t>IEEE Transactions on Biomedical Engineering</a:t>
            </a:r>
            <a:r>
              <a:rPr lang="en-US" sz="2000" dirty="0">
                <a:solidFill>
                  <a:schemeClr val="tx2"/>
                </a:solidFill>
              </a:rPr>
              <a:t>,2012</a:t>
            </a:r>
            <a:r>
              <a:rPr lang="en-US" sz="2000" dirty="0" smtClean="0">
                <a:solidFill>
                  <a:schemeClr val="tx2"/>
                </a:solidFill>
              </a:rPr>
              <a:t>.</a:t>
            </a:r>
          </a:p>
          <a:p>
            <a:r>
              <a:rPr lang="en-US" dirty="0"/>
              <a:t>Acoustic-based</a:t>
            </a:r>
          </a:p>
          <a:p>
            <a:pPr lvl="1"/>
            <a:r>
              <a:rPr lang="en-US" sz="2000" dirty="0">
                <a:solidFill>
                  <a:schemeClr val="tx2"/>
                </a:solidFill>
              </a:rPr>
              <a:t>J. </a:t>
            </a:r>
            <a:r>
              <a:rPr lang="en-US" sz="2000" dirty="0" err="1">
                <a:solidFill>
                  <a:schemeClr val="tx2"/>
                </a:solidFill>
              </a:rPr>
              <a:t>Korpela</a:t>
            </a:r>
            <a:r>
              <a:rPr lang="en-US" sz="2000" dirty="0">
                <a:solidFill>
                  <a:schemeClr val="tx2"/>
                </a:solidFill>
              </a:rPr>
              <a:t>, et al.. Evaluating tooth brushing performance with smartphone sound data. </a:t>
            </a:r>
            <a:r>
              <a:rPr lang="en-US" sz="2000" dirty="0" err="1">
                <a:solidFill>
                  <a:schemeClr val="tx2"/>
                </a:solidFill>
              </a:rPr>
              <a:t>UbiComp</a:t>
            </a:r>
            <a:r>
              <a:rPr lang="en-US" sz="2000" dirty="0">
                <a:solidFill>
                  <a:schemeClr val="tx2"/>
                </a:solidFill>
              </a:rPr>
              <a:t> 2015</a:t>
            </a:r>
          </a:p>
          <a:p>
            <a:pPr lvl="1"/>
            <a:endParaRPr lang="en-US" sz="2000" dirty="0" smtClean="0"/>
          </a:p>
          <a:p>
            <a:pPr lvl="1"/>
            <a:endParaRPr lang="en-US" dirty="0" smtClean="0"/>
          </a:p>
          <a:p>
            <a:pPr lvl="1"/>
            <a:endParaRPr lang="en-US" dirty="0" smtClean="0"/>
          </a:p>
          <a:p>
            <a:pPr lvl="1"/>
            <a:endParaRPr lang="en-US" dirty="0"/>
          </a:p>
          <a:p>
            <a:pPr marL="457200" lvl="1" indent="0">
              <a:buNone/>
            </a:pPr>
            <a:endParaRPr lang="en-US" dirty="0" smtClean="0"/>
          </a:p>
        </p:txBody>
      </p:sp>
      <p:pic>
        <p:nvPicPr>
          <p:cNvPr id="6" name="Picture 2" descr="Oral-B Genius Pro 8000 Rechargeable Electric Toothbrush"/>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667000" y="3783675"/>
            <a:ext cx="3453040" cy="2879783"/>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4" descr="http://i2.cdn.turner.com/cnnnext/dam/assets/140109121506-smart-toothbrush-story-top.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9783" y="3783675"/>
            <a:ext cx="5267473" cy="2962955"/>
          </a:xfrm>
          <a:prstGeom prst="rect">
            <a:avLst/>
          </a:prstGeom>
          <a:noFill/>
          <a:extLst>
            <a:ext uri="{909E8E84-426E-40DD-AFC4-6F175D3DCCD1}">
              <a14:hiddenFill xmlns:a14="http://schemas.microsoft.com/office/drawing/2010/main">
                <a:solidFill>
                  <a:srgbClr val="FFFFFF"/>
                </a:solidFill>
              </a14:hiddenFill>
            </a:ext>
          </a:extLst>
        </p:spPr>
      </p:pic>
      <p:sp>
        <p:nvSpPr>
          <p:cNvPr id="8" name="Slide Number Placeholder 7"/>
          <p:cNvSpPr>
            <a:spLocks noGrp="1"/>
          </p:cNvSpPr>
          <p:nvPr>
            <p:ph type="sldNum" sz="quarter" idx="11"/>
          </p:nvPr>
        </p:nvSpPr>
        <p:spPr/>
        <p:txBody>
          <a:bodyPr/>
          <a:lstStyle/>
          <a:p>
            <a:fld id="{F09EA980-2521-46E0-B0C0-4A60E13A63FD}" type="slidenum">
              <a:rPr lang="ko-KR" altLang="en-US" smtClean="0"/>
              <a:pPr/>
              <a:t>7</a:t>
            </a:fld>
            <a:endParaRPr lang="en-US" altLang="ko-KR" dirty="0"/>
          </a:p>
        </p:txBody>
      </p:sp>
    </p:spTree>
    <p:extLst>
      <p:ext uri="{BB962C8B-B14F-4D97-AF65-F5344CB8AC3E}">
        <p14:creationId xmlns:p14="http://schemas.microsoft.com/office/powerpoint/2010/main" val="23189362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500"/>
                                        <p:tgtEl>
                                          <p:spTgt spid="4">
                                            <p:txEl>
                                              <p:pRg st="2" end="2"/>
                                            </p:txEl>
                                          </p:spTgt>
                                        </p:tgtEl>
                                      </p:cBhvr>
                                    </p:animEffect>
                                  </p:childTnLst>
                                </p:cTn>
                              </p:par>
                              <p:par>
                                <p:cTn id="8" presetID="10" presetClass="entr" presetSubtype="0" fill="hold" nodeType="withEffect">
                                  <p:stCondLst>
                                    <p:cond delay="0"/>
                                  </p:stCondLst>
                                  <p:childTnLst>
                                    <p:set>
                                      <p:cBhvr>
                                        <p:cTn id="9" dur="1" fill="hold">
                                          <p:stCondLst>
                                            <p:cond delay="0"/>
                                          </p:stCondLst>
                                        </p:cTn>
                                        <p:tgtEl>
                                          <p:spTgt spid="4">
                                            <p:txEl>
                                              <p:pRg st="3" end="3"/>
                                            </p:txEl>
                                          </p:spTgt>
                                        </p:tgtEl>
                                        <p:attrNameLst>
                                          <p:attrName>style.visibility</p:attrName>
                                        </p:attrNameLst>
                                      </p:cBhvr>
                                      <p:to>
                                        <p:strVal val="visible"/>
                                      </p:to>
                                    </p:set>
                                    <p:animEffect transition="in" filter="fade">
                                      <p:cBhvr>
                                        <p:cTn id="10" dur="500"/>
                                        <p:tgtEl>
                                          <p:spTgt spid="4">
                                            <p:txEl>
                                              <p:pRg st="3" end="3"/>
                                            </p:txEl>
                                          </p:spTgt>
                                        </p:tgtEl>
                                      </p:cBhvr>
                                    </p:animEffect>
                                  </p:childTnLst>
                                </p:cTn>
                              </p:par>
                              <p:par>
                                <p:cTn id="11" presetID="10" presetClass="entr" presetSubtype="0" fill="hold" nodeType="withEffect">
                                  <p:stCondLst>
                                    <p:cond delay="0"/>
                                  </p:stCondLst>
                                  <p:childTnLst>
                                    <p:set>
                                      <p:cBhvr>
                                        <p:cTn id="12" dur="1" fill="hold">
                                          <p:stCondLst>
                                            <p:cond delay="0"/>
                                          </p:stCondLst>
                                        </p:cTn>
                                        <p:tgtEl>
                                          <p:spTgt spid="7"/>
                                        </p:tgtEl>
                                        <p:attrNameLst>
                                          <p:attrName>style.visibility</p:attrName>
                                        </p:attrNameLst>
                                      </p:cBhvr>
                                      <p:to>
                                        <p:strVal val="visible"/>
                                      </p:to>
                                    </p:set>
                                    <p:animEffect transition="in" filter="fade">
                                      <p:cBhvr>
                                        <p:cTn id="13" dur="500"/>
                                        <p:tgtEl>
                                          <p:spTgt spid="7"/>
                                        </p:tgtEl>
                                      </p:cBhvr>
                                    </p:animEffec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nodeType="clickEffect">
                                  <p:stCondLst>
                                    <p:cond delay="0"/>
                                  </p:stCondLst>
                                  <p:childTnLst>
                                    <p:set>
                                      <p:cBhvr>
                                        <p:cTn id="17" dur="1" fill="hold">
                                          <p:stCondLst>
                                            <p:cond delay="0"/>
                                          </p:stCondLst>
                                        </p:cTn>
                                        <p:tgtEl>
                                          <p:spTgt spid="4">
                                            <p:txEl>
                                              <p:pRg st="4" end="4"/>
                                            </p:txEl>
                                          </p:spTgt>
                                        </p:tgtEl>
                                        <p:attrNameLst>
                                          <p:attrName>style.visibility</p:attrName>
                                        </p:attrNameLst>
                                      </p:cBhvr>
                                      <p:to>
                                        <p:strVal val="visible"/>
                                      </p:to>
                                    </p:set>
                                    <p:animEffect transition="in" filter="fade">
                                      <p:cBhvr>
                                        <p:cTn id="18" dur="500"/>
                                        <p:tgtEl>
                                          <p:spTgt spid="4">
                                            <p:txEl>
                                              <p:pRg st="4" end="4"/>
                                            </p:txEl>
                                          </p:spTgt>
                                        </p:tgtEl>
                                      </p:cBhvr>
                                    </p:animEffect>
                                  </p:childTnLst>
                                </p:cTn>
                              </p:par>
                              <p:par>
                                <p:cTn id="19" presetID="10" presetClass="entr" presetSubtype="0" fill="hold" nodeType="with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500"/>
                                        <p:tgtEl>
                                          <p:spTgt spid="4">
                                            <p:txEl>
                                              <p:pRg st="5" end="5"/>
                                            </p:txEl>
                                          </p:spTgt>
                                        </p:tgtEl>
                                      </p:cBhvr>
                                    </p:animEffect>
                                  </p:childTnLst>
                                </p:cTn>
                              </p:par>
                              <p:par>
                                <p:cTn id="22" presetID="10" presetClass="exit" presetSubtype="0" fill="hold" nodeType="withEffect">
                                  <p:stCondLst>
                                    <p:cond delay="0"/>
                                  </p:stCondLst>
                                  <p:childTnLst>
                                    <p:animEffect transition="out" filter="fade">
                                      <p:cBhvr>
                                        <p:cTn id="23" dur="500"/>
                                        <p:tgtEl>
                                          <p:spTgt spid="7"/>
                                        </p:tgtEl>
                                      </p:cBhvr>
                                    </p:animEffect>
                                    <p:set>
                                      <p:cBhvr>
                                        <p:cTn id="24" dur="1" fill="hold">
                                          <p:stCondLst>
                                            <p:cond delay="499"/>
                                          </p:stCondLst>
                                        </p:cTn>
                                        <p:tgtEl>
                                          <p:spTgt spid="7"/>
                                        </p:tgtEl>
                                        <p:attrNameLst>
                                          <p:attrName>style.visibility</p:attrName>
                                        </p:attrNameLst>
                                      </p:cBhvr>
                                      <p:to>
                                        <p:strVal val="hidden"/>
                                      </p:to>
                                    </p:set>
                                  </p:childTnLst>
                                </p:cTn>
                              </p:par>
                              <p:par>
                                <p:cTn id="25" presetID="10" presetClass="exit" presetSubtype="0" fill="hold" nodeType="withEffect">
                                  <p:stCondLst>
                                    <p:cond delay="0"/>
                                  </p:stCondLst>
                                  <p:childTnLst>
                                    <p:animEffect transition="out" filter="fade">
                                      <p:cBhvr>
                                        <p:cTn id="26" dur="500"/>
                                        <p:tgtEl>
                                          <p:spTgt spid="6"/>
                                        </p:tgtEl>
                                      </p:cBhvr>
                                    </p:animEffect>
                                    <p:set>
                                      <p:cBhvr>
                                        <p:cTn id="2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showMasterSp="0">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9601200" cy="914400"/>
          </a:xfrm>
        </p:spPr>
        <p:txBody>
          <a:bodyPr>
            <a:normAutofit/>
          </a:bodyPr>
          <a:lstStyle/>
          <a:p>
            <a:r>
              <a:rPr lang="en-US" sz="2800" dirty="0" smtClean="0"/>
              <a:t>Solution Overview</a:t>
            </a:r>
            <a:endParaRPr lang="en-US" sz="2800" dirty="0"/>
          </a:p>
        </p:txBody>
      </p:sp>
      <p:sp>
        <p:nvSpPr>
          <p:cNvPr id="9" name="Slide Number Placeholder 8"/>
          <p:cNvSpPr>
            <a:spLocks noGrp="1"/>
          </p:cNvSpPr>
          <p:nvPr>
            <p:ph type="sldNum" sz="quarter" idx="11"/>
          </p:nvPr>
        </p:nvSpPr>
        <p:spPr/>
        <p:txBody>
          <a:bodyPr/>
          <a:lstStyle/>
          <a:p>
            <a:fld id="{F09EA980-2521-46E0-B0C0-4A60E13A63FD}" type="slidenum">
              <a:rPr lang="ko-KR" altLang="en-US" smtClean="0"/>
              <a:pPr/>
              <a:t>8</a:t>
            </a:fld>
            <a:endParaRPr lang="en-US" altLang="ko-KR" dirty="0"/>
          </a:p>
        </p:txBody>
      </p:sp>
      <p:pic>
        <p:nvPicPr>
          <p:cNvPr id="10" name="Picture 5" descr="http://www.drmimy.com/dentist/wp-content/uploads/2012/03/tooth-brush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500"/>
                    </a14:imgEffect>
                  </a14:imgLayer>
                </a14:imgProps>
              </a:ext>
              <a:ext uri="{28A0092B-C50C-407E-A947-70E740481C1C}">
                <a14:useLocalDpi xmlns:a14="http://schemas.microsoft.com/office/drawing/2010/main" val="0"/>
              </a:ext>
            </a:extLst>
          </a:blip>
          <a:srcRect/>
          <a:stretch>
            <a:fillRect/>
          </a:stretch>
        </p:blipFill>
        <p:spPr bwMode="auto">
          <a:xfrm>
            <a:off x="3016469" y="1078241"/>
            <a:ext cx="3389856" cy="22542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api.sonymobile.com/files/SmartWatch-3-SWR50-black-1240x840-79054d32a0d13a97bedae3d0b12f62af-79054d32a0d13a97bedae3d0b12f62af.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209" y1="29154" x2="38855" y2="50906"/>
                        <a14:backgroundMark x1="61656" y1="5891" x2="68916" y2="90030"/>
                      </a14:backgroundRemoval>
                    </a14:imgEffect>
                  </a14:imgLayer>
                </a14:imgProps>
              </a:ext>
              <a:ext uri="{28A0092B-C50C-407E-A947-70E740481C1C}">
                <a14:useLocalDpi xmlns:a14="http://schemas.microsoft.com/office/drawing/2010/main" val="0"/>
              </a:ext>
            </a:extLst>
          </a:blip>
          <a:srcRect/>
          <a:stretch>
            <a:fillRect/>
          </a:stretch>
        </p:blipFill>
        <p:spPr bwMode="auto">
          <a:xfrm rot="18758011">
            <a:off x="3351924" y="2494744"/>
            <a:ext cx="630993" cy="427447"/>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1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391400" y="1641318"/>
            <a:ext cx="1514806" cy="2423122"/>
          </a:xfrm>
          <a:prstGeom prst="rect">
            <a:avLst/>
          </a:prstGeom>
        </p:spPr>
      </p:pic>
      <p:pic>
        <p:nvPicPr>
          <p:cNvPr id="21" name="Picture 8" descr="https://api.sonymobile.com/files/SmartWatch-3-SWR50-black-1240x840-79054d32a0d13a97bedae3d0b12f62af-79054d32a0d13a97bedae3d0b12f62af.jpg"/>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3296497" y="5029200"/>
            <a:ext cx="2587171" cy="1752600"/>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9" cstate="print">
            <a:extLst>
              <a:ext uri="{28A0092B-C50C-407E-A947-70E740481C1C}">
                <a14:useLocalDpi xmlns:a14="http://schemas.microsoft.com/office/drawing/2010/main" val="0"/>
              </a:ext>
            </a:extLst>
          </a:blip>
          <a:srcRect/>
          <a:stretch>
            <a:fillRect/>
          </a:stretch>
        </p:blipFill>
        <p:spPr bwMode="auto">
          <a:xfrm rot="5400000">
            <a:off x="-1301763" y="3031511"/>
            <a:ext cx="4333273" cy="101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6680359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16"/>
                                        </p:tgtEl>
                                      </p:cBhvr>
                                    </p:animEffect>
                                    <p:animScale>
                                      <p:cBhvr>
                                        <p:cTn id="7" dur="250" autoRev="1" fill="hold"/>
                                        <p:tgtEl>
                                          <p:spTgt spid="16"/>
                                        </p:tgtEl>
                                      </p:cBhvr>
                                      <p:by x="105000" y="105000"/>
                                    </p:animScale>
                                  </p:childTnLst>
                                </p:cTn>
                              </p:par>
                              <p:par>
                                <p:cTn id="8" presetID="26" presetClass="emph" presetSubtype="0" fill="hold" nodeType="withEffect">
                                  <p:stCondLst>
                                    <p:cond delay="0"/>
                                  </p:stCondLst>
                                  <p:childTnLst>
                                    <p:animEffect transition="out" filter="fade">
                                      <p:cBhvr>
                                        <p:cTn id="9" dur="500" tmFilter="0, 0; .2, .5; .8, .5; 1, 0"/>
                                        <p:tgtEl>
                                          <p:spTgt spid="10"/>
                                        </p:tgtEl>
                                      </p:cBhvr>
                                    </p:animEffect>
                                    <p:animScale>
                                      <p:cBhvr>
                                        <p:cTn id="10" dur="250" autoRev="1" fill="hold"/>
                                        <p:tgtEl>
                                          <p:spTgt spid="10"/>
                                        </p:tgtEl>
                                      </p:cBhvr>
                                      <p:by x="105000" y="105000"/>
                                    </p:animScale>
                                  </p:childTnLst>
                                </p:cTn>
                              </p:par>
                              <p:par>
                                <p:cTn id="11" presetID="26" presetClass="emph" presetSubtype="0" fill="hold" nodeType="withEffect">
                                  <p:stCondLst>
                                    <p:cond delay="0"/>
                                  </p:stCondLst>
                                  <p:childTnLst>
                                    <p:animEffect transition="out" filter="fade">
                                      <p:cBhvr>
                                        <p:cTn id="12" dur="500" tmFilter="0, 0; .2, .5; .8, .5; 1, 0"/>
                                        <p:tgtEl>
                                          <p:spTgt spid="21"/>
                                        </p:tgtEl>
                                      </p:cBhvr>
                                    </p:animEffect>
                                    <p:animScale>
                                      <p:cBhvr>
                                        <p:cTn id="13" dur="250" autoRev="1" fill="hold"/>
                                        <p:tgtEl>
                                          <p:spTgt spid="21"/>
                                        </p:tgtEl>
                                      </p:cBhvr>
                                      <p:by x="105000" y="105000"/>
                                    </p:animScale>
                                  </p:childTnLst>
                                </p:cTn>
                              </p:par>
                              <p:par>
                                <p:cTn id="14" presetID="26" presetClass="emph" presetSubtype="0" fill="hold" nodeType="withEffect">
                                  <p:stCondLst>
                                    <p:cond delay="0"/>
                                  </p:stCondLst>
                                  <p:childTnLst>
                                    <p:animEffect transition="out" filter="fade">
                                      <p:cBhvr>
                                        <p:cTn id="15" dur="500" tmFilter="0, 0; .2, .5; .8, .5; 1, 0"/>
                                        <p:tgtEl>
                                          <p:spTgt spid="28"/>
                                        </p:tgtEl>
                                      </p:cBhvr>
                                    </p:animEffect>
                                    <p:animScale>
                                      <p:cBhvr>
                                        <p:cTn id="16" dur="250" autoRev="1" fill="hold"/>
                                        <p:tgtEl>
                                          <p:spTgt spid="2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28600"/>
            <a:ext cx="9601200" cy="914400"/>
          </a:xfrm>
        </p:spPr>
        <p:txBody>
          <a:bodyPr>
            <a:normAutofit/>
          </a:bodyPr>
          <a:lstStyle/>
          <a:p>
            <a:r>
              <a:rPr lang="en-US" sz="2800" dirty="0" smtClean="0"/>
              <a:t>Solution Overview</a:t>
            </a:r>
            <a:endParaRPr lang="en-US" sz="2800" dirty="0"/>
          </a:p>
        </p:txBody>
      </p:sp>
      <p:sp>
        <p:nvSpPr>
          <p:cNvPr id="9" name="Slide Number Placeholder 8"/>
          <p:cNvSpPr>
            <a:spLocks noGrp="1"/>
          </p:cNvSpPr>
          <p:nvPr>
            <p:ph type="sldNum" sz="quarter" idx="11"/>
          </p:nvPr>
        </p:nvSpPr>
        <p:spPr/>
        <p:txBody>
          <a:bodyPr/>
          <a:lstStyle/>
          <a:p>
            <a:fld id="{F09EA980-2521-46E0-B0C0-4A60E13A63FD}" type="slidenum">
              <a:rPr lang="ko-KR" altLang="en-US" smtClean="0"/>
              <a:pPr/>
              <a:t>9</a:t>
            </a:fld>
            <a:endParaRPr lang="en-US" altLang="ko-KR" dirty="0"/>
          </a:p>
        </p:txBody>
      </p:sp>
      <p:pic>
        <p:nvPicPr>
          <p:cNvPr id="10" name="Picture 5" descr="http://www.drmimy.com/dentist/wp-content/uploads/2012/03/tooth-brushing.jpg"/>
          <p:cNvPicPr>
            <a:picLocks noChangeAspect="1" noChangeArrowheads="1"/>
          </p:cNvPicPr>
          <p:nvPr/>
        </p:nvPicPr>
        <p:blipFill>
          <a:blip r:embed="rId3">
            <a:extLst>
              <a:ext uri="{BEBA8EAE-BF5A-486C-A8C5-ECC9F3942E4B}">
                <a14:imgProps xmlns:a14="http://schemas.microsoft.com/office/drawing/2010/main">
                  <a14:imgLayer r:embed="rId4">
                    <a14:imgEffect>
                      <a14:backgroundRemoval t="0" b="100000" l="0" r="90500"/>
                    </a14:imgEffect>
                  </a14:imgLayer>
                </a14:imgProps>
              </a:ext>
              <a:ext uri="{28A0092B-C50C-407E-A947-70E740481C1C}">
                <a14:useLocalDpi xmlns:a14="http://schemas.microsoft.com/office/drawing/2010/main" val="0"/>
              </a:ext>
            </a:extLst>
          </a:blip>
          <a:srcRect/>
          <a:stretch>
            <a:fillRect/>
          </a:stretch>
        </p:blipFill>
        <p:spPr bwMode="auto">
          <a:xfrm>
            <a:off x="3016469" y="1078241"/>
            <a:ext cx="3389856" cy="225425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8" descr="https://api.sonymobile.com/files/SmartWatch-3-SWR50-black-1240x840-79054d32a0d13a97bedae3d0b12f62af-79054d32a0d13a97bedae3d0b12f62af.jpg"/>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32209" y1="29154" x2="38855" y2="50906"/>
                        <a14:backgroundMark x1="61656" y1="5891" x2="68916" y2="90030"/>
                      </a14:backgroundRemoval>
                    </a14:imgEffect>
                  </a14:imgLayer>
                </a14:imgProps>
              </a:ext>
              <a:ext uri="{28A0092B-C50C-407E-A947-70E740481C1C}">
                <a14:useLocalDpi xmlns:a14="http://schemas.microsoft.com/office/drawing/2010/main" val="0"/>
              </a:ext>
            </a:extLst>
          </a:blip>
          <a:srcRect/>
          <a:stretch>
            <a:fillRect/>
          </a:stretch>
        </p:blipFill>
        <p:spPr bwMode="auto">
          <a:xfrm rot="18758011">
            <a:off x="3351924" y="2494744"/>
            <a:ext cx="630993" cy="4274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rot="5400000">
            <a:off x="-1301763" y="3031511"/>
            <a:ext cx="4333273" cy="101345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12" name="TextBox 11"/>
          <p:cNvSpPr txBox="1"/>
          <p:nvPr/>
        </p:nvSpPr>
        <p:spPr>
          <a:xfrm>
            <a:off x="1431439" y="4038600"/>
            <a:ext cx="2204450" cy="954107"/>
          </a:xfrm>
          <a:prstGeom prst="rect">
            <a:avLst/>
          </a:prstGeom>
          <a:noFill/>
        </p:spPr>
        <p:txBody>
          <a:bodyPr wrap="none" rtlCol="0">
            <a:spAutoFit/>
          </a:bodyPr>
          <a:lstStyle/>
          <a:p>
            <a:pPr algn="l"/>
            <a:r>
              <a:rPr lang="en-US" sz="2800" b="0" dirty="0" smtClean="0">
                <a:solidFill>
                  <a:schemeClr val="tx1"/>
                </a:solidFill>
                <a:latin typeface="+mj-lt"/>
              </a:rPr>
              <a:t>Low cost</a:t>
            </a:r>
          </a:p>
          <a:p>
            <a:pPr algn="l"/>
            <a:r>
              <a:rPr lang="en-US" sz="2800" b="0" dirty="0" smtClean="0">
                <a:solidFill>
                  <a:schemeClr val="tx1"/>
                </a:solidFill>
                <a:latin typeface="+mj-lt"/>
              </a:rPr>
              <a:t>User friendly</a:t>
            </a:r>
            <a:endParaRPr lang="en-US" sz="2800" b="0" dirty="0">
              <a:solidFill>
                <a:schemeClr val="tx1"/>
              </a:solidFill>
              <a:latin typeface="+mj-lt"/>
            </a:endParaRPr>
          </a:p>
        </p:txBody>
      </p:sp>
      <p:cxnSp>
        <p:nvCxnSpPr>
          <p:cNvPr id="13" name="Straight Arrow Connector 12"/>
          <p:cNvCxnSpPr/>
          <p:nvPr/>
        </p:nvCxnSpPr>
        <p:spPr bwMode="auto">
          <a:xfrm flipH="1">
            <a:off x="1371599" y="2205369"/>
            <a:ext cx="1644870" cy="503098"/>
          </a:xfrm>
          <a:prstGeom prst="straightConnector1">
            <a:avLst/>
          </a:prstGeom>
          <a:noFill/>
          <a:ln w="38100" cap="flat" cmpd="sng" algn="ctr">
            <a:solidFill>
              <a:schemeClr val="tx1"/>
            </a:solidFill>
            <a:prstDash val="solid"/>
            <a:round/>
            <a:headEnd type="none" w="med" len="med"/>
            <a:tailEnd type="arrow" w="med" len="me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cxnSp>
    </p:spTree>
    <p:extLst>
      <p:ext uri="{BB962C8B-B14F-4D97-AF65-F5344CB8AC3E}">
        <p14:creationId xmlns:p14="http://schemas.microsoft.com/office/powerpoint/2010/main" val="17907273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mph" presetSubtype="0" fill="hold" nodeType="withEffect">
                                  <p:stCondLst>
                                    <p:cond delay="0"/>
                                  </p:stCondLst>
                                  <p:childTnLst>
                                    <p:animEffect transition="out" filter="fade">
                                      <p:cBhvr>
                                        <p:cTn id="6" dur="500" tmFilter="0, 0; .2, .5; .8, .5; 1, 0"/>
                                        <p:tgtEl>
                                          <p:spTgt spid="28"/>
                                        </p:tgtEl>
                                      </p:cBhvr>
                                    </p:animEffect>
                                    <p:animScale>
                                      <p:cBhvr>
                                        <p:cTn id="7" dur="250" autoRev="1" fill="hold"/>
                                        <p:tgtEl>
                                          <p:spTgt spid="28"/>
                                        </p:tgtEl>
                                      </p:cBhvr>
                                      <p:by x="105000" y="105000"/>
                                    </p:animScale>
                                  </p:childTnLst>
                                </p:cTn>
                              </p:par>
                              <p:par>
                                <p:cTn id="8" presetID="26" presetClass="emph" presetSubtype="0" fill="hold" grpId="0" nodeType="withEffect">
                                  <p:stCondLst>
                                    <p:cond delay="0"/>
                                  </p:stCondLst>
                                  <p:childTnLst>
                                    <p:animEffect transition="out" filter="fade">
                                      <p:cBhvr>
                                        <p:cTn id="9" dur="500" tmFilter="0, 0; .2, .5; .8, .5; 1, 0"/>
                                        <p:tgtEl>
                                          <p:spTgt spid="12"/>
                                        </p:tgtEl>
                                      </p:cBhvr>
                                    </p:animEffect>
                                    <p:animScale>
                                      <p:cBhvr>
                                        <p:cTn id="10" dur="250" autoRev="1" fill="hold"/>
                                        <p:tgtEl>
                                          <p:spTgt spid="12"/>
                                        </p:tgtEl>
                                      </p:cBhvr>
                                      <p:by x="105000" y="105000"/>
                                    </p:animScale>
                                  </p:childTnLst>
                                </p:cTn>
                              </p:par>
                              <p:par>
                                <p:cTn id="11" presetID="9" presetClass="emph" presetSubtype="0" nodeType="withEffect">
                                  <p:stCondLst>
                                    <p:cond delay="0"/>
                                  </p:stCondLst>
                                  <p:childTnLst>
                                    <p:set>
                                      <p:cBhvr rctx="PPT">
                                        <p:cTn id="12" dur="indefinite"/>
                                        <p:tgtEl>
                                          <p:spTgt spid="10"/>
                                        </p:tgtEl>
                                        <p:attrNameLst>
                                          <p:attrName>style.opacity</p:attrName>
                                        </p:attrNameLst>
                                      </p:cBhvr>
                                      <p:to>
                                        <p:strVal val="0.5"/>
                                      </p:to>
                                    </p:set>
                                    <p:animEffect filter="image" prLst="opacity: 0.5">
                                      <p:cBhvr rctx="IE">
                                        <p:cTn id="13" dur="indefinite"/>
                                        <p:tgtEl>
                                          <p:spTgt spid="10"/>
                                        </p:tgtEl>
                                      </p:cBhvr>
                                    </p:animEffect>
                                  </p:childTnLst>
                                </p:cTn>
                              </p:par>
                              <p:par>
                                <p:cTn id="14" presetID="9" presetClass="emph" presetSubtype="0" nodeType="withEffect">
                                  <p:stCondLst>
                                    <p:cond delay="0"/>
                                  </p:stCondLst>
                                  <p:childTnLst>
                                    <p:set>
                                      <p:cBhvr rctx="PPT">
                                        <p:cTn id="15" dur="indefinite"/>
                                        <p:tgtEl>
                                          <p:spTgt spid="11"/>
                                        </p:tgtEl>
                                        <p:attrNameLst>
                                          <p:attrName>style.opacity</p:attrName>
                                        </p:attrNameLst>
                                      </p:cBhvr>
                                      <p:to>
                                        <p:strVal val="0.5"/>
                                      </p:to>
                                    </p:set>
                                    <p:animEffect filter="image" prLst="opacity: 0.5">
                                      <p:cBhvr rctx="IE">
                                        <p:cTn id="16" dur="indefinite"/>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Lst>
  </p:timing>
</p:sld>
</file>

<file path=ppt/theme/theme1.xml><?xml version="1.0" encoding="utf-8"?>
<a:theme xmlns:a="http://schemas.openxmlformats.org/drawingml/2006/main" name="028betty_white">
  <a:themeElements>
    <a:clrScheme name="Equity">
      <a:dk1>
        <a:sysClr val="windowText" lastClr="000000"/>
      </a:dk1>
      <a:lt1>
        <a:sysClr val="window" lastClr="FFFFFF"/>
      </a:lt1>
      <a:dk2>
        <a:srgbClr val="696464"/>
      </a:dk2>
      <a:lt2>
        <a:srgbClr val="E9E5DC"/>
      </a:lt2>
      <a:accent1>
        <a:srgbClr val="D34817"/>
      </a:accent1>
      <a:accent2>
        <a:srgbClr val="9B2D1F"/>
      </a:accent2>
      <a:accent3>
        <a:srgbClr val="A28E6A"/>
      </a:accent3>
      <a:accent4>
        <a:srgbClr val="956251"/>
      </a:accent4>
      <a:accent5>
        <a:srgbClr val="918485"/>
      </a:accent5>
      <a:accent6>
        <a:srgbClr val="855D5D"/>
      </a:accent6>
      <a:hlink>
        <a:srgbClr val="CC9900"/>
      </a:hlink>
      <a:folHlink>
        <a:srgbClr val="96A9A9"/>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accent1"/>
            </a:solidFill>
            <a:effectLst/>
            <a:latin typeface="Lucida Sans Unicode" pitchFamily="34" charset="0"/>
            <a:ea typeface="Gulim" pitchFamily="34" charset="-127"/>
          </a:defRPr>
        </a:defPPr>
      </a:lstStyle>
    </a:spDef>
    <a:lnDef>
      <a:spPr bwMode="auto">
        <a:xfrm>
          <a:off x="0" y="0"/>
          <a:ext cx="1" cy="1"/>
        </a:xfrm>
        <a:custGeom>
          <a:avLst/>
          <a:gdLst/>
          <a:ahLst/>
          <a:cxnLst/>
          <a:rect l="0" t="0" r="0" b="0"/>
          <a:pathLst/>
        </a:cu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cap="flat" cmpd="sng" algn="ctr">
              <a:solidFill>
                <a:schemeClr val="bg2"/>
              </a:solidFill>
              <a:prstDash val="solid"/>
              <a:round/>
              <a:headEnd type="none" w="med" len="med"/>
              <a:tailEnd type="none" w="med" len="med"/>
            </a14:hiddenLine>
          </a:ex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spAutoFit/>
      </a:bodyPr>
      <a:lstStyle>
        <a:defPPr marL="0" marR="0" indent="0" algn="r" defTabSz="914400" rtl="0" eaLnBrk="0" fontAlgn="base" latinLnBrk="0" hangingPunct="0">
          <a:lnSpc>
            <a:spcPct val="100000"/>
          </a:lnSpc>
          <a:spcBef>
            <a:spcPct val="0"/>
          </a:spcBef>
          <a:spcAft>
            <a:spcPct val="0"/>
          </a:spcAft>
          <a:buClrTx/>
          <a:buSzTx/>
          <a:buFontTx/>
          <a:buNone/>
          <a:tabLst/>
          <a:defRPr kumimoji="0" lang="en-US" altLang="en-US" sz="2000" b="1" i="0" u="none" strike="noStrike" cap="none" normalizeH="0" baseline="0" smtClean="0">
            <a:ln>
              <a:noFill/>
            </a:ln>
            <a:solidFill>
              <a:schemeClr val="accent1"/>
            </a:solidFill>
            <a:effectLst/>
            <a:latin typeface="Lucida Sans Unicode" pitchFamily="34" charset="0"/>
            <a:ea typeface="Gulim" pitchFamily="34" charset="-127"/>
          </a:defRPr>
        </a:defPPr>
      </a:lstStyle>
    </a:lnDef>
  </a:objectDefaults>
  <a:extraClrSchemeLst>
    <a:extraClrScheme>
      <a:clrScheme name="028betty_white 1">
        <a:dk1>
          <a:srgbClr val="000000"/>
        </a:dk1>
        <a:lt1>
          <a:srgbClr val="F8F8F8"/>
        </a:lt1>
        <a:dk2>
          <a:srgbClr val="000066"/>
        </a:dk2>
        <a:lt2>
          <a:srgbClr val="006699"/>
        </a:lt2>
        <a:accent1>
          <a:srgbClr val="3333CC"/>
        </a:accent1>
        <a:accent2>
          <a:srgbClr val="33CCCC"/>
        </a:accent2>
        <a:accent3>
          <a:srgbClr val="FBFBFB"/>
        </a:accent3>
        <a:accent4>
          <a:srgbClr val="000000"/>
        </a:accent4>
        <a:accent5>
          <a:srgbClr val="ADADE2"/>
        </a:accent5>
        <a:accent6>
          <a:srgbClr val="2DB9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028betty_white 2">
        <a:dk1>
          <a:srgbClr val="000000"/>
        </a:dk1>
        <a:lt1>
          <a:srgbClr val="F8F8F8"/>
        </a:lt1>
        <a:dk2>
          <a:srgbClr val="000066"/>
        </a:dk2>
        <a:lt2>
          <a:srgbClr val="006666"/>
        </a:lt2>
        <a:accent1>
          <a:srgbClr val="669900"/>
        </a:accent1>
        <a:accent2>
          <a:srgbClr val="33CCCC"/>
        </a:accent2>
        <a:accent3>
          <a:srgbClr val="FBFBFB"/>
        </a:accent3>
        <a:accent4>
          <a:srgbClr val="000000"/>
        </a:accent4>
        <a:accent5>
          <a:srgbClr val="B8CAAA"/>
        </a:accent5>
        <a:accent6>
          <a:srgbClr val="2DB9B9"/>
        </a:accent6>
        <a:hlink>
          <a:srgbClr val="99CCFF"/>
        </a:hlink>
        <a:folHlink>
          <a:srgbClr val="B2B2B2"/>
        </a:folHlink>
      </a:clrScheme>
      <a:clrMap bg1="lt1" tx1="dk1" bg2="lt2" tx2="dk2" accent1="accent1" accent2="accent2" accent3="accent3" accent4="accent4" accent5="accent5" accent6="accent6" hlink="hlink" folHlink="folHlink"/>
    </a:extraClrScheme>
    <a:extraClrScheme>
      <a:clrScheme name="028betty_white 3">
        <a:dk1>
          <a:srgbClr val="000000"/>
        </a:dk1>
        <a:lt1>
          <a:srgbClr val="F8F8F8"/>
        </a:lt1>
        <a:dk2>
          <a:srgbClr val="663300"/>
        </a:dk2>
        <a:lt2>
          <a:srgbClr val="462300"/>
        </a:lt2>
        <a:accent1>
          <a:srgbClr val="FF9900"/>
        </a:accent1>
        <a:accent2>
          <a:srgbClr val="996633"/>
        </a:accent2>
        <a:accent3>
          <a:srgbClr val="FBFBFB"/>
        </a:accent3>
        <a:accent4>
          <a:srgbClr val="000000"/>
        </a:accent4>
        <a:accent5>
          <a:srgbClr val="FFCAAA"/>
        </a:accent5>
        <a:accent6>
          <a:srgbClr val="8A5C2D"/>
        </a:accent6>
        <a:hlink>
          <a:srgbClr val="CCCC00"/>
        </a:hlink>
        <a:folHlink>
          <a:srgbClr val="B2B2B2"/>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028betty_white</Template>
  <TotalTime>9869</TotalTime>
  <Words>3623</Words>
  <Application>Microsoft Macintosh PowerPoint</Application>
  <PresentationFormat>On-screen Show (4:3)</PresentationFormat>
  <Paragraphs>444</Paragraphs>
  <Slides>44</Slides>
  <Notes>43</Notes>
  <HiddenSlides>0</HiddenSlides>
  <MMClips>8</MMClips>
  <ScaleCrop>false</ScaleCrop>
  <HeadingPairs>
    <vt:vector size="6" baseType="variant">
      <vt:variant>
        <vt:lpstr>Fonts Used</vt:lpstr>
      </vt:variant>
      <vt:variant>
        <vt:i4>12</vt:i4>
      </vt:variant>
      <vt:variant>
        <vt:lpstr>Theme</vt:lpstr>
      </vt:variant>
      <vt:variant>
        <vt:i4>1</vt:i4>
      </vt:variant>
      <vt:variant>
        <vt:lpstr>Slide Titles</vt:lpstr>
      </vt:variant>
      <vt:variant>
        <vt:i4>44</vt:i4>
      </vt:variant>
    </vt:vector>
  </HeadingPairs>
  <TitlesOfParts>
    <vt:vector size="57" baseType="lpstr">
      <vt:lpstr>Calibri</vt:lpstr>
      <vt:lpstr>Cambria Math</vt:lpstr>
      <vt:lpstr>Gulim</vt:lpstr>
      <vt:lpstr>Lucida Bright</vt:lpstr>
      <vt:lpstr>Lucida Sans Unicode</vt:lpstr>
      <vt:lpstr>ＭＳ Ｐゴシック</vt:lpstr>
      <vt:lpstr>Times New Roman</vt:lpstr>
      <vt:lpstr>Verdana</vt:lpstr>
      <vt:lpstr>Wingdings</vt:lpstr>
      <vt:lpstr>굴림</vt:lpstr>
      <vt:lpstr>微軟正黑體</vt:lpstr>
      <vt:lpstr>Arial</vt:lpstr>
      <vt:lpstr>028betty_white</vt:lpstr>
      <vt:lpstr>Toothbrushing Monitoring using Wrist Watch</vt:lpstr>
      <vt:lpstr>PowerPoint Presentation</vt:lpstr>
      <vt:lpstr>The 16 Tooth Surfaces</vt:lpstr>
      <vt:lpstr>The Bass Toothbrushing Technique</vt:lpstr>
      <vt:lpstr>The Bass Toothbrushing Technique</vt:lpstr>
      <vt:lpstr>The Bass Toothbrushing Technique</vt:lpstr>
      <vt:lpstr>Current Monitoring Systems</vt:lpstr>
      <vt:lpstr>Solution Overview</vt:lpstr>
      <vt:lpstr>Solution Overview</vt:lpstr>
      <vt:lpstr>Solution Overview</vt:lpstr>
      <vt:lpstr>Solution Overview</vt:lpstr>
      <vt:lpstr>Contributions</vt:lpstr>
      <vt:lpstr>Related Work</vt:lpstr>
      <vt:lpstr>System Design </vt:lpstr>
      <vt:lpstr>System Design (Sensing Toothbrush)</vt:lpstr>
      <vt:lpstr>Challenge: How to sense the toothbrush?</vt:lpstr>
      <vt:lpstr>A Novel Magnetic Sensing Technique</vt:lpstr>
      <vt:lpstr>Detect Toothbrush Orientations</vt:lpstr>
      <vt:lpstr>Detect Toothbrush Motions</vt:lpstr>
      <vt:lpstr>Robustness to Geomagnetic Field</vt:lpstr>
      <vt:lpstr>System Design (Sensing Brushing Gesture)</vt:lpstr>
      <vt:lpstr>Understanding Brushing Gestures</vt:lpstr>
      <vt:lpstr>Recognizing Elbow/Shoulder Motions</vt:lpstr>
      <vt:lpstr>Recognizing Elbow/Shoulder Motions</vt:lpstr>
      <vt:lpstr>Recognizing Wrist Motions</vt:lpstr>
      <vt:lpstr>Recognizing Wrist Motions</vt:lpstr>
      <vt:lpstr>Recognizing Wrist Motions</vt:lpstr>
      <vt:lpstr>Recognizing Forearm Rotation</vt:lpstr>
      <vt:lpstr>Additional Motion Features</vt:lpstr>
      <vt:lpstr>System Design(Recognition Algorithm)</vt:lpstr>
      <vt:lpstr>Recognition Algorithm</vt:lpstr>
      <vt:lpstr>Evaluation (Experimental Setup)</vt:lpstr>
      <vt:lpstr>PowerPoint Presentation</vt:lpstr>
      <vt:lpstr>PowerPoint Presentation</vt:lpstr>
      <vt:lpstr>PowerPoint Presentation</vt:lpstr>
      <vt:lpstr>PowerPoint Presentation</vt:lpstr>
      <vt:lpstr>Confusion Matrix for Surface Recognition</vt:lpstr>
      <vt:lpstr>PowerPoint Presentation</vt:lpstr>
      <vt:lpstr>PowerPoint Presentation</vt:lpstr>
      <vt:lpstr>PowerPoint Presentation</vt:lpstr>
      <vt:lpstr>Incorrect Toothbrushing Techniques</vt:lpstr>
      <vt:lpstr>Impact on Battery Life</vt:lpstr>
      <vt:lpstr>Conclusion</vt:lpstr>
      <vt:lpstr>PowerPoint Presentation</vt:lpstr>
    </vt:vector>
  </TitlesOfParts>
  <Company>Microsoft</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MDD</dc:creator>
  <cp:lastModifiedBy>Shan  Lin</cp:lastModifiedBy>
  <cp:revision>175</cp:revision>
  <dcterms:created xsi:type="dcterms:W3CDTF">2016-11-07T14:11:25Z</dcterms:created>
  <dcterms:modified xsi:type="dcterms:W3CDTF">2016-12-01T19:46:37Z</dcterms:modified>
</cp:coreProperties>
</file>